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xlsx" ContentType="application/vnd.openxmlformats-officedocument.spreadsheetml.sheet"/>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notesSlides/notesSlide1.xml" ContentType="application/vnd.openxmlformats-officedocument.presentationml.notesSlide+xml"/>
  <Override PartName="/ppt/charts/chart4.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handoutMasterIdLst>
    <p:handoutMasterId r:id="rId60"/>
  </p:handoutMasterIdLst>
  <p:sldIdLst>
    <p:sldId id="256" r:id="rId2"/>
    <p:sldId id="257" r:id="rId3"/>
    <p:sldId id="258" r:id="rId4"/>
    <p:sldId id="268" r:id="rId5"/>
    <p:sldId id="260" r:id="rId6"/>
    <p:sldId id="261" r:id="rId7"/>
    <p:sldId id="289" r:id="rId8"/>
    <p:sldId id="264" r:id="rId9"/>
    <p:sldId id="272" r:id="rId10"/>
    <p:sldId id="269" r:id="rId11"/>
    <p:sldId id="271" r:id="rId12"/>
    <p:sldId id="270" r:id="rId13"/>
    <p:sldId id="325" r:id="rId14"/>
    <p:sldId id="265" r:id="rId15"/>
    <p:sldId id="266" r:id="rId16"/>
    <p:sldId id="322" r:id="rId17"/>
    <p:sldId id="321" r:id="rId18"/>
    <p:sldId id="331" r:id="rId19"/>
    <p:sldId id="267" r:id="rId20"/>
    <p:sldId id="324" r:id="rId21"/>
    <p:sldId id="309" r:id="rId22"/>
    <p:sldId id="323" r:id="rId23"/>
    <p:sldId id="310" r:id="rId24"/>
    <p:sldId id="290" r:id="rId25"/>
    <p:sldId id="326" r:id="rId26"/>
    <p:sldId id="327" r:id="rId27"/>
    <p:sldId id="332" r:id="rId28"/>
    <p:sldId id="333" r:id="rId29"/>
    <p:sldId id="273" r:id="rId30"/>
    <p:sldId id="328" r:id="rId31"/>
    <p:sldId id="287" r:id="rId32"/>
    <p:sldId id="329" r:id="rId33"/>
    <p:sldId id="300" r:id="rId34"/>
    <p:sldId id="303" r:id="rId35"/>
    <p:sldId id="317" r:id="rId36"/>
    <p:sldId id="298" r:id="rId37"/>
    <p:sldId id="305" r:id="rId38"/>
    <p:sldId id="320" r:id="rId39"/>
    <p:sldId id="318" r:id="rId40"/>
    <p:sldId id="315" r:id="rId41"/>
    <p:sldId id="313" r:id="rId42"/>
    <p:sldId id="312" r:id="rId43"/>
    <p:sldId id="316" r:id="rId44"/>
    <p:sldId id="319" r:id="rId45"/>
    <p:sldId id="314" r:id="rId46"/>
    <p:sldId id="311" r:id="rId47"/>
    <p:sldId id="334" r:id="rId48"/>
    <p:sldId id="306" r:id="rId49"/>
    <p:sldId id="337" r:id="rId50"/>
    <p:sldId id="336" r:id="rId51"/>
    <p:sldId id="297" r:id="rId52"/>
    <p:sldId id="330" r:id="rId53"/>
    <p:sldId id="301" r:id="rId54"/>
    <p:sldId id="302" r:id="rId55"/>
    <p:sldId id="307" r:id="rId56"/>
    <p:sldId id="338" r:id="rId57"/>
    <p:sldId id="339" r:id="rId58"/>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8839"/>
    <a:srgbClr val="FFFFFF"/>
    <a:srgbClr val="032A5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250" autoAdjust="0"/>
  </p:normalViewPr>
  <p:slideViewPr>
    <p:cSldViewPr snapToGrid="0" snapToObjects="1">
      <p:cViewPr>
        <p:scale>
          <a:sx n="85" d="100"/>
          <a:sy n="85" d="100"/>
        </p:scale>
        <p:origin x="-2216" y="-13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handoutMaster" Target="handoutMasters/handout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Users\Kenneth\Documents\Case%20Studies\Capital%20One%20-%20OICC\capital%20one%20credit%20cards%20owned.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Kenneth\Documents\Case%20Studies\Capital%20One%20-%20OICC\capital%20one%20credit%20cards%20owned.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Kenneth\Documents\Case%20Studies\Capital%20One%20-%20OICC\capital%20one%20credit%20cards%20owne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lineChart>
        <c:grouping val="standard"/>
        <c:varyColors val="0"/>
        <c:ser>
          <c:idx val="0"/>
          <c:order val="0"/>
          <c:tx>
            <c:strRef>
              <c:f>Sheet1!$B$1</c:f>
              <c:strCache>
                <c:ptCount val="1"/>
                <c:pt idx="0">
                  <c:v>Series 1</c:v>
                </c:pt>
              </c:strCache>
            </c:strRef>
          </c:tx>
          <c:spPr>
            <a:ln cap="flat">
              <a:solidFill>
                <a:schemeClr val="accent1">
                  <a:lumMod val="75000"/>
                  <a:lumOff val="25000"/>
                </a:schemeClr>
              </a:solidFill>
              <a:miter lim="800000"/>
            </a:ln>
          </c:spPr>
          <c:marker>
            <c:symbol val="none"/>
          </c:marker>
          <c:cat>
            <c:strRef>
              <c:f>Sheet1!$A$2:$A$11</c:f>
              <c:strCache>
                <c:ptCount val="10"/>
                <c:pt idx="0">
                  <c:v>0</c:v>
                </c:pt>
                <c:pt idx="1">
                  <c:v>1</c:v>
                </c:pt>
                <c:pt idx="2">
                  <c:v>2</c:v>
                </c:pt>
                <c:pt idx="3">
                  <c:v>3</c:v>
                </c:pt>
                <c:pt idx="4">
                  <c:v>4</c:v>
                </c:pt>
                <c:pt idx="5">
                  <c:v>5</c:v>
                </c:pt>
                <c:pt idx="6">
                  <c:v>6</c:v>
                </c:pt>
                <c:pt idx="7">
                  <c:v>8</c:v>
                </c:pt>
                <c:pt idx="8">
                  <c:v>9</c:v>
                </c:pt>
                <c:pt idx="9">
                  <c:v>10+</c:v>
                </c:pt>
              </c:strCache>
            </c:strRef>
          </c:cat>
          <c:val>
            <c:numRef>
              <c:f>Sheet1!$B$2:$B$11</c:f>
              <c:numCache>
                <c:formatCode>General</c:formatCode>
                <c:ptCount val="10"/>
                <c:pt idx="0">
                  <c:v>30.0</c:v>
                </c:pt>
                <c:pt idx="1">
                  <c:v>43.0</c:v>
                </c:pt>
                <c:pt idx="2">
                  <c:v>51.0</c:v>
                </c:pt>
                <c:pt idx="3">
                  <c:v>54.0</c:v>
                </c:pt>
                <c:pt idx="4">
                  <c:v>56.0</c:v>
                </c:pt>
                <c:pt idx="5">
                  <c:v>57.0</c:v>
                </c:pt>
                <c:pt idx="6">
                  <c:v>58.0</c:v>
                </c:pt>
                <c:pt idx="7">
                  <c:v>59.0</c:v>
                </c:pt>
                <c:pt idx="8">
                  <c:v>59.0</c:v>
                </c:pt>
                <c:pt idx="9">
                  <c:v>59.0</c:v>
                </c:pt>
              </c:numCache>
            </c:numRef>
          </c:val>
          <c:smooth val="0"/>
        </c:ser>
        <c:dLbls>
          <c:showLegendKey val="0"/>
          <c:showVal val="0"/>
          <c:showCatName val="0"/>
          <c:showSerName val="0"/>
          <c:showPercent val="0"/>
          <c:showBubbleSize val="0"/>
        </c:dLbls>
        <c:marker val="1"/>
        <c:smooth val="0"/>
        <c:axId val="-2018996568"/>
        <c:axId val="-2018998744"/>
      </c:lineChart>
      <c:catAx>
        <c:axId val="-2018996568"/>
        <c:scaling>
          <c:orientation val="minMax"/>
        </c:scaling>
        <c:delete val="0"/>
        <c:axPos val="b"/>
        <c:numFmt formatCode="General" sourceLinked="1"/>
        <c:majorTickMark val="out"/>
        <c:minorTickMark val="none"/>
        <c:tickLblPos val="nextTo"/>
        <c:txPr>
          <a:bodyPr/>
          <a:lstStyle/>
          <a:p>
            <a:pPr>
              <a:defRPr sz="1000">
                <a:latin typeface="Franklin Gothic Book"/>
                <a:cs typeface="Franklin Gothic Book"/>
              </a:defRPr>
            </a:pPr>
            <a:endParaRPr lang="en-US"/>
          </a:p>
        </c:txPr>
        <c:crossAx val="-2018998744"/>
        <c:crosses val="autoZero"/>
        <c:auto val="1"/>
        <c:lblAlgn val="ctr"/>
        <c:lblOffset val="100"/>
        <c:noMultiLvlLbl val="0"/>
      </c:catAx>
      <c:valAx>
        <c:axId val="-2018998744"/>
        <c:scaling>
          <c:orientation val="minMax"/>
          <c:min val="20.0"/>
        </c:scaling>
        <c:delete val="0"/>
        <c:axPos val="l"/>
        <c:numFmt formatCode="General" sourceLinked="1"/>
        <c:majorTickMark val="out"/>
        <c:minorTickMark val="none"/>
        <c:tickLblPos val="nextTo"/>
        <c:txPr>
          <a:bodyPr/>
          <a:lstStyle/>
          <a:p>
            <a:pPr>
              <a:defRPr sz="1050">
                <a:latin typeface="Franklin Gothic Book"/>
                <a:cs typeface="Franklin Gothic Book"/>
              </a:defRPr>
            </a:pPr>
            <a:endParaRPr lang="en-US"/>
          </a:p>
        </c:txPr>
        <c:crossAx val="-2018996568"/>
        <c:crosses val="autoZero"/>
        <c:crossBetween val="between"/>
        <c:majorUnit val="5.0"/>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Pt>
            <c:idx val="0"/>
            <c:bubble3D val="0"/>
            <c:spPr>
              <a:solidFill>
                <a:schemeClr val="accent1">
                  <a:lumMod val="90000"/>
                  <a:lumOff val="10000"/>
                </a:schemeClr>
              </a:solidFill>
            </c:spPr>
          </c:dPt>
          <c:dPt>
            <c:idx val="1"/>
            <c:bubble3D val="0"/>
            <c:spPr>
              <a:solidFill>
                <a:schemeClr val="accent1">
                  <a:lumMod val="25000"/>
                  <a:lumOff val="75000"/>
                </a:schemeClr>
              </a:solidFill>
            </c:spPr>
          </c:dPt>
          <c:dLbls>
            <c:delete val="1"/>
          </c:dLbls>
          <c:cat>
            <c:strRef>
              <c:f>Sheet1!$A$10:$A$11</c:f>
              <c:strCache>
                <c:ptCount val="2"/>
                <c:pt idx="0">
                  <c:v>Switchers</c:v>
                </c:pt>
                <c:pt idx="1">
                  <c:v>New Customers</c:v>
                </c:pt>
              </c:strCache>
            </c:strRef>
          </c:cat>
          <c:val>
            <c:numRef>
              <c:f>Sheet1!$B$10:$B$11</c:f>
              <c:numCache>
                <c:formatCode>General</c:formatCode>
                <c:ptCount val="2"/>
                <c:pt idx="0">
                  <c:v>0.78125</c:v>
                </c:pt>
                <c:pt idx="1">
                  <c:v>0.21875</c:v>
                </c:pt>
              </c:numCache>
            </c:numRef>
          </c:val>
        </c:ser>
        <c:dLbls>
          <c:showLegendKey val="0"/>
          <c:showVal val="1"/>
          <c:showCatName val="0"/>
          <c:showSerName val="0"/>
          <c:showPercent val="0"/>
          <c:showBubbleSize val="0"/>
          <c:showLeaderLines val="1"/>
        </c:dLbls>
        <c:firstSliceAng val="0"/>
      </c:pieChart>
    </c:plotArea>
    <c:plotVisOnly val="1"/>
    <c:dispBlanksAs val="gap"/>
    <c:showDLblsOverMax val="0"/>
  </c:chart>
  <c:txPr>
    <a:bodyPr/>
    <a:lstStyle/>
    <a:p>
      <a:pPr>
        <a:defRPr sz="1000">
          <a:latin typeface="Franklin Gothic Book" pitchFamily="34" charset="0"/>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Pt>
            <c:idx val="0"/>
            <c:bubble3D val="0"/>
            <c:spPr>
              <a:solidFill>
                <a:schemeClr val="accent1">
                  <a:lumMod val="90000"/>
                  <a:lumOff val="10000"/>
                </a:schemeClr>
              </a:solidFill>
            </c:spPr>
          </c:dPt>
          <c:dPt>
            <c:idx val="1"/>
            <c:bubble3D val="0"/>
            <c:spPr>
              <a:solidFill>
                <a:schemeClr val="accent1">
                  <a:lumMod val="25000"/>
                  <a:lumOff val="75000"/>
                </a:schemeClr>
              </a:solidFill>
            </c:spPr>
          </c:dPt>
          <c:dLbls>
            <c:delete val="1"/>
          </c:dLbls>
          <c:cat>
            <c:strRef>
              <c:f>Sheet1!$A$10:$A$11</c:f>
              <c:strCache>
                <c:ptCount val="2"/>
                <c:pt idx="0">
                  <c:v>Switchers</c:v>
                </c:pt>
                <c:pt idx="1">
                  <c:v>New Customers</c:v>
                </c:pt>
              </c:strCache>
            </c:strRef>
          </c:cat>
          <c:val>
            <c:numRef>
              <c:f>Sheet1!$B$10:$B$11</c:f>
              <c:numCache>
                <c:formatCode>General</c:formatCode>
                <c:ptCount val="2"/>
                <c:pt idx="0">
                  <c:v>0.78125</c:v>
                </c:pt>
                <c:pt idx="1">
                  <c:v>0.21875</c:v>
                </c:pt>
              </c:numCache>
            </c:numRef>
          </c:val>
        </c:ser>
        <c:dLbls>
          <c:showLegendKey val="0"/>
          <c:showVal val="1"/>
          <c:showCatName val="0"/>
          <c:showSerName val="0"/>
          <c:showPercent val="0"/>
          <c:showBubbleSize val="0"/>
          <c:showLeaderLines val="1"/>
        </c:dLbls>
        <c:firstSliceAng val="0"/>
      </c:pieChart>
    </c:plotArea>
    <c:plotVisOnly val="1"/>
    <c:dispBlanksAs val="gap"/>
    <c:showDLblsOverMax val="0"/>
  </c:chart>
  <c:txPr>
    <a:bodyPr/>
    <a:lstStyle/>
    <a:p>
      <a:pPr>
        <a:defRPr sz="1000">
          <a:latin typeface="Franklin Gothic Book"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Pt>
            <c:idx val="0"/>
            <c:bubble3D val="0"/>
            <c:spPr>
              <a:solidFill>
                <a:schemeClr val="accent1">
                  <a:lumMod val="90000"/>
                  <a:lumOff val="10000"/>
                </a:schemeClr>
              </a:solidFill>
            </c:spPr>
          </c:dPt>
          <c:dPt>
            <c:idx val="1"/>
            <c:bubble3D val="0"/>
            <c:spPr>
              <a:solidFill>
                <a:schemeClr val="accent1">
                  <a:lumMod val="25000"/>
                  <a:lumOff val="75000"/>
                </a:schemeClr>
              </a:solidFill>
            </c:spPr>
          </c:dPt>
          <c:dLbls>
            <c:delete val="1"/>
          </c:dLbls>
          <c:cat>
            <c:strRef>
              <c:f>Sheet1!$A$10:$A$11</c:f>
              <c:strCache>
                <c:ptCount val="2"/>
                <c:pt idx="0">
                  <c:v>Switchers</c:v>
                </c:pt>
                <c:pt idx="1">
                  <c:v>New Customers</c:v>
                </c:pt>
              </c:strCache>
            </c:strRef>
          </c:cat>
          <c:val>
            <c:numRef>
              <c:f>Sheet1!$B$10:$B$11</c:f>
              <c:numCache>
                <c:formatCode>General</c:formatCode>
                <c:ptCount val="2"/>
                <c:pt idx="0">
                  <c:v>0.78125</c:v>
                </c:pt>
                <c:pt idx="1">
                  <c:v>0.21875</c:v>
                </c:pt>
              </c:numCache>
            </c:numRef>
          </c:val>
        </c:ser>
        <c:dLbls>
          <c:showLegendKey val="0"/>
          <c:showVal val="1"/>
          <c:showCatName val="0"/>
          <c:showSerName val="0"/>
          <c:showPercent val="0"/>
          <c:showBubbleSize val="0"/>
          <c:showLeaderLines val="1"/>
        </c:dLbls>
        <c:firstSliceAng val="0"/>
      </c:pieChart>
    </c:plotArea>
    <c:plotVisOnly val="1"/>
    <c:dispBlanksAs val="gap"/>
    <c:showDLblsOverMax val="0"/>
  </c:chart>
  <c:txPr>
    <a:bodyPr/>
    <a:lstStyle/>
    <a:p>
      <a:pPr>
        <a:defRPr sz="1000">
          <a:latin typeface="Franklin Gothic Book" pitchFamily="34" charset="0"/>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55906AD-CA73-472B-9613-0C42AB9B9494}" type="datetimeFigureOut">
              <a:rPr lang="en-US" smtClean="0"/>
              <a:t>11/15/14</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6957C7F-44B4-4662-B4EB-4E8CE10BE75F}" type="slidenum">
              <a:rPr lang="en-US" smtClean="0"/>
              <a:t>‹#›</a:t>
            </a:fld>
            <a:endParaRPr lang="en-US"/>
          </a:p>
        </p:txBody>
      </p:sp>
    </p:spTree>
    <p:extLst>
      <p:ext uri="{BB962C8B-B14F-4D97-AF65-F5344CB8AC3E}">
        <p14:creationId xmlns:p14="http://schemas.microsoft.com/office/powerpoint/2010/main" val="33257278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A5574DF-056C-ED48-B9CF-1353406161D0}" type="datetimeFigureOut">
              <a:rPr lang="en-US" smtClean="0"/>
              <a:pPr/>
              <a:t>11/15/14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1D7BD50-157E-F643-BB44-EF855EB08A90}" type="slidenum">
              <a:rPr lang="en-US" smtClean="0"/>
              <a:pPr/>
              <a:t>‹#›</a:t>
            </a:fld>
            <a:endParaRPr lang="en-US"/>
          </a:p>
        </p:txBody>
      </p:sp>
    </p:spTree>
    <p:extLst>
      <p:ext uri="{BB962C8B-B14F-4D97-AF65-F5344CB8AC3E}">
        <p14:creationId xmlns:p14="http://schemas.microsoft.com/office/powerpoint/2010/main" val="339881593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D7BD50-157E-F643-BB44-EF855EB08A90}" type="slidenum">
              <a:rPr lang="en-US" smtClean="0"/>
              <a:pPr/>
              <a:t>18</a:t>
            </a:fld>
            <a:endParaRPr lang="en-US"/>
          </a:p>
        </p:txBody>
      </p:sp>
    </p:spTree>
    <p:extLst>
      <p:ext uri="{BB962C8B-B14F-4D97-AF65-F5344CB8AC3E}">
        <p14:creationId xmlns:p14="http://schemas.microsoft.com/office/powerpoint/2010/main" val="2924530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chemeClr val="tx1"/>
                </a:solidFill>
                <a:latin typeface="Franklin Gothic Book"/>
                <a:cs typeface="Franklin Gothic Book"/>
              </a:rPr>
              <a:t>Family Fairs, Investing Seminars,</a:t>
            </a:r>
            <a:r>
              <a:rPr lang="en-US" sz="1200" b="0" baseline="0" dirty="0" smtClean="0">
                <a:solidFill>
                  <a:schemeClr val="tx1"/>
                </a:solidFill>
                <a:latin typeface="Franklin Gothic Book"/>
                <a:cs typeface="Franklin Gothic Book"/>
              </a:rPr>
              <a:t> </a:t>
            </a:r>
            <a:r>
              <a:rPr lang="en-US" sz="1200" b="0" dirty="0" smtClean="0">
                <a:solidFill>
                  <a:schemeClr val="tx1"/>
                </a:solidFill>
                <a:latin typeface="Franklin Gothic Book"/>
                <a:cs typeface="Franklin Gothic Book"/>
              </a:rPr>
              <a:t>Community</a:t>
            </a:r>
            <a:r>
              <a:rPr lang="en-US" sz="1200" b="0" baseline="0" dirty="0" smtClean="0">
                <a:solidFill>
                  <a:schemeClr val="tx1"/>
                </a:solidFill>
                <a:latin typeface="Franklin Gothic Book"/>
                <a:cs typeface="Franklin Gothic Book"/>
              </a:rPr>
              <a:t> Movie Nights, and more</a:t>
            </a:r>
            <a:endParaRPr lang="en-US" sz="1200" b="0" dirty="0" smtClean="0">
              <a:solidFill>
                <a:schemeClr val="tx1"/>
              </a:solidFill>
              <a:latin typeface="Franklin Gothic Book"/>
              <a:cs typeface="Franklin Gothic Book"/>
            </a:endParaRPr>
          </a:p>
          <a:p>
            <a:endParaRPr lang="en-US" dirty="0"/>
          </a:p>
        </p:txBody>
      </p:sp>
      <p:sp>
        <p:nvSpPr>
          <p:cNvPr id="4" name="Slide Number Placeholder 3"/>
          <p:cNvSpPr>
            <a:spLocks noGrp="1"/>
          </p:cNvSpPr>
          <p:nvPr>
            <p:ph type="sldNum" sz="quarter" idx="10"/>
          </p:nvPr>
        </p:nvSpPr>
        <p:spPr/>
        <p:txBody>
          <a:bodyPr/>
          <a:lstStyle/>
          <a:p>
            <a:fld id="{51D7BD50-157E-F643-BB44-EF855EB08A90}" type="slidenum">
              <a:rPr lang="en-US" smtClean="0"/>
              <a:pPr/>
              <a:t>24</a:t>
            </a:fld>
            <a:endParaRPr lang="en-US"/>
          </a:p>
        </p:txBody>
      </p:sp>
    </p:spTree>
    <p:extLst>
      <p:ext uri="{BB962C8B-B14F-4D97-AF65-F5344CB8AC3E}">
        <p14:creationId xmlns:p14="http://schemas.microsoft.com/office/powerpoint/2010/main" val="3188611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Franklin Gothic Book"/>
                <a:cs typeface="Franklin Gothic Book"/>
              </a:rPr>
              <a:t>, decreasing the amount of “catch-up” work to maintain user base</a:t>
            </a:r>
            <a:endParaRPr lang="en-US" dirty="0"/>
          </a:p>
        </p:txBody>
      </p:sp>
      <p:sp>
        <p:nvSpPr>
          <p:cNvPr id="4" name="Slide Number Placeholder 3"/>
          <p:cNvSpPr>
            <a:spLocks noGrp="1"/>
          </p:cNvSpPr>
          <p:nvPr>
            <p:ph type="sldNum" sz="quarter" idx="10"/>
          </p:nvPr>
        </p:nvSpPr>
        <p:spPr/>
        <p:txBody>
          <a:bodyPr/>
          <a:lstStyle/>
          <a:p>
            <a:fld id="{51D7BD50-157E-F643-BB44-EF855EB08A90}" type="slidenum">
              <a:rPr lang="en-US" smtClean="0"/>
              <a:pPr/>
              <a:t>26</a:t>
            </a:fld>
            <a:endParaRPr lang="en-US"/>
          </a:p>
        </p:txBody>
      </p:sp>
    </p:spTree>
    <p:extLst>
      <p:ext uri="{BB962C8B-B14F-4D97-AF65-F5344CB8AC3E}">
        <p14:creationId xmlns:p14="http://schemas.microsoft.com/office/powerpoint/2010/main" val="1053079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Franklin Gothic Book"/>
                <a:cs typeface="Franklin Gothic Book"/>
              </a:rPr>
              <a:t>, decreasing the amount of “catch-up” work to maintain user base</a:t>
            </a:r>
            <a:endParaRPr lang="en-US" dirty="0"/>
          </a:p>
        </p:txBody>
      </p:sp>
      <p:sp>
        <p:nvSpPr>
          <p:cNvPr id="4" name="Slide Number Placeholder 3"/>
          <p:cNvSpPr>
            <a:spLocks noGrp="1"/>
          </p:cNvSpPr>
          <p:nvPr>
            <p:ph type="sldNum" sz="quarter" idx="10"/>
          </p:nvPr>
        </p:nvSpPr>
        <p:spPr/>
        <p:txBody>
          <a:bodyPr/>
          <a:lstStyle/>
          <a:p>
            <a:fld id="{51D7BD50-157E-F643-BB44-EF855EB08A90}" type="slidenum">
              <a:rPr lang="en-US" smtClean="0"/>
              <a:pPr/>
              <a:t>27</a:t>
            </a:fld>
            <a:endParaRPr lang="en-US"/>
          </a:p>
        </p:txBody>
      </p:sp>
    </p:spTree>
    <p:extLst>
      <p:ext uri="{BB962C8B-B14F-4D97-AF65-F5344CB8AC3E}">
        <p14:creationId xmlns:p14="http://schemas.microsoft.com/office/powerpoint/2010/main" val="1053079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Franklin Gothic Book"/>
                <a:cs typeface="Franklin Gothic Book"/>
              </a:rPr>
              <a:t>, decreasing the amount of “catch-up” work to maintain user base</a:t>
            </a:r>
            <a:endParaRPr lang="en-US" dirty="0"/>
          </a:p>
        </p:txBody>
      </p:sp>
      <p:sp>
        <p:nvSpPr>
          <p:cNvPr id="4" name="Slide Number Placeholder 3"/>
          <p:cNvSpPr>
            <a:spLocks noGrp="1"/>
          </p:cNvSpPr>
          <p:nvPr>
            <p:ph type="sldNum" sz="quarter" idx="10"/>
          </p:nvPr>
        </p:nvSpPr>
        <p:spPr/>
        <p:txBody>
          <a:bodyPr/>
          <a:lstStyle/>
          <a:p>
            <a:fld id="{51D7BD50-157E-F643-BB44-EF855EB08A90}" type="slidenum">
              <a:rPr lang="en-US" smtClean="0"/>
              <a:pPr/>
              <a:t>28</a:t>
            </a:fld>
            <a:endParaRPr lang="en-US"/>
          </a:p>
        </p:txBody>
      </p:sp>
    </p:spTree>
    <p:extLst>
      <p:ext uri="{BB962C8B-B14F-4D97-AF65-F5344CB8AC3E}">
        <p14:creationId xmlns:p14="http://schemas.microsoft.com/office/powerpoint/2010/main" val="1053079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Franklin Gothic Book"/>
                <a:cs typeface="Franklin Gothic Book"/>
              </a:rPr>
              <a:t>Minimal work necessary on the backend, product rollout can be immediate. Reassess after 2</a:t>
            </a:r>
            <a:r>
              <a:rPr lang="en-US" baseline="0" dirty="0" smtClean="0">
                <a:latin typeface="Franklin Gothic Book"/>
                <a:cs typeface="Franklin Gothic Book"/>
              </a:rPr>
              <a:t> years, realign needs of customers </a:t>
            </a:r>
            <a:endParaRPr lang="en-US" dirty="0"/>
          </a:p>
        </p:txBody>
      </p:sp>
      <p:sp>
        <p:nvSpPr>
          <p:cNvPr id="4" name="Slide Number Placeholder 3"/>
          <p:cNvSpPr>
            <a:spLocks noGrp="1"/>
          </p:cNvSpPr>
          <p:nvPr>
            <p:ph type="sldNum" sz="quarter" idx="10"/>
          </p:nvPr>
        </p:nvSpPr>
        <p:spPr/>
        <p:txBody>
          <a:bodyPr/>
          <a:lstStyle/>
          <a:p>
            <a:fld id="{51D7BD50-157E-F643-BB44-EF855EB08A90}" type="slidenum">
              <a:rPr lang="en-US" smtClean="0"/>
              <a:pPr/>
              <a:t>30</a:t>
            </a:fld>
            <a:endParaRPr lang="en-US"/>
          </a:p>
        </p:txBody>
      </p:sp>
    </p:spTree>
    <p:extLst>
      <p:ext uri="{BB962C8B-B14F-4D97-AF65-F5344CB8AC3E}">
        <p14:creationId xmlns:p14="http://schemas.microsoft.com/office/powerpoint/2010/main" val="1053079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Franklin Gothic Book"/>
                <a:cs typeface="Franklin Gothic Book"/>
              </a:rPr>
              <a:t>, decreasing the amount of “catch-up” work to maintain user base</a:t>
            </a:r>
            <a:endParaRPr lang="en-US"/>
          </a:p>
        </p:txBody>
      </p:sp>
      <p:sp>
        <p:nvSpPr>
          <p:cNvPr id="4" name="Slide Number Placeholder 3"/>
          <p:cNvSpPr>
            <a:spLocks noGrp="1"/>
          </p:cNvSpPr>
          <p:nvPr>
            <p:ph type="sldNum" sz="quarter" idx="10"/>
          </p:nvPr>
        </p:nvSpPr>
        <p:spPr/>
        <p:txBody>
          <a:bodyPr/>
          <a:lstStyle/>
          <a:p>
            <a:fld id="{51D7BD50-157E-F643-BB44-EF855EB08A90}" type="slidenum">
              <a:rPr lang="en-US" smtClean="0"/>
              <a:pPr/>
              <a:t>44</a:t>
            </a:fld>
            <a:endParaRPr lang="en-US"/>
          </a:p>
        </p:txBody>
      </p:sp>
    </p:spTree>
    <p:extLst>
      <p:ext uri="{BB962C8B-B14F-4D97-AF65-F5344CB8AC3E}">
        <p14:creationId xmlns:p14="http://schemas.microsoft.com/office/powerpoint/2010/main" val="1053079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Franklin Gothic Book"/>
                <a:cs typeface="Franklin Gothic Book"/>
              </a:rPr>
              <a:t>, decreasing the amount of “catch-up” work to maintain user base</a:t>
            </a:r>
            <a:endParaRPr lang="en-US"/>
          </a:p>
        </p:txBody>
      </p:sp>
      <p:sp>
        <p:nvSpPr>
          <p:cNvPr id="4" name="Slide Number Placeholder 3"/>
          <p:cNvSpPr>
            <a:spLocks noGrp="1"/>
          </p:cNvSpPr>
          <p:nvPr>
            <p:ph type="sldNum" sz="quarter" idx="10"/>
          </p:nvPr>
        </p:nvSpPr>
        <p:spPr/>
        <p:txBody>
          <a:bodyPr/>
          <a:lstStyle/>
          <a:p>
            <a:fld id="{51D7BD50-157E-F643-BB44-EF855EB08A90}" type="slidenum">
              <a:rPr lang="en-US" smtClean="0"/>
              <a:pPr/>
              <a:t>45</a:t>
            </a:fld>
            <a:endParaRPr lang="en-US"/>
          </a:p>
        </p:txBody>
      </p:sp>
    </p:spTree>
    <p:extLst>
      <p:ext uri="{BB962C8B-B14F-4D97-AF65-F5344CB8AC3E}">
        <p14:creationId xmlns:p14="http://schemas.microsoft.com/office/powerpoint/2010/main" val="1053079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Franklin Gothic Book"/>
                <a:cs typeface="Franklin Gothic Book"/>
              </a:rPr>
              <a:t>, decreasing the amount of “catch-up” work to maintain user base</a:t>
            </a:r>
            <a:endParaRPr lang="en-US"/>
          </a:p>
        </p:txBody>
      </p:sp>
      <p:sp>
        <p:nvSpPr>
          <p:cNvPr id="4" name="Slide Number Placeholder 3"/>
          <p:cNvSpPr>
            <a:spLocks noGrp="1"/>
          </p:cNvSpPr>
          <p:nvPr>
            <p:ph type="sldNum" sz="quarter" idx="10"/>
          </p:nvPr>
        </p:nvSpPr>
        <p:spPr/>
        <p:txBody>
          <a:bodyPr/>
          <a:lstStyle/>
          <a:p>
            <a:fld id="{51D7BD50-157E-F643-BB44-EF855EB08A90}" type="slidenum">
              <a:rPr lang="en-US" smtClean="0"/>
              <a:pPr/>
              <a:t>46</a:t>
            </a:fld>
            <a:endParaRPr lang="en-US"/>
          </a:p>
        </p:txBody>
      </p:sp>
    </p:spTree>
    <p:extLst>
      <p:ext uri="{BB962C8B-B14F-4D97-AF65-F5344CB8AC3E}">
        <p14:creationId xmlns:p14="http://schemas.microsoft.com/office/powerpoint/2010/main" val="1053079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2977" y="143944"/>
            <a:ext cx="7397376" cy="663576"/>
          </a:xfrm>
          <a:prstGeom prst="rect">
            <a:avLst/>
          </a:prstGeom>
        </p:spPr>
        <p:txBody>
          <a:bodyPr/>
          <a:lstStyle>
            <a:lvl1pPr>
              <a:defRPr sz="2400" baseline="0"/>
            </a:lvl1pPr>
          </a:lstStyle>
          <a:p>
            <a:r>
              <a:rPr lang="en-US" dirty="0" smtClean="0"/>
              <a:t>Insert title here</a:t>
            </a:r>
            <a:br>
              <a:rPr lang="en-US" dirty="0" smtClean="0"/>
            </a:br>
            <a:endParaRPr lang="en-US" dirty="0"/>
          </a:p>
        </p:txBody>
      </p:sp>
      <p:sp>
        <p:nvSpPr>
          <p:cNvPr id="10" name="TextBox 9"/>
          <p:cNvSpPr txBox="1"/>
          <p:nvPr userDrawn="1"/>
        </p:nvSpPr>
        <p:spPr>
          <a:xfrm>
            <a:off x="0" y="6327427"/>
            <a:ext cx="9144000" cy="338554"/>
          </a:xfrm>
          <a:prstGeom prst="rect">
            <a:avLst/>
          </a:prstGeom>
          <a:noFill/>
        </p:spPr>
        <p:txBody>
          <a:bodyPr wrap="square" rtlCol="0">
            <a:spAutoFit/>
          </a:bodyPr>
          <a:lstStyle/>
          <a:p>
            <a:pPr algn="ctr"/>
            <a:r>
              <a:rPr lang="en-US" sz="1600" dirty="0" smtClean="0">
                <a:solidFill>
                  <a:srgbClr val="6A121B"/>
                </a:solidFill>
                <a:latin typeface="Franklin Gothic Medium"/>
                <a:cs typeface="Franklin Gothic Medium"/>
              </a:rPr>
              <a:t>Team USC</a:t>
            </a:r>
            <a:r>
              <a:rPr lang="en-US" sz="1600" baseline="0" dirty="0" smtClean="0">
                <a:solidFill>
                  <a:srgbClr val="6A121B"/>
                </a:solidFill>
                <a:latin typeface="Franklin Gothic Medium"/>
                <a:cs typeface="Franklin Gothic Medium"/>
              </a:rPr>
              <a:t>             </a:t>
            </a:r>
            <a:r>
              <a:rPr lang="en-US" sz="1600" dirty="0" smtClean="0">
                <a:latin typeface="Franklin Gothic Book"/>
                <a:cs typeface="Franklin Gothic Book"/>
              </a:rPr>
              <a:t>Kevin Chang             Ryan</a:t>
            </a:r>
            <a:r>
              <a:rPr lang="en-US" sz="1600" baseline="0" dirty="0" smtClean="0">
                <a:latin typeface="Franklin Gothic Book"/>
                <a:cs typeface="Franklin Gothic Book"/>
              </a:rPr>
              <a:t> Kim</a:t>
            </a:r>
            <a:r>
              <a:rPr lang="en-US" sz="1600" dirty="0" smtClean="0">
                <a:latin typeface="Franklin Gothic Book"/>
                <a:cs typeface="Franklin Gothic Book"/>
              </a:rPr>
              <a:t>             Sida</a:t>
            </a:r>
            <a:r>
              <a:rPr lang="en-US" sz="1600" baseline="0" dirty="0" smtClean="0">
                <a:latin typeface="Franklin Gothic Book"/>
                <a:cs typeface="Franklin Gothic Book"/>
              </a:rPr>
              <a:t> Lu</a:t>
            </a:r>
            <a:r>
              <a:rPr lang="en-US" sz="1600" dirty="0" smtClean="0">
                <a:latin typeface="Franklin Gothic Book"/>
                <a:cs typeface="Franklin Gothic Book"/>
              </a:rPr>
              <a:t>             Kenneth Shih</a:t>
            </a:r>
            <a:endParaRPr lang="en-US" sz="1600" dirty="0">
              <a:latin typeface="Franklin Gothic Book"/>
              <a:cs typeface="Franklin Gothic Book"/>
            </a:endParaRPr>
          </a:p>
        </p:txBody>
      </p:sp>
    </p:spTree>
    <p:extLst>
      <p:ext uri="{BB962C8B-B14F-4D97-AF65-F5344CB8AC3E}">
        <p14:creationId xmlns:p14="http://schemas.microsoft.com/office/powerpoint/2010/main" val="2545393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nalysis">
    <p:spTree>
      <p:nvGrpSpPr>
        <p:cNvPr id="1" name=""/>
        <p:cNvGrpSpPr/>
        <p:nvPr/>
      </p:nvGrpSpPr>
      <p:grpSpPr>
        <a:xfrm>
          <a:off x="0" y="0"/>
          <a:ext cx="0" cy="0"/>
          <a:chOff x="0" y="0"/>
          <a:chExt cx="0" cy="0"/>
        </a:xfrm>
      </p:grpSpPr>
      <p:sp>
        <p:nvSpPr>
          <p:cNvPr id="4" name="TextBox 3"/>
          <p:cNvSpPr txBox="1"/>
          <p:nvPr userDrawn="1"/>
        </p:nvSpPr>
        <p:spPr>
          <a:xfrm>
            <a:off x="0" y="6327427"/>
            <a:ext cx="9144000" cy="338554"/>
          </a:xfrm>
          <a:prstGeom prst="rect">
            <a:avLst/>
          </a:prstGeom>
          <a:noFill/>
        </p:spPr>
        <p:txBody>
          <a:bodyPr wrap="square" rtlCol="0">
            <a:spAutoFit/>
          </a:bodyPr>
          <a:lstStyle/>
          <a:p>
            <a:pPr algn="ctr"/>
            <a:r>
              <a:rPr lang="en-US" sz="1600" dirty="0" smtClean="0">
                <a:latin typeface="Franklin Gothic Book"/>
                <a:cs typeface="Franklin Gothic Book"/>
              </a:rPr>
              <a:t>Analysis               </a:t>
            </a:r>
            <a:r>
              <a:rPr lang="en-US" sz="1600" dirty="0" smtClean="0">
                <a:solidFill>
                  <a:schemeClr val="bg1">
                    <a:lumMod val="75000"/>
                  </a:schemeClr>
                </a:solidFill>
                <a:latin typeface="Franklin Gothic Book"/>
                <a:cs typeface="Franklin Gothic Book"/>
              </a:rPr>
              <a:t>360ne</a:t>
            </a:r>
            <a:r>
              <a:rPr lang="en-US" sz="1600" baseline="0" dirty="0" smtClean="0">
                <a:solidFill>
                  <a:schemeClr val="bg1">
                    <a:lumMod val="75000"/>
                  </a:schemeClr>
                </a:solidFill>
                <a:latin typeface="Franklin Gothic Book"/>
                <a:cs typeface="Franklin Gothic Book"/>
              </a:rPr>
              <a:t> Expansion Model</a:t>
            </a:r>
            <a:r>
              <a:rPr lang="en-US" sz="1600" dirty="0" smtClean="0">
                <a:solidFill>
                  <a:schemeClr val="bg1">
                    <a:lumMod val="75000"/>
                  </a:schemeClr>
                </a:solidFill>
                <a:latin typeface="Franklin Gothic Book"/>
                <a:cs typeface="Franklin Gothic Book"/>
              </a:rPr>
              <a:t>               Capital</a:t>
            </a:r>
            <a:r>
              <a:rPr lang="en-US" sz="1600" baseline="0" dirty="0" smtClean="0">
                <a:solidFill>
                  <a:schemeClr val="bg1">
                    <a:lumMod val="75000"/>
                  </a:schemeClr>
                </a:solidFill>
                <a:latin typeface="Franklin Gothic Book"/>
                <a:cs typeface="Franklin Gothic Book"/>
              </a:rPr>
              <a:t> One Inspire</a:t>
            </a:r>
            <a:r>
              <a:rPr lang="en-US" sz="1600" dirty="0" smtClean="0">
                <a:solidFill>
                  <a:schemeClr val="bg1">
                    <a:lumMod val="75000"/>
                  </a:schemeClr>
                </a:solidFill>
                <a:latin typeface="Franklin Gothic Book"/>
                <a:cs typeface="Franklin Gothic Book"/>
              </a:rPr>
              <a:t>               Impact</a:t>
            </a:r>
            <a:endParaRPr lang="en-US" sz="1600" dirty="0">
              <a:solidFill>
                <a:schemeClr val="bg1">
                  <a:lumMod val="75000"/>
                </a:schemeClr>
              </a:solidFill>
              <a:latin typeface="Franklin Gothic Book"/>
              <a:cs typeface="Franklin Gothic Book"/>
            </a:endParaRPr>
          </a:p>
        </p:txBody>
      </p:sp>
      <p:sp>
        <p:nvSpPr>
          <p:cNvPr id="6" name="Title 1"/>
          <p:cNvSpPr>
            <a:spLocks noGrp="1"/>
          </p:cNvSpPr>
          <p:nvPr>
            <p:ph type="ctrTitle" hasCustomPrompt="1"/>
          </p:nvPr>
        </p:nvSpPr>
        <p:spPr>
          <a:xfrm>
            <a:off x="132977" y="143944"/>
            <a:ext cx="7397376" cy="663576"/>
          </a:xfrm>
          <a:prstGeom prst="rect">
            <a:avLst/>
          </a:prstGeom>
        </p:spPr>
        <p:txBody>
          <a:bodyPr/>
          <a:lstStyle>
            <a:lvl1pPr>
              <a:defRPr sz="2400" baseline="0"/>
            </a:lvl1pPr>
          </a:lstStyle>
          <a:p>
            <a:r>
              <a:rPr lang="en-US" dirty="0" smtClean="0"/>
              <a:t>Insert title here</a:t>
            </a:r>
            <a:br>
              <a:rPr lang="en-US" dirty="0" smtClean="0"/>
            </a:br>
            <a:endParaRPr lang="en-US" dirty="0"/>
          </a:p>
        </p:txBody>
      </p:sp>
    </p:spTree>
    <p:extLst>
      <p:ext uri="{BB962C8B-B14F-4D97-AF65-F5344CB8AC3E}">
        <p14:creationId xmlns:p14="http://schemas.microsoft.com/office/powerpoint/2010/main" val="4018502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rategy 1">
    <p:spTree>
      <p:nvGrpSpPr>
        <p:cNvPr id="1" name=""/>
        <p:cNvGrpSpPr/>
        <p:nvPr/>
      </p:nvGrpSpPr>
      <p:grpSpPr>
        <a:xfrm>
          <a:off x="0" y="0"/>
          <a:ext cx="0" cy="0"/>
          <a:chOff x="0" y="0"/>
          <a:chExt cx="0" cy="0"/>
        </a:xfrm>
      </p:grpSpPr>
      <p:sp>
        <p:nvSpPr>
          <p:cNvPr id="5" name="TextBox 4"/>
          <p:cNvSpPr txBox="1"/>
          <p:nvPr userDrawn="1"/>
        </p:nvSpPr>
        <p:spPr>
          <a:xfrm>
            <a:off x="0" y="6327427"/>
            <a:ext cx="9144000" cy="338554"/>
          </a:xfrm>
          <a:prstGeom prst="rect">
            <a:avLst/>
          </a:prstGeom>
          <a:noFill/>
        </p:spPr>
        <p:txBody>
          <a:bodyPr wrap="square" rtlCol="0">
            <a:spAutoFit/>
          </a:bodyPr>
          <a:lstStyle/>
          <a:p>
            <a:pPr algn="ctr"/>
            <a:r>
              <a:rPr lang="en-US" sz="1600" dirty="0" smtClean="0">
                <a:solidFill>
                  <a:srgbClr val="BFBFBF"/>
                </a:solidFill>
                <a:latin typeface="Franklin Gothic Book"/>
                <a:cs typeface="Franklin Gothic Book"/>
              </a:rPr>
              <a:t>Analysis</a:t>
            </a:r>
            <a:r>
              <a:rPr lang="en-US" sz="1600" dirty="0" smtClean="0">
                <a:latin typeface="Franklin Gothic Book"/>
                <a:cs typeface="Franklin Gothic Book"/>
              </a:rPr>
              <a:t>               </a:t>
            </a:r>
            <a:r>
              <a:rPr lang="en-US" sz="1600" dirty="0" smtClean="0">
                <a:solidFill>
                  <a:srgbClr val="000000"/>
                </a:solidFill>
                <a:latin typeface="Franklin Gothic Book"/>
                <a:cs typeface="Franklin Gothic Book"/>
              </a:rPr>
              <a:t>360ne</a:t>
            </a:r>
            <a:r>
              <a:rPr lang="en-US" sz="1600" baseline="0" dirty="0" smtClean="0">
                <a:solidFill>
                  <a:srgbClr val="000000"/>
                </a:solidFill>
                <a:latin typeface="Franklin Gothic Book"/>
                <a:cs typeface="Franklin Gothic Book"/>
              </a:rPr>
              <a:t> Expansion Model</a:t>
            </a:r>
            <a:r>
              <a:rPr lang="en-US" sz="1600" dirty="0" smtClean="0">
                <a:solidFill>
                  <a:srgbClr val="000000"/>
                </a:solidFill>
                <a:latin typeface="Franklin Gothic Book"/>
                <a:cs typeface="Franklin Gothic Book"/>
              </a:rPr>
              <a:t>               </a:t>
            </a:r>
            <a:r>
              <a:rPr lang="en-US" sz="1600" dirty="0" smtClean="0">
                <a:solidFill>
                  <a:schemeClr val="bg1">
                    <a:lumMod val="75000"/>
                  </a:schemeClr>
                </a:solidFill>
                <a:latin typeface="Franklin Gothic Book"/>
                <a:cs typeface="Franklin Gothic Book"/>
              </a:rPr>
              <a:t>Capital</a:t>
            </a:r>
            <a:r>
              <a:rPr lang="en-US" sz="1600" baseline="0" dirty="0" smtClean="0">
                <a:solidFill>
                  <a:schemeClr val="bg1">
                    <a:lumMod val="75000"/>
                  </a:schemeClr>
                </a:solidFill>
                <a:latin typeface="Franklin Gothic Book"/>
                <a:cs typeface="Franklin Gothic Book"/>
              </a:rPr>
              <a:t> One Inspire</a:t>
            </a:r>
            <a:r>
              <a:rPr lang="en-US" sz="1600" dirty="0" smtClean="0">
                <a:solidFill>
                  <a:schemeClr val="bg1">
                    <a:lumMod val="75000"/>
                  </a:schemeClr>
                </a:solidFill>
                <a:latin typeface="Franklin Gothic Book"/>
                <a:cs typeface="Franklin Gothic Book"/>
              </a:rPr>
              <a:t>               Impact</a:t>
            </a:r>
            <a:endParaRPr lang="en-US" sz="1600" dirty="0">
              <a:solidFill>
                <a:schemeClr val="bg1">
                  <a:lumMod val="75000"/>
                </a:schemeClr>
              </a:solidFill>
              <a:latin typeface="Franklin Gothic Book"/>
              <a:cs typeface="Franklin Gothic Book"/>
            </a:endParaRPr>
          </a:p>
        </p:txBody>
      </p:sp>
      <p:sp>
        <p:nvSpPr>
          <p:cNvPr id="7" name="Title 1"/>
          <p:cNvSpPr>
            <a:spLocks noGrp="1"/>
          </p:cNvSpPr>
          <p:nvPr>
            <p:ph type="ctrTitle" hasCustomPrompt="1"/>
          </p:nvPr>
        </p:nvSpPr>
        <p:spPr>
          <a:xfrm>
            <a:off x="132977" y="143944"/>
            <a:ext cx="7397376" cy="663576"/>
          </a:xfrm>
          <a:prstGeom prst="rect">
            <a:avLst/>
          </a:prstGeom>
        </p:spPr>
        <p:txBody>
          <a:bodyPr/>
          <a:lstStyle>
            <a:lvl1pPr>
              <a:defRPr sz="2400" baseline="0"/>
            </a:lvl1pPr>
          </a:lstStyle>
          <a:p>
            <a:r>
              <a:rPr lang="en-US" dirty="0" smtClean="0"/>
              <a:t>Insert title here</a:t>
            </a:r>
            <a:br>
              <a:rPr lang="en-US" dirty="0" smtClean="0"/>
            </a:br>
            <a:endParaRPr lang="en-US" dirty="0"/>
          </a:p>
        </p:txBody>
      </p:sp>
    </p:spTree>
    <p:extLst>
      <p:ext uri="{BB962C8B-B14F-4D97-AF65-F5344CB8AC3E}">
        <p14:creationId xmlns:p14="http://schemas.microsoft.com/office/powerpoint/2010/main" val="2833490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rategy 2">
    <p:spTree>
      <p:nvGrpSpPr>
        <p:cNvPr id="1" name=""/>
        <p:cNvGrpSpPr/>
        <p:nvPr/>
      </p:nvGrpSpPr>
      <p:grpSpPr>
        <a:xfrm>
          <a:off x="0" y="0"/>
          <a:ext cx="0" cy="0"/>
          <a:chOff x="0" y="0"/>
          <a:chExt cx="0" cy="0"/>
        </a:xfrm>
      </p:grpSpPr>
      <p:sp>
        <p:nvSpPr>
          <p:cNvPr id="4" name="TextBox 3"/>
          <p:cNvSpPr txBox="1"/>
          <p:nvPr userDrawn="1"/>
        </p:nvSpPr>
        <p:spPr>
          <a:xfrm>
            <a:off x="0" y="6327427"/>
            <a:ext cx="9144000" cy="338554"/>
          </a:xfrm>
          <a:prstGeom prst="rect">
            <a:avLst/>
          </a:prstGeom>
          <a:noFill/>
        </p:spPr>
        <p:txBody>
          <a:bodyPr wrap="square" rtlCol="0">
            <a:spAutoFit/>
          </a:bodyPr>
          <a:lstStyle/>
          <a:p>
            <a:pPr algn="ctr"/>
            <a:r>
              <a:rPr lang="en-US" sz="1600" dirty="0" smtClean="0">
                <a:solidFill>
                  <a:srgbClr val="BFBFBF"/>
                </a:solidFill>
                <a:latin typeface="Franklin Gothic Book"/>
                <a:cs typeface="Franklin Gothic Book"/>
              </a:rPr>
              <a:t>Analysis</a:t>
            </a:r>
            <a:r>
              <a:rPr lang="en-US" sz="1600" dirty="0" smtClean="0">
                <a:latin typeface="Franklin Gothic Book"/>
                <a:cs typeface="Franklin Gothic Book"/>
              </a:rPr>
              <a:t>               </a:t>
            </a:r>
            <a:r>
              <a:rPr lang="en-US" sz="1600" dirty="0" smtClean="0">
                <a:solidFill>
                  <a:schemeClr val="bg1">
                    <a:lumMod val="75000"/>
                  </a:schemeClr>
                </a:solidFill>
                <a:latin typeface="Franklin Gothic Book"/>
                <a:cs typeface="Franklin Gothic Book"/>
              </a:rPr>
              <a:t>360ne</a:t>
            </a:r>
            <a:r>
              <a:rPr lang="en-US" sz="1600" baseline="0" dirty="0" smtClean="0">
                <a:solidFill>
                  <a:schemeClr val="bg1">
                    <a:lumMod val="75000"/>
                  </a:schemeClr>
                </a:solidFill>
                <a:latin typeface="Franklin Gothic Book"/>
                <a:cs typeface="Franklin Gothic Book"/>
              </a:rPr>
              <a:t> Expansion Model</a:t>
            </a:r>
            <a:r>
              <a:rPr lang="en-US" sz="1600" dirty="0" smtClean="0">
                <a:solidFill>
                  <a:schemeClr val="bg1">
                    <a:lumMod val="75000"/>
                  </a:schemeClr>
                </a:solidFill>
                <a:latin typeface="Franklin Gothic Book"/>
                <a:cs typeface="Franklin Gothic Book"/>
              </a:rPr>
              <a:t>               </a:t>
            </a:r>
            <a:r>
              <a:rPr lang="en-US" sz="1600" dirty="0" smtClean="0">
                <a:solidFill>
                  <a:srgbClr val="000000"/>
                </a:solidFill>
                <a:latin typeface="Franklin Gothic Book"/>
                <a:cs typeface="Franklin Gothic Book"/>
              </a:rPr>
              <a:t>Capital</a:t>
            </a:r>
            <a:r>
              <a:rPr lang="en-US" sz="1600" baseline="0" dirty="0" smtClean="0">
                <a:solidFill>
                  <a:srgbClr val="000000"/>
                </a:solidFill>
                <a:latin typeface="Franklin Gothic Book"/>
                <a:cs typeface="Franklin Gothic Book"/>
              </a:rPr>
              <a:t> One Inspire</a:t>
            </a:r>
            <a:r>
              <a:rPr lang="en-US" sz="1600" dirty="0" smtClean="0">
                <a:solidFill>
                  <a:srgbClr val="000000"/>
                </a:solidFill>
                <a:latin typeface="Franklin Gothic Book"/>
                <a:cs typeface="Franklin Gothic Book"/>
              </a:rPr>
              <a:t>               </a:t>
            </a:r>
            <a:r>
              <a:rPr lang="en-US" sz="1600" dirty="0" smtClean="0">
                <a:solidFill>
                  <a:schemeClr val="bg1">
                    <a:lumMod val="75000"/>
                  </a:schemeClr>
                </a:solidFill>
                <a:latin typeface="Franklin Gothic Book"/>
                <a:cs typeface="Franklin Gothic Book"/>
              </a:rPr>
              <a:t>Impact</a:t>
            </a:r>
            <a:endParaRPr lang="en-US" sz="1600" dirty="0">
              <a:solidFill>
                <a:schemeClr val="bg1">
                  <a:lumMod val="75000"/>
                </a:schemeClr>
              </a:solidFill>
              <a:latin typeface="Franklin Gothic Book"/>
              <a:cs typeface="Franklin Gothic Book"/>
            </a:endParaRPr>
          </a:p>
        </p:txBody>
      </p:sp>
      <p:sp>
        <p:nvSpPr>
          <p:cNvPr id="6" name="Title 1"/>
          <p:cNvSpPr>
            <a:spLocks noGrp="1"/>
          </p:cNvSpPr>
          <p:nvPr>
            <p:ph type="ctrTitle" hasCustomPrompt="1"/>
          </p:nvPr>
        </p:nvSpPr>
        <p:spPr>
          <a:xfrm>
            <a:off x="132977" y="143944"/>
            <a:ext cx="7397376" cy="663576"/>
          </a:xfrm>
          <a:prstGeom prst="rect">
            <a:avLst/>
          </a:prstGeom>
        </p:spPr>
        <p:txBody>
          <a:bodyPr/>
          <a:lstStyle>
            <a:lvl1pPr>
              <a:defRPr sz="2400" baseline="0"/>
            </a:lvl1pPr>
          </a:lstStyle>
          <a:p>
            <a:r>
              <a:rPr lang="en-US" dirty="0" smtClean="0"/>
              <a:t>Insert title here</a:t>
            </a:r>
            <a:br>
              <a:rPr lang="en-US" dirty="0" smtClean="0"/>
            </a:br>
            <a:endParaRPr lang="en-US" dirty="0"/>
          </a:p>
        </p:txBody>
      </p:sp>
    </p:spTree>
    <p:extLst>
      <p:ext uri="{BB962C8B-B14F-4D97-AF65-F5344CB8AC3E}">
        <p14:creationId xmlns:p14="http://schemas.microsoft.com/office/powerpoint/2010/main" val="2833490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pact">
    <p:spTree>
      <p:nvGrpSpPr>
        <p:cNvPr id="1" name=""/>
        <p:cNvGrpSpPr/>
        <p:nvPr/>
      </p:nvGrpSpPr>
      <p:grpSpPr>
        <a:xfrm>
          <a:off x="0" y="0"/>
          <a:ext cx="0" cy="0"/>
          <a:chOff x="0" y="0"/>
          <a:chExt cx="0" cy="0"/>
        </a:xfrm>
      </p:grpSpPr>
      <p:sp>
        <p:nvSpPr>
          <p:cNvPr id="4" name="TextBox 3"/>
          <p:cNvSpPr txBox="1"/>
          <p:nvPr userDrawn="1"/>
        </p:nvSpPr>
        <p:spPr>
          <a:xfrm>
            <a:off x="0" y="6327427"/>
            <a:ext cx="9144000" cy="338554"/>
          </a:xfrm>
          <a:prstGeom prst="rect">
            <a:avLst/>
          </a:prstGeom>
          <a:noFill/>
        </p:spPr>
        <p:txBody>
          <a:bodyPr wrap="square" rtlCol="0">
            <a:spAutoFit/>
          </a:bodyPr>
          <a:lstStyle/>
          <a:p>
            <a:pPr algn="ctr"/>
            <a:r>
              <a:rPr lang="en-US" sz="1600" dirty="0" smtClean="0">
                <a:solidFill>
                  <a:schemeClr val="bg1">
                    <a:lumMod val="75000"/>
                  </a:schemeClr>
                </a:solidFill>
                <a:latin typeface="Franklin Gothic Book"/>
                <a:cs typeface="Franklin Gothic Book"/>
              </a:rPr>
              <a:t>Analysis               360ne</a:t>
            </a:r>
            <a:r>
              <a:rPr lang="en-US" sz="1600" baseline="0" dirty="0" smtClean="0">
                <a:solidFill>
                  <a:schemeClr val="bg1">
                    <a:lumMod val="75000"/>
                  </a:schemeClr>
                </a:solidFill>
                <a:latin typeface="Franklin Gothic Book"/>
                <a:cs typeface="Franklin Gothic Book"/>
              </a:rPr>
              <a:t> Expansion Model</a:t>
            </a:r>
            <a:r>
              <a:rPr lang="en-US" sz="1600" dirty="0" smtClean="0">
                <a:solidFill>
                  <a:schemeClr val="bg1">
                    <a:lumMod val="75000"/>
                  </a:schemeClr>
                </a:solidFill>
                <a:latin typeface="Franklin Gothic Book"/>
                <a:cs typeface="Franklin Gothic Book"/>
              </a:rPr>
              <a:t>               Capital</a:t>
            </a:r>
            <a:r>
              <a:rPr lang="en-US" sz="1600" baseline="0" dirty="0" smtClean="0">
                <a:solidFill>
                  <a:schemeClr val="bg1">
                    <a:lumMod val="75000"/>
                  </a:schemeClr>
                </a:solidFill>
                <a:latin typeface="Franklin Gothic Book"/>
                <a:cs typeface="Franklin Gothic Book"/>
              </a:rPr>
              <a:t> One Inspire</a:t>
            </a:r>
            <a:r>
              <a:rPr lang="en-US" sz="1600" dirty="0" smtClean="0">
                <a:solidFill>
                  <a:schemeClr val="bg1">
                    <a:lumMod val="75000"/>
                  </a:schemeClr>
                </a:solidFill>
                <a:latin typeface="Franklin Gothic Book"/>
                <a:cs typeface="Franklin Gothic Book"/>
              </a:rPr>
              <a:t>               </a:t>
            </a:r>
            <a:r>
              <a:rPr lang="en-US" sz="1600" dirty="0" smtClean="0">
                <a:solidFill>
                  <a:schemeClr val="tx1"/>
                </a:solidFill>
                <a:latin typeface="Franklin Gothic Book"/>
                <a:cs typeface="Franklin Gothic Book"/>
              </a:rPr>
              <a:t>Impact</a:t>
            </a:r>
            <a:endParaRPr lang="en-US" sz="1600" dirty="0">
              <a:solidFill>
                <a:schemeClr val="tx1"/>
              </a:solidFill>
              <a:latin typeface="Franklin Gothic Book"/>
              <a:cs typeface="Franklin Gothic Book"/>
            </a:endParaRPr>
          </a:p>
        </p:txBody>
      </p:sp>
      <p:sp>
        <p:nvSpPr>
          <p:cNvPr id="6" name="Title 1"/>
          <p:cNvSpPr>
            <a:spLocks noGrp="1"/>
          </p:cNvSpPr>
          <p:nvPr>
            <p:ph type="ctrTitle" hasCustomPrompt="1"/>
          </p:nvPr>
        </p:nvSpPr>
        <p:spPr>
          <a:xfrm>
            <a:off x="132977" y="143944"/>
            <a:ext cx="7397376" cy="663576"/>
          </a:xfrm>
          <a:prstGeom prst="rect">
            <a:avLst/>
          </a:prstGeom>
        </p:spPr>
        <p:txBody>
          <a:bodyPr/>
          <a:lstStyle>
            <a:lvl1pPr>
              <a:defRPr sz="2400" baseline="0"/>
            </a:lvl1pPr>
          </a:lstStyle>
          <a:p>
            <a:r>
              <a:rPr lang="en-US" dirty="0" smtClean="0"/>
              <a:t>Insert title here</a:t>
            </a:r>
            <a:br>
              <a:rPr lang="en-US" dirty="0" smtClean="0"/>
            </a:br>
            <a:endParaRPr lang="en-US" dirty="0"/>
          </a:p>
        </p:txBody>
      </p:sp>
    </p:spTree>
    <p:extLst>
      <p:ext uri="{BB962C8B-B14F-4D97-AF65-F5344CB8AC3E}">
        <p14:creationId xmlns:p14="http://schemas.microsoft.com/office/powerpoint/2010/main" val="738371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26BAAF3D-BF16-47BA-A02A-A8C02A0C8107}" type="datetimeFigureOut">
              <a:rPr lang="en-US" smtClean="0"/>
              <a:pPr/>
              <a:t>11/15/14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8F34024-8AA1-4567-B394-5B7239AE962A}" type="slidenum">
              <a:rPr lang="en-US" smtClean="0"/>
              <a:pPr/>
              <a:t>‹#›</a:t>
            </a:fld>
            <a:endParaRPr lang="en-US"/>
          </a:p>
        </p:txBody>
      </p:sp>
    </p:spTree>
    <p:extLst>
      <p:ext uri="{BB962C8B-B14F-4D97-AF65-F5344CB8AC3E}">
        <p14:creationId xmlns:p14="http://schemas.microsoft.com/office/powerpoint/2010/main" val="28169136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0">
                <a:schemeClr val="accent2">
                  <a:lumMod val="75000"/>
                </a:schemeClr>
              </a:gs>
              <a:gs pos="100000">
                <a:schemeClr val="accent2">
                  <a:lumMod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userDrawn="1"/>
        </p:nvSpPr>
        <p:spPr>
          <a:xfrm>
            <a:off x="0" y="125479"/>
            <a:ext cx="9144000" cy="65994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endParaRPr lang="en-US" dirty="0"/>
          </a:p>
        </p:txBody>
      </p:sp>
      <p:pic>
        <p:nvPicPr>
          <p:cNvPr id="7" name="Picture 6"/>
          <p:cNvPicPr>
            <a:picLocks noChangeAspect="1"/>
          </p:cNvPicPr>
          <p:nvPr userDrawn="1"/>
        </p:nvPicPr>
        <p:blipFill rotWithShape="1">
          <a:blip r:embed="rId8"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cxnSp>
        <p:nvCxnSpPr>
          <p:cNvPr id="8" name="Straight Connector 7"/>
          <p:cNvCxnSpPr/>
          <p:nvPr userDrawn="1"/>
        </p:nvCxnSpPr>
        <p:spPr>
          <a:xfrm>
            <a:off x="0" y="1039495"/>
            <a:ext cx="9144000"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0" y="6303948"/>
            <a:ext cx="9144000"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9016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457200" rtl="0" eaLnBrk="1" latinLnBrk="0" hangingPunct="1">
        <a:spcBef>
          <a:spcPct val="0"/>
        </a:spcBef>
        <a:buNone/>
        <a:defRPr sz="2800" kern="1200">
          <a:solidFill>
            <a:schemeClr val="tx1"/>
          </a:solidFill>
          <a:latin typeface="Franklin Gothic Book"/>
          <a:ea typeface="+mj-ea"/>
          <a:cs typeface="Franklin Gothic Book"/>
        </a:defRPr>
      </a:lvl1pPr>
    </p:titleStyle>
    <p:bodyStyle>
      <a:lvl1pPr marL="0" indent="0" algn="l" defTabSz="457200" rtl="0" eaLnBrk="1" latinLnBrk="0" hangingPunct="1">
        <a:spcBef>
          <a:spcPct val="20000"/>
        </a:spcBef>
        <a:buFont typeface="Arial"/>
        <a:buNone/>
        <a:defRPr sz="2000" kern="1200">
          <a:solidFill>
            <a:schemeClr val="tx1"/>
          </a:solidFill>
          <a:latin typeface="Franklin Gothic Book"/>
          <a:ea typeface="+mn-ea"/>
          <a:cs typeface="Franklin Gothic Book"/>
        </a:defRPr>
      </a:lvl1pPr>
      <a:lvl2pPr marL="457200" indent="0" algn="l" defTabSz="457200" rtl="0" eaLnBrk="1" latinLnBrk="0" hangingPunct="1">
        <a:spcBef>
          <a:spcPct val="20000"/>
        </a:spcBef>
        <a:buFont typeface="Arial"/>
        <a:buNone/>
        <a:defRPr sz="2800" kern="1200">
          <a:solidFill>
            <a:schemeClr val="tx1"/>
          </a:solidFill>
          <a:latin typeface="Franklin Gothic Book"/>
          <a:ea typeface="+mn-ea"/>
          <a:cs typeface="Franklin Gothic Book"/>
        </a:defRPr>
      </a:lvl2pPr>
      <a:lvl3pPr marL="914400" indent="0" algn="l" defTabSz="457200" rtl="0" eaLnBrk="1" latinLnBrk="0" hangingPunct="1">
        <a:spcBef>
          <a:spcPct val="20000"/>
        </a:spcBef>
        <a:buFont typeface="Arial"/>
        <a:buNone/>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microsoft.com/office/2007/relationships/hdphoto" Target="../media/hdphoto9.wdp"/><Relationship Id="rId12" Type="http://schemas.microsoft.com/office/2007/relationships/hdphoto" Target="../media/hdphoto10.wdp"/><Relationship Id="rId13" Type="http://schemas.microsoft.com/office/2007/relationships/hdphoto" Target="../media/hdphoto11.wdp"/><Relationship Id="rId14" Type="http://schemas.microsoft.com/office/2007/relationships/hdphoto" Target="../media/hdphoto12.wdp"/><Relationship Id="rId15" Type="http://schemas.microsoft.com/office/2007/relationships/hdphoto" Target="../media/hdphoto13.wdp"/><Relationship Id="rId16" Type="http://schemas.microsoft.com/office/2007/relationships/hdphoto" Target="../media/hdphoto14.wdp"/><Relationship Id="rId1" Type="http://schemas.openxmlformats.org/officeDocument/2006/relationships/slideLayout" Target="../slideLayouts/slideLayout1.xml"/><Relationship Id="rId2" Type="http://schemas.openxmlformats.org/officeDocument/2006/relationships/image" Target="../media/image2.png"/><Relationship Id="rId3" Type="http://schemas.microsoft.com/office/2007/relationships/hdphoto" Target="../media/hdphoto1.wdp"/><Relationship Id="rId4" Type="http://schemas.microsoft.com/office/2007/relationships/hdphoto" Target="../media/hdphoto2.wdp"/><Relationship Id="rId5" Type="http://schemas.microsoft.com/office/2007/relationships/hdphoto" Target="../media/hdphoto3.wdp"/><Relationship Id="rId6" Type="http://schemas.microsoft.com/office/2007/relationships/hdphoto" Target="../media/hdphoto4.wdp"/><Relationship Id="rId7" Type="http://schemas.microsoft.com/office/2007/relationships/hdphoto" Target="../media/hdphoto5.wdp"/><Relationship Id="rId8" Type="http://schemas.microsoft.com/office/2007/relationships/hdphoto" Target="../media/hdphoto6.wdp"/><Relationship Id="rId9" Type="http://schemas.microsoft.com/office/2007/relationships/hdphoto" Target="../media/hdphoto7.wdp"/><Relationship Id="rId10" Type="http://schemas.microsoft.com/office/2007/relationships/hdphoto" Target="../media/hdphoto8.wdp"/></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slide" Target="slide29.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slide" Target="slide29.xml"/></Relationships>
</file>

<file path=ppt/slides/_rels/slide12.xml.rels><?xml version="1.0" encoding="UTF-8" standalone="yes"?>
<Relationships xmlns="http://schemas.openxmlformats.org/package/2006/relationships"><Relationship Id="rId3" Type="http://schemas.openxmlformats.org/officeDocument/2006/relationships/slide" Target="slide29.xml"/><Relationship Id="rId4" Type="http://schemas.openxmlformats.org/officeDocument/2006/relationships/image" Target="../media/image1.png"/><Relationship Id="rId5" Type="http://schemas.openxmlformats.org/officeDocument/2006/relationships/image" Target="../media/image14.png"/><Relationship Id="rId6" Type="http://schemas.openxmlformats.org/officeDocument/2006/relationships/image" Target="../media/image16.png"/><Relationship Id="rId7" Type="http://schemas.openxmlformats.org/officeDocument/2006/relationships/image" Target="../media/image17.png"/><Relationship Id="rId1" Type="http://schemas.openxmlformats.org/officeDocument/2006/relationships/slideLayout" Target="../slideLayouts/slideLayout3.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slide" Target="slide29.xml"/><Relationship Id="rId3"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slide" Target="slide29.xml"/><Relationship Id="rId3"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chart" Target="../charts/chart2.xml"/><Relationship Id="rId1" Type="http://schemas.openxmlformats.org/officeDocument/2006/relationships/slideLayout" Target="../slideLayouts/slideLayout4.xml"/><Relationship Id="rId2" Type="http://schemas.openxmlformats.org/officeDocument/2006/relationships/slide" Target="slide29.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8.png"/><Relationship Id="rId5" Type="http://schemas.openxmlformats.org/officeDocument/2006/relationships/chart" Target="../charts/chart3.xml"/><Relationship Id="rId1" Type="http://schemas.openxmlformats.org/officeDocument/2006/relationships/slideLayout" Target="../slideLayouts/slideLayout4.xml"/><Relationship Id="rId2" Type="http://schemas.openxmlformats.org/officeDocument/2006/relationships/slide" Target="slide29.xml"/></Relationships>
</file>

<file path=ppt/slides/_rels/slide18.xml.rels><?xml version="1.0" encoding="UTF-8" standalone="yes"?>
<Relationships xmlns="http://schemas.openxmlformats.org/package/2006/relationships"><Relationship Id="rId3" Type="http://schemas.openxmlformats.org/officeDocument/2006/relationships/slide" Target="slide29.xml"/><Relationship Id="rId4" Type="http://schemas.openxmlformats.org/officeDocument/2006/relationships/image" Target="../media/image1.png"/><Relationship Id="rId5" Type="http://schemas.openxmlformats.org/officeDocument/2006/relationships/image" Target="../media/image18.png"/><Relationship Id="rId6" Type="http://schemas.openxmlformats.org/officeDocument/2006/relationships/chart" Target="../charts/chart4.xml"/><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slide" Target="slide2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slide" Target="slide29.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slide" Target="slide29.xml"/><Relationship Id="rId5" Type="http://schemas.openxmlformats.org/officeDocument/2006/relationships/image" Target="../media/image1.png"/><Relationship Id="rId1" Type="http://schemas.openxmlformats.org/officeDocument/2006/relationships/slideLayout" Target="../slideLayouts/slideLayout4.xml"/><Relationship Id="rId2"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slide" Target="slide29.xml"/><Relationship Id="rId5" Type="http://schemas.openxmlformats.org/officeDocument/2006/relationships/image" Target="../media/image1.png"/><Relationship Id="rId1" Type="http://schemas.openxmlformats.org/officeDocument/2006/relationships/slideLayout" Target="../slideLayouts/slideLayout4.xml"/><Relationship Id="rId2"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slide" Target="slide29.xml"/><Relationship Id="rId6" Type="http://schemas.openxmlformats.org/officeDocument/2006/relationships/image" Target="../media/image1.png"/><Relationship Id="rId1" Type="http://schemas.openxmlformats.org/officeDocument/2006/relationships/slideLayout" Target="../slideLayouts/slideLayout4.xml"/><Relationship Id="rId2"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slide" Target="slide29.xml"/><Relationship Id="rId7" Type="http://schemas.openxmlformats.org/officeDocument/2006/relationships/image" Target="../media/image1.pn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slide" Target="slide29.xml"/><Relationship Id="rId3"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 Target="slide29.xml"/><Relationship Id="rId4" Type="http://schemas.openxmlformats.org/officeDocument/2006/relationships/image" Target="../media/image1.png"/><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27.xml.rels><?xml version="1.0" encoding="UTF-8" standalone="yes"?>
<Relationships xmlns="http://schemas.openxmlformats.org/package/2006/relationships"><Relationship Id="rId3" Type="http://schemas.openxmlformats.org/officeDocument/2006/relationships/slide" Target="slide29.xml"/><Relationship Id="rId4" Type="http://schemas.openxmlformats.org/officeDocument/2006/relationships/image" Target="../media/image1.png"/><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28.xml.rels><?xml version="1.0" encoding="UTF-8" standalone="yes"?>
<Relationships xmlns="http://schemas.openxmlformats.org/package/2006/relationships"><Relationship Id="rId3" Type="http://schemas.openxmlformats.org/officeDocument/2006/relationships/slide" Target="slide29.xml"/><Relationship Id="rId4" Type="http://schemas.openxmlformats.org/officeDocument/2006/relationships/image" Target="../media/image1.png"/><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29.xml.rels><?xml version="1.0" encoding="UTF-8" standalone="yes"?>
<Relationships xmlns="http://schemas.openxmlformats.org/package/2006/relationships"><Relationship Id="rId20" Type="http://schemas.openxmlformats.org/officeDocument/2006/relationships/slide" Target="slide37.xml"/><Relationship Id="rId21" Type="http://schemas.openxmlformats.org/officeDocument/2006/relationships/slide" Target="slide38.xml"/><Relationship Id="rId22" Type="http://schemas.openxmlformats.org/officeDocument/2006/relationships/slide" Target="slide39.xml"/><Relationship Id="rId23" Type="http://schemas.openxmlformats.org/officeDocument/2006/relationships/slide" Target="slide40.xml"/><Relationship Id="rId24" Type="http://schemas.openxmlformats.org/officeDocument/2006/relationships/slide" Target="slide41.xml"/><Relationship Id="rId25" Type="http://schemas.openxmlformats.org/officeDocument/2006/relationships/slide" Target="slide42.xml"/><Relationship Id="rId26" Type="http://schemas.openxmlformats.org/officeDocument/2006/relationships/slide" Target="slide43.xml"/><Relationship Id="rId27" Type="http://schemas.openxmlformats.org/officeDocument/2006/relationships/slide" Target="slide44.xml"/><Relationship Id="rId28" Type="http://schemas.openxmlformats.org/officeDocument/2006/relationships/slide" Target="slide45.xml"/><Relationship Id="rId29" Type="http://schemas.openxmlformats.org/officeDocument/2006/relationships/slide" Target="slide46.xml"/><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slide" Target="slide3.xml"/><Relationship Id="rId4" Type="http://schemas.openxmlformats.org/officeDocument/2006/relationships/slide" Target="slide4.xml"/><Relationship Id="rId5" Type="http://schemas.openxmlformats.org/officeDocument/2006/relationships/slide" Target="slide5.xml"/><Relationship Id="rId30" Type="http://schemas.openxmlformats.org/officeDocument/2006/relationships/slide" Target="slide56.xml"/><Relationship Id="rId31" Type="http://schemas.openxmlformats.org/officeDocument/2006/relationships/slide" Target="slide48.xml"/><Relationship Id="rId32" Type="http://schemas.openxmlformats.org/officeDocument/2006/relationships/slide" Target="slide50.xml"/><Relationship Id="rId9" Type="http://schemas.openxmlformats.org/officeDocument/2006/relationships/slide" Target="slide15.xml"/><Relationship Id="rId6" Type="http://schemas.openxmlformats.org/officeDocument/2006/relationships/slide" Target="slide7.xml"/><Relationship Id="rId7" Type="http://schemas.openxmlformats.org/officeDocument/2006/relationships/slide" Target="slide8.xml"/><Relationship Id="rId8" Type="http://schemas.openxmlformats.org/officeDocument/2006/relationships/slide" Target="slide13.xml"/><Relationship Id="rId33" Type="http://schemas.openxmlformats.org/officeDocument/2006/relationships/slide" Target="slide57.xml"/><Relationship Id="rId34" Type="http://schemas.openxmlformats.org/officeDocument/2006/relationships/slide" Target="slide51.xml"/><Relationship Id="rId35" Type="http://schemas.openxmlformats.org/officeDocument/2006/relationships/slide" Target="slide52.xml"/><Relationship Id="rId36" Type="http://schemas.openxmlformats.org/officeDocument/2006/relationships/slide" Target="slide53.xml"/><Relationship Id="rId10" Type="http://schemas.openxmlformats.org/officeDocument/2006/relationships/slide" Target="slide16.xml"/><Relationship Id="rId11" Type="http://schemas.openxmlformats.org/officeDocument/2006/relationships/slide" Target="slide19.xml"/><Relationship Id="rId12" Type="http://schemas.openxmlformats.org/officeDocument/2006/relationships/slide" Target="slide21.xml"/><Relationship Id="rId13" Type="http://schemas.openxmlformats.org/officeDocument/2006/relationships/slide" Target="slide25.xml"/><Relationship Id="rId14" Type="http://schemas.openxmlformats.org/officeDocument/2006/relationships/slide" Target="slide28.xml"/><Relationship Id="rId15" Type="http://schemas.openxmlformats.org/officeDocument/2006/relationships/slide" Target="slide30.xml"/><Relationship Id="rId16" Type="http://schemas.openxmlformats.org/officeDocument/2006/relationships/slide" Target="slide33.xml"/><Relationship Id="rId17" Type="http://schemas.openxmlformats.org/officeDocument/2006/relationships/slide" Target="slide36.xml"/><Relationship Id="rId18" Type="http://schemas.openxmlformats.org/officeDocument/2006/relationships/slide" Target="slide34.xml"/><Relationship Id="rId19" Type="http://schemas.openxmlformats.org/officeDocument/2006/relationships/slide" Target="slide35.xml"/><Relationship Id="rId37" Type="http://schemas.openxmlformats.org/officeDocument/2006/relationships/slide" Target="slide54.xml"/><Relationship Id="rId38" Type="http://schemas.openxmlformats.org/officeDocument/2006/relationships/slide" Target="slide55.xml"/><Relationship Id="rId3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slide" Target="slide29.xml"/><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 Target="slide29.xml"/><Relationship Id="rId4" Type="http://schemas.openxmlformats.org/officeDocument/2006/relationships/image" Target="../media/image1.png"/><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slide" Target="slide29.xml"/><Relationship Id="rId3"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 Target="slide29.xml"/><Relationship Id="rId4" Type="http://schemas.openxmlformats.org/officeDocument/2006/relationships/image" Target="../media/image1.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slide" Target="slide29.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slide" Target="slide29.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7.png"/><Relationship Id="rId1" Type="http://schemas.openxmlformats.org/officeDocument/2006/relationships/slideLayout" Target="../slideLayouts/slideLayout5.xml"/><Relationship Id="rId2" Type="http://schemas.openxmlformats.org/officeDocument/2006/relationships/slide" Target="slide29.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8.png"/><Relationship Id="rId1" Type="http://schemas.openxmlformats.org/officeDocument/2006/relationships/slideLayout" Target="../slideLayouts/slideLayout5.xml"/><Relationship Id="rId2" Type="http://schemas.openxmlformats.org/officeDocument/2006/relationships/slide" Target="slide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slide" Target="slide29.xml"/><Relationship Id="rId3"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9.png"/><Relationship Id="rId1" Type="http://schemas.openxmlformats.org/officeDocument/2006/relationships/slideLayout" Target="../slideLayouts/slideLayout5.xml"/><Relationship Id="rId2" Type="http://schemas.openxmlformats.org/officeDocument/2006/relationships/slide" Target="slide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slide" Target="slide2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slide" Target="slide29.xml"/><Relationship Id="rId3"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slide" Target="slide29.xml"/><Relationship Id="rId3"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slide" Target="slide29.xml"/><Relationship Id="rId3"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slide" Target="slide29.xml"/><Relationship Id="rId3"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slide" Target="slide29.xml"/><Relationship Id="rId4" Type="http://schemas.openxmlformats.org/officeDocument/2006/relationships/image" Target="../media/image1.png"/><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slide" Target="slide29.xml"/><Relationship Id="rId5" Type="http://schemas.openxmlformats.org/officeDocument/2006/relationships/image" Target="../media/image1.png"/><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46.xml.rels><?xml version="1.0" encoding="UTF-8" standalone="yes"?>
<Relationships xmlns="http://schemas.openxmlformats.org/package/2006/relationships"><Relationship Id="rId3" Type="http://schemas.openxmlformats.org/officeDocument/2006/relationships/slide" Target="slide29.xml"/><Relationship Id="rId4" Type="http://schemas.openxmlformats.org/officeDocument/2006/relationships/image" Target="../media/image1.png"/><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1.png"/><Relationship Id="rId1" Type="http://schemas.openxmlformats.org/officeDocument/2006/relationships/slideLayout" Target="../slideLayouts/slideLayout5.xml"/><Relationship Id="rId2" Type="http://schemas.openxmlformats.org/officeDocument/2006/relationships/slide" Target="slide29.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18.png"/><Relationship Id="rId1" Type="http://schemas.openxmlformats.org/officeDocument/2006/relationships/slideLayout" Target="../slideLayouts/slideLayout5.xml"/><Relationship Id="rId2" Type="http://schemas.openxmlformats.org/officeDocument/2006/relationships/slide" Target="slide29.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slide" Target="slide29.xml"/><Relationship Id="rId5" Type="http://schemas.openxmlformats.org/officeDocument/2006/relationships/image" Target="../media/image1.png"/><Relationship Id="rId1" Type="http://schemas.openxmlformats.org/officeDocument/2006/relationships/slideLayout" Target="../slideLayouts/slideLayout5.xml"/><Relationship Id="rId2" Type="http://schemas.openxmlformats.org/officeDocument/2006/relationships/image" Target="../media/image3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29.xml"/><Relationship Id="rId3"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5.xml"/><Relationship Id="rId2" Type="http://schemas.openxmlformats.org/officeDocument/2006/relationships/slide" Target="slide29.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1" Type="http://schemas.openxmlformats.org/officeDocument/2006/relationships/slideLayout" Target="../slideLayouts/slideLayout5.xml"/><Relationship Id="rId2" Type="http://schemas.openxmlformats.org/officeDocument/2006/relationships/slide" Target="slide2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slide" Target="slide29.xml"/><Relationship Id="rId3"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slide" Target="slide29.xml"/><Relationship Id="rId4" Type="http://schemas.openxmlformats.org/officeDocument/2006/relationships/image" Target="../media/image1.png"/><Relationship Id="rId1" Type="http://schemas.openxmlformats.org/officeDocument/2006/relationships/slideLayout" Target="../slideLayouts/slideLayout5.xml"/><Relationship Id="rId2" Type="http://schemas.openxmlformats.org/officeDocument/2006/relationships/image" Target="../media/image41.png"/></Relationships>
</file>

<file path=ppt/slides/_rels/slide54.xml.rels><?xml version="1.0" encoding="UTF-8" standalone="yes"?>
<Relationships xmlns="http://schemas.openxmlformats.org/package/2006/relationships"><Relationship Id="rId3" Type="http://schemas.openxmlformats.org/officeDocument/2006/relationships/slide" Target="slide29.xml"/><Relationship Id="rId4" Type="http://schemas.openxmlformats.org/officeDocument/2006/relationships/image" Target="../media/image1.png"/><Relationship Id="rId1" Type="http://schemas.openxmlformats.org/officeDocument/2006/relationships/slideLayout" Target="../slideLayouts/slideLayout5.xml"/><Relationship Id="rId2" Type="http://schemas.openxmlformats.org/officeDocument/2006/relationships/image" Target="../media/image42.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3.png"/><Relationship Id="rId1" Type="http://schemas.openxmlformats.org/officeDocument/2006/relationships/slideLayout" Target="../slideLayouts/slideLayout5.xml"/><Relationship Id="rId2" Type="http://schemas.openxmlformats.org/officeDocument/2006/relationships/slide" Target="slide29.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1.png"/><Relationship Id="rId1" Type="http://schemas.openxmlformats.org/officeDocument/2006/relationships/slideLayout" Target="../slideLayouts/slideLayout5.xml"/><Relationship Id="rId2" Type="http://schemas.openxmlformats.org/officeDocument/2006/relationships/slide" Target="slide29.xml"/></Relationships>
</file>

<file path=ppt/slides/_rels/slide57.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slide" Target="slide29.xml"/><Relationship Id="rId5" Type="http://schemas.openxmlformats.org/officeDocument/2006/relationships/image" Target="../media/image1.png"/><Relationship Id="rId1" Type="http://schemas.openxmlformats.org/officeDocument/2006/relationships/slideLayout" Target="../slideLayouts/slideLayout5.xml"/><Relationship Id="rId2" Type="http://schemas.openxmlformats.org/officeDocument/2006/relationships/image" Target="../media/image3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chart" Target="../charts/chart1.xml"/><Relationship Id="rId1" Type="http://schemas.openxmlformats.org/officeDocument/2006/relationships/slideLayout" Target="../slideLayouts/slideLayout3.xml"/><Relationship Id="rId2" Type="http://schemas.openxmlformats.org/officeDocument/2006/relationships/slide" Target="slide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slide" Target="slide29.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 Target="slide29.xml"/><Relationship Id="rId4" Type="http://schemas.openxmlformats.org/officeDocument/2006/relationships/image" Target="../media/image1.png"/><Relationship Id="rId5" Type="http://schemas.openxmlformats.org/officeDocument/2006/relationships/image" Target="../media/image12.png"/><Relationship Id="rId1" Type="http://schemas.openxmlformats.org/officeDocument/2006/relationships/slideLayout" Target="../slideLayouts/slideLayout3.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p:cNvCxnSpPr/>
          <p:nvPr/>
        </p:nvCxnSpPr>
        <p:spPr>
          <a:xfrm>
            <a:off x="0" y="6378788"/>
            <a:ext cx="9144000"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0" y="0"/>
            <a:ext cx="9144000" cy="6858000"/>
          </a:xfrm>
          <a:prstGeom prst="rect">
            <a:avLst/>
          </a:prstGeom>
          <a:gradFill flip="none" rotWithShape="1">
            <a:gsLst>
              <a:gs pos="0">
                <a:schemeClr val="accent2">
                  <a:lumMod val="75000"/>
                </a:schemeClr>
              </a:gs>
              <a:gs pos="100000">
                <a:schemeClr val="accent2">
                  <a:lumMod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p:nvPr/>
        </p:nvGrpSpPr>
        <p:grpSpPr>
          <a:xfrm>
            <a:off x="494296" y="1225437"/>
            <a:ext cx="8109401" cy="739024"/>
            <a:chOff x="275756" y="246432"/>
            <a:chExt cx="8109401" cy="739024"/>
          </a:xfrm>
        </p:grpSpPr>
        <p:pic>
          <p:nvPicPr>
            <p:cNvPr id="3" name="Picture 2"/>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3">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275756" y="246432"/>
              <a:ext cx="306283" cy="739024"/>
            </a:xfrm>
            <a:prstGeom prst="rect">
              <a:avLst/>
            </a:prstGeom>
          </p:spPr>
        </p:pic>
        <p:pic>
          <p:nvPicPr>
            <p:cNvPr id="9" name="Picture 8"/>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4">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685831" y="246432"/>
              <a:ext cx="306283" cy="739024"/>
            </a:xfrm>
            <a:prstGeom prst="rect">
              <a:avLst/>
            </a:prstGeom>
          </p:spPr>
        </p:pic>
        <p:pic>
          <p:nvPicPr>
            <p:cNvPr id="33" name="Picture 32"/>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5">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1097936" y="246432"/>
              <a:ext cx="306283" cy="739024"/>
            </a:xfrm>
            <a:prstGeom prst="rect">
              <a:avLst/>
            </a:prstGeom>
          </p:spPr>
        </p:pic>
        <p:pic>
          <p:nvPicPr>
            <p:cNvPr id="34" name="Picture 33"/>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6">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1508011" y="246432"/>
              <a:ext cx="306283" cy="739024"/>
            </a:xfrm>
            <a:prstGeom prst="rect">
              <a:avLst/>
            </a:prstGeom>
          </p:spPr>
        </p:pic>
        <p:pic>
          <p:nvPicPr>
            <p:cNvPr id="35" name="Picture 34"/>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4">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1922147" y="246432"/>
              <a:ext cx="306283" cy="739024"/>
            </a:xfrm>
            <a:prstGeom prst="rect">
              <a:avLst/>
            </a:prstGeom>
          </p:spPr>
        </p:pic>
        <p:pic>
          <p:nvPicPr>
            <p:cNvPr id="36" name="Picture 35"/>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7">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2332222" y="246432"/>
              <a:ext cx="306283" cy="739024"/>
            </a:xfrm>
            <a:prstGeom prst="rect">
              <a:avLst/>
            </a:prstGeom>
          </p:spPr>
        </p:pic>
        <p:pic>
          <p:nvPicPr>
            <p:cNvPr id="37" name="Picture 36"/>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8">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2744327" y="246432"/>
              <a:ext cx="306283" cy="739024"/>
            </a:xfrm>
            <a:prstGeom prst="rect">
              <a:avLst/>
            </a:prstGeom>
          </p:spPr>
        </p:pic>
        <p:pic>
          <p:nvPicPr>
            <p:cNvPr id="38" name="Picture 37"/>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4">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3154402" y="246432"/>
              <a:ext cx="306283" cy="739024"/>
            </a:xfrm>
            <a:prstGeom prst="rect">
              <a:avLst/>
            </a:prstGeom>
          </p:spPr>
        </p:pic>
        <p:pic>
          <p:nvPicPr>
            <p:cNvPr id="39" name="Picture 38"/>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8">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3562202" y="246432"/>
              <a:ext cx="306283" cy="739024"/>
            </a:xfrm>
            <a:prstGeom prst="rect">
              <a:avLst/>
            </a:prstGeom>
          </p:spPr>
        </p:pic>
        <p:pic>
          <p:nvPicPr>
            <p:cNvPr id="40" name="Picture 39"/>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4">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3972277" y="246432"/>
              <a:ext cx="306283" cy="739024"/>
            </a:xfrm>
            <a:prstGeom prst="rect">
              <a:avLst/>
            </a:prstGeom>
          </p:spPr>
        </p:pic>
        <p:pic>
          <p:nvPicPr>
            <p:cNvPr id="41" name="Picture 40"/>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7">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4384382" y="246432"/>
              <a:ext cx="306283" cy="739024"/>
            </a:xfrm>
            <a:prstGeom prst="rect">
              <a:avLst/>
            </a:prstGeom>
          </p:spPr>
        </p:pic>
        <p:pic>
          <p:nvPicPr>
            <p:cNvPr id="42" name="Picture 41"/>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9">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4794457" y="246432"/>
              <a:ext cx="306283" cy="739024"/>
            </a:xfrm>
            <a:prstGeom prst="rect">
              <a:avLst/>
            </a:prstGeom>
          </p:spPr>
        </p:pic>
        <p:pic>
          <p:nvPicPr>
            <p:cNvPr id="43" name="Picture 42"/>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10">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5208593" y="246432"/>
              <a:ext cx="306283" cy="739024"/>
            </a:xfrm>
            <a:prstGeom prst="rect">
              <a:avLst/>
            </a:prstGeom>
          </p:spPr>
        </p:pic>
        <p:pic>
          <p:nvPicPr>
            <p:cNvPr id="44" name="Picture 43"/>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11">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5618668" y="246432"/>
              <a:ext cx="306283" cy="739024"/>
            </a:xfrm>
            <a:prstGeom prst="rect">
              <a:avLst/>
            </a:prstGeom>
          </p:spPr>
        </p:pic>
        <p:pic>
          <p:nvPicPr>
            <p:cNvPr id="45" name="Picture 44"/>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11">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6030773" y="246432"/>
              <a:ext cx="306283" cy="739024"/>
            </a:xfrm>
            <a:prstGeom prst="rect">
              <a:avLst/>
            </a:prstGeom>
          </p:spPr>
        </p:pic>
        <p:pic>
          <p:nvPicPr>
            <p:cNvPr id="46" name="Picture 45"/>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11">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6440848" y="246432"/>
              <a:ext cx="306283" cy="739024"/>
            </a:xfrm>
            <a:prstGeom prst="rect">
              <a:avLst/>
            </a:prstGeom>
          </p:spPr>
        </p:pic>
        <p:pic>
          <p:nvPicPr>
            <p:cNvPr id="47" name="Picture 46"/>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4">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6846619" y="246432"/>
              <a:ext cx="306283" cy="739024"/>
            </a:xfrm>
            <a:prstGeom prst="rect">
              <a:avLst/>
            </a:prstGeom>
          </p:spPr>
        </p:pic>
        <p:pic>
          <p:nvPicPr>
            <p:cNvPr id="48" name="Picture 47"/>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4">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7256694" y="246432"/>
              <a:ext cx="306283" cy="739024"/>
            </a:xfrm>
            <a:prstGeom prst="rect">
              <a:avLst/>
            </a:prstGeom>
          </p:spPr>
        </p:pic>
        <p:pic>
          <p:nvPicPr>
            <p:cNvPr id="49" name="Picture 48"/>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4">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7668799" y="246432"/>
              <a:ext cx="306283" cy="739024"/>
            </a:xfrm>
            <a:prstGeom prst="rect">
              <a:avLst/>
            </a:prstGeom>
          </p:spPr>
        </p:pic>
        <p:pic>
          <p:nvPicPr>
            <p:cNvPr id="50" name="Picture 49"/>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7">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8078874" y="246432"/>
              <a:ext cx="306283" cy="739024"/>
            </a:xfrm>
            <a:prstGeom prst="rect">
              <a:avLst/>
            </a:prstGeom>
          </p:spPr>
        </p:pic>
      </p:grpSp>
      <p:grpSp>
        <p:nvGrpSpPr>
          <p:cNvPr id="51" name="Group 50"/>
          <p:cNvGrpSpPr/>
          <p:nvPr/>
        </p:nvGrpSpPr>
        <p:grpSpPr>
          <a:xfrm>
            <a:off x="494296" y="398832"/>
            <a:ext cx="8109401" cy="739024"/>
            <a:chOff x="275756" y="246432"/>
            <a:chExt cx="8109401" cy="739024"/>
          </a:xfrm>
        </p:grpSpPr>
        <p:pic>
          <p:nvPicPr>
            <p:cNvPr id="52" name="Picture 51"/>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7">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275756" y="246432"/>
              <a:ext cx="306283" cy="739024"/>
            </a:xfrm>
            <a:prstGeom prst="rect">
              <a:avLst/>
            </a:prstGeom>
          </p:spPr>
        </p:pic>
        <p:pic>
          <p:nvPicPr>
            <p:cNvPr id="53" name="Picture 52"/>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7">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685831" y="246432"/>
              <a:ext cx="306283" cy="739024"/>
            </a:xfrm>
            <a:prstGeom prst="rect">
              <a:avLst/>
            </a:prstGeom>
          </p:spPr>
        </p:pic>
        <p:pic>
          <p:nvPicPr>
            <p:cNvPr id="54" name="Picture 53"/>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4">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1097936" y="246432"/>
              <a:ext cx="306283" cy="739024"/>
            </a:xfrm>
            <a:prstGeom prst="rect">
              <a:avLst/>
            </a:prstGeom>
          </p:spPr>
        </p:pic>
        <p:pic>
          <p:nvPicPr>
            <p:cNvPr id="55" name="Picture 54"/>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12">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1508011" y="246432"/>
              <a:ext cx="306283" cy="739024"/>
            </a:xfrm>
            <a:prstGeom prst="rect">
              <a:avLst/>
            </a:prstGeom>
          </p:spPr>
        </p:pic>
        <p:pic>
          <p:nvPicPr>
            <p:cNvPr id="56" name="Picture 55"/>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5">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1922147" y="246432"/>
              <a:ext cx="306283" cy="739024"/>
            </a:xfrm>
            <a:prstGeom prst="rect">
              <a:avLst/>
            </a:prstGeom>
          </p:spPr>
        </p:pic>
        <p:pic>
          <p:nvPicPr>
            <p:cNvPr id="57" name="Picture 56"/>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4">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2332222" y="246432"/>
              <a:ext cx="306283" cy="739024"/>
            </a:xfrm>
            <a:prstGeom prst="rect">
              <a:avLst/>
            </a:prstGeom>
          </p:spPr>
        </p:pic>
        <p:pic>
          <p:nvPicPr>
            <p:cNvPr id="58" name="Picture 57"/>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7">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2744327" y="246432"/>
              <a:ext cx="306283" cy="739024"/>
            </a:xfrm>
            <a:prstGeom prst="rect">
              <a:avLst/>
            </a:prstGeom>
          </p:spPr>
        </p:pic>
        <p:pic>
          <p:nvPicPr>
            <p:cNvPr id="59" name="Picture 58"/>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11">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3154402" y="246432"/>
              <a:ext cx="306283" cy="739024"/>
            </a:xfrm>
            <a:prstGeom prst="rect">
              <a:avLst/>
            </a:prstGeom>
          </p:spPr>
        </p:pic>
        <p:pic>
          <p:nvPicPr>
            <p:cNvPr id="60" name="Picture 59"/>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7">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3562202" y="246432"/>
              <a:ext cx="306283" cy="739024"/>
            </a:xfrm>
            <a:prstGeom prst="rect">
              <a:avLst/>
            </a:prstGeom>
          </p:spPr>
        </p:pic>
        <p:pic>
          <p:nvPicPr>
            <p:cNvPr id="61" name="Picture 60"/>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13">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3972277" y="246432"/>
              <a:ext cx="306283" cy="739024"/>
            </a:xfrm>
            <a:prstGeom prst="rect">
              <a:avLst/>
            </a:prstGeom>
          </p:spPr>
        </p:pic>
        <p:pic>
          <p:nvPicPr>
            <p:cNvPr id="62" name="Picture 61"/>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14">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4384382" y="246432"/>
              <a:ext cx="306283" cy="739024"/>
            </a:xfrm>
            <a:prstGeom prst="rect">
              <a:avLst/>
            </a:prstGeom>
          </p:spPr>
        </p:pic>
        <p:pic>
          <p:nvPicPr>
            <p:cNvPr id="63" name="Picture 62"/>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4">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4794457" y="246432"/>
              <a:ext cx="306283" cy="739024"/>
            </a:xfrm>
            <a:prstGeom prst="rect">
              <a:avLst/>
            </a:prstGeom>
          </p:spPr>
        </p:pic>
        <p:pic>
          <p:nvPicPr>
            <p:cNvPr id="64" name="Picture 63"/>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5">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5208593" y="246432"/>
              <a:ext cx="306283" cy="739024"/>
            </a:xfrm>
            <a:prstGeom prst="rect">
              <a:avLst/>
            </a:prstGeom>
          </p:spPr>
        </p:pic>
        <p:pic>
          <p:nvPicPr>
            <p:cNvPr id="65" name="Picture 64"/>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15">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5618668" y="246432"/>
              <a:ext cx="306283" cy="739024"/>
            </a:xfrm>
            <a:prstGeom prst="rect">
              <a:avLst/>
            </a:prstGeom>
          </p:spPr>
        </p:pic>
        <p:pic>
          <p:nvPicPr>
            <p:cNvPr id="66" name="Picture 65"/>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8">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6030773" y="246432"/>
              <a:ext cx="306283" cy="739024"/>
            </a:xfrm>
            <a:prstGeom prst="rect">
              <a:avLst/>
            </a:prstGeom>
          </p:spPr>
        </p:pic>
        <p:pic>
          <p:nvPicPr>
            <p:cNvPr id="67" name="Picture 66"/>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11">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6440848" y="246432"/>
              <a:ext cx="306283" cy="739024"/>
            </a:xfrm>
            <a:prstGeom prst="rect">
              <a:avLst/>
            </a:prstGeom>
          </p:spPr>
        </p:pic>
        <p:pic>
          <p:nvPicPr>
            <p:cNvPr id="68" name="Picture 67"/>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4">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6846619" y="246432"/>
              <a:ext cx="306283" cy="739024"/>
            </a:xfrm>
            <a:prstGeom prst="rect">
              <a:avLst/>
            </a:prstGeom>
          </p:spPr>
        </p:pic>
        <p:pic>
          <p:nvPicPr>
            <p:cNvPr id="69" name="Picture 68"/>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11">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7256694" y="246432"/>
              <a:ext cx="306283" cy="739024"/>
            </a:xfrm>
            <a:prstGeom prst="rect">
              <a:avLst/>
            </a:prstGeom>
          </p:spPr>
        </p:pic>
        <p:pic>
          <p:nvPicPr>
            <p:cNvPr id="70" name="Picture 69"/>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11">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7668799" y="246432"/>
              <a:ext cx="306283" cy="739024"/>
            </a:xfrm>
            <a:prstGeom prst="rect">
              <a:avLst/>
            </a:prstGeom>
          </p:spPr>
        </p:pic>
        <p:pic>
          <p:nvPicPr>
            <p:cNvPr id="71" name="Picture 70"/>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6">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8078874" y="246432"/>
              <a:ext cx="306283" cy="739024"/>
            </a:xfrm>
            <a:prstGeom prst="rect">
              <a:avLst/>
            </a:prstGeom>
          </p:spPr>
        </p:pic>
      </p:grpSp>
      <p:grpSp>
        <p:nvGrpSpPr>
          <p:cNvPr id="72" name="Group 71"/>
          <p:cNvGrpSpPr/>
          <p:nvPr/>
        </p:nvGrpSpPr>
        <p:grpSpPr>
          <a:xfrm>
            <a:off x="494296" y="2943466"/>
            <a:ext cx="8109401" cy="739024"/>
            <a:chOff x="275756" y="246432"/>
            <a:chExt cx="8109401" cy="739024"/>
          </a:xfrm>
        </p:grpSpPr>
        <p:pic>
          <p:nvPicPr>
            <p:cNvPr id="73" name="Picture 72"/>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5">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275756" y="246432"/>
              <a:ext cx="306283" cy="739024"/>
            </a:xfrm>
            <a:prstGeom prst="rect">
              <a:avLst/>
            </a:prstGeom>
          </p:spPr>
        </p:pic>
        <p:pic>
          <p:nvPicPr>
            <p:cNvPr id="74" name="Picture 73"/>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5">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685831" y="246432"/>
              <a:ext cx="306283" cy="739024"/>
            </a:xfrm>
            <a:prstGeom prst="rect">
              <a:avLst/>
            </a:prstGeom>
          </p:spPr>
        </p:pic>
        <p:pic>
          <p:nvPicPr>
            <p:cNvPr id="75" name="Picture 74"/>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15">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1097936" y="246432"/>
              <a:ext cx="306283" cy="739024"/>
            </a:xfrm>
            <a:prstGeom prst="rect">
              <a:avLst/>
            </a:prstGeom>
          </p:spPr>
        </p:pic>
        <p:pic>
          <p:nvPicPr>
            <p:cNvPr id="76" name="Picture 75"/>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7">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1508011" y="246432"/>
              <a:ext cx="306283" cy="739024"/>
            </a:xfrm>
            <a:prstGeom prst="rect">
              <a:avLst/>
            </a:prstGeom>
          </p:spPr>
        </p:pic>
        <p:pic>
          <p:nvPicPr>
            <p:cNvPr id="77" name="Picture 76"/>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4">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1922147" y="246432"/>
              <a:ext cx="306283" cy="739024"/>
            </a:xfrm>
            <a:prstGeom prst="rect">
              <a:avLst/>
            </a:prstGeom>
          </p:spPr>
        </p:pic>
        <p:pic>
          <p:nvPicPr>
            <p:cNvPr id="78" name="Picture 77"/>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15">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2332222" y="246432"/>
              <a:ext cx="306283" cy="739024"/>
            </a:xfrm>
            <a:prstGeom prst="rect">
              <a:avLst/>
            </a:prstGeom>
          </p:spPr>
        </p:pic>
        <p:pic>
          <p:nvPicPr>
            <p:cNvPr id="79" name="Picture 78"/>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15">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2744327" y="246432"/>
              <a:ext cx="306283" cy="739024"/>
            </a:xfrm>
            <a:prstGeom prst="rect">
              <a:avLst/>
            </a:prstGeom>
          </p:spPr>
        </p:pic>
        <p:pic>
          <p:nvPicPr>
            <p:cNvPr id="80" name="Picture 79"/>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8">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3154402" y="246432"/>
              <a:ext cx="306283" cy="739024"/>
            </a:xfrm>
            <a:prstGeom prst="rect">
              <a:avLst/>
            </a:prstGeom>
          </p:spPr>
        </p:pic>
        <p:pic>
          <p:nvPicPr>
            <p:cNvPr id="81" name="Picture 80"/>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5">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3562202" y="246432"/>
              <a:ext cx="306283" cy="739024"/>
            </a:xfrm>
            <a:prstGeom prst="rect">
              <a:avLst/>
            </a:prstGeom>
          </p:spPr>
        </p:pic>
        <p:pic>
          <p:nvPicPr>
            <p:cNvPr id="82" name="Picture 81"/>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11">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3972277" y="246432"/>
              <a:ext cx="306283" cy="739024"/>
            </a:xfrm>
            <a:prstGeom prst="rect">
              <a:avLst/>
            </a:prstGeom>
          </p:spPr>
        </p:pic>
        <p:pic>
          <p:nvPicPr>
            <p:cNvPr id="83" name="Picture 82"/>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15">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4384382" y="246432"/>
              <a:ext cx="306283" cy="739024"/>
            </a:xfrm>
            <a:prstGeom prst="rect">
              <a:avLst/>
            </a:prstGeom>
          </p:spPr>
        </p:pic>
        <p:pic>
          <p:nvPicPr>
            <p:cNvPr id="84" name="Picture 83"/>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5">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4794457" y="246432"/>
              <a:ext cx="306283" cy="739024"/>
            </a:xfrm>
            <a:prstGeom prst="rect">
              <a:avLst/>
            </a:prstGeom>
          </p:spPr>
        </p:pic>
        <p:pic>
          <p:nvPicPr>
            <p:cNvPr id="85" name="Picture 84"/>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4">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5208593" y="246432"/>
              <a:ext cx="306283" cy="739024"/>
            </a:xfrm>
            <a:prstGeom prst="rect">
              <a:avLst/>
            </a:prstGeom>
          </p:spPr>
        </p:pic>
        <p:pic>
          <p:nvPicPr>
            <p:cNvPr id="86" name="Picture 85"/>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6">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5618668" y="246432"/>
              <a:ext cx="306283" cy="739024"/>
            </a:xfrm>
            <a:prstGeom prst="rect">
              <a:avLst/>
            </a:prstGeom>
          </p:spPr>
        </p:pic>
        <p:pic>
          <p:nvPicPr>
            <p:cNvPr id="87" name="Picture 86"/>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7">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6030773" y="246432"/>
              <a:ext cx="306283" cy="739024"/>
            </a:xfrm>
            <a:prstGeom prst="rect">
              <a:avLst/>
            </a:prstGeom>
          </p:spPr>
        </p:pic>
        <p:pic>
          <p:nvPicPr>
            <p:cNvPr id="88" name="Picture 87"/>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10">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6440848" y="246432"/>
              <a:ext cx="306283" cy="739024"/>
            </a:xfrm>
            <a:prstGeom prst="rect">
              <a:avLst/>
            </a:prstGeom>
          </p:spPr>
        </p:pic>
        <p:pic>
          <p:nvPicPr>
            <p:cNvPr id="89" name="Picture 88"/>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15">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6846619" y="246432"/>
              <a:ext cx="306283" cy="739024"/>
            </a:xfrm>
            <a:prstGeom prst="rect">
              <a:avLst/>
            </a:prstGeom>
          </p:spPr>
        </p:pic>
        <p:pic>
          <p:nvPicPr>
            <p:cNvPr id="90" name="Picture 89"/>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15">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7256694" y="246432"/>
              <a:ext cx="306283" cy="739024"/>
            </a:xfrm>
            <a:prstGeom prst="rect">
              <a:avLst/>
            </a:prstGeom>
          </p:spPr>
        </p:pic>
        <p:pic>
          <p:nvPicPr>
            <p:cNvPr id="91" name="Picture 90"/>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4">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7668799" y="246432"/>
              <a:ext cx="306283" cy="739024"/>
            </a:xfrm>
            <a:prstGeom prst="rect">
              <a:avLst/>
            </a:prstGeom>
          </p:spPr>
        </p:pic>
        <p:pic>
          <p:nvPicPr>
            <p:cNvPr id="92" name="Picture 91"/>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4">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8078874" y="246432"/>
              <a:ext cx="306283" cy="739024"/>
            </a:xfrm>
            <a:prstGeom prst="rect">
              <a:avLst/>
            </a:prstGeom>
          </p:spPr>
        </p:pic>
      </p:grpSp>
      <p:grpSp>
        <p:nvGrpSpPr>
          <p:cNvPr id="93" name="Group 92"/>
          <p:cNvGrpSpPr/>
          <p:nvPr/>
        </p:nvGrpSpPr>
        <p:grpSpPr>
          <a:xfrm>
            <a:off x="494296" y="2090401"/>
            <a:ext cx="8109401" cy="739024"/>
            <a:chOff x="275756" y="246432"/>
            <a:chExt cx="8109401" cy="739024"/>
          </a:xfrm>
        </p:grpSpPr>
        <p:pic>
          <p:nvPicPr>
            <p:cNvPr id="94" name="Picture 93"/>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4">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275756" y="246432"/>
              <a:ext cx="306283" cy="739024"/>
            </a:xfrm>
            <a:prstGeom prst="rect">
              <a:avLst/>
            </a:prstGeom>
          </p:spPr>
        </p:pic>
        <p:pic>
          <p:nvPicPr>
            <p:cNvPr id="95" name="Picture 94"/>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4">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685831" y="246432"/>
              <a:ext cx="306283" cy="739024"/>
            </a:xfrm>
            <a:prstGeom prst="rect">
              <a:avLst/>
            </a:prstGeom>
          </p:spPr>
        </p:pic>
        <p:pic>
          <p:nvPicPr>
            <p:cNvPr id="96" name="Picture 95"/>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4">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1097936" y="246432"/>
              <a:ext cx="306283" cy="739024"/>
            </a:xfrm>
            <a:prstGeom prst="rect">
              <a:avLst/>
            </a:prstGeom>
          </p:spPr>
        </p:pic>
        <p:pic>
          <p:nvPicPr>
            <p:cNvPr id="97" name="Picture 96"/>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4">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1508011" y="246432"/>
              <a:ext cx="306283" cy="739024"/>
            </a:xfrm>
            <a:prstGeom prst="rect">
              <a:avLst/>
            </a:prstGeom>
          </p:spPr>
        </p:pic>
        <p:pic>
          <p:nvPicPr>
            <p:cNvPr id="98" name="Picture 97"/>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16">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1922147" y="246432"/>
              <a:ext cx="306283" cy="739024"/>
            </a:xfrm>
            <a:prstGeom prst="rect">
              <a:avLst/>
            </a:prstGeom>
          </p:spPr>
        </p:pic>
        <p:pic>
          <p:nvPicPr>
            <p:cNvPr id="99" name="Picture 98"/>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4">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2332222" y="246432"/>
              <a:ext cx="306283" cy="739024"/>
            </a:xfrm>
            <a:prstGeom prst="rect">
              <a:avLst/>
            </a:prstGeom>
          </p:spPr>
        </p:pic>
        <p:pic>
          <p:nvPicPr>
            <p:cNvPr id="100" name="Picture 99"/>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5">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2744327" y="246432"/>
              <a:ext cx="306283" cy="739024"/>
            </a:xfrm>
            <a:prstGeom prst="rect">
              <a:avLst/>
            </a:prstGeom>
          </p:spPr>
        </p:pic>
        <p:pic>
          <p:nvPicPr>
            <p:cNvPr id="101" name="Picture 100"/>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5">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3154402" y="246432"/>
              <a:ext cx="306283" cy="739024"/>
            </a:xfrm>
            <a:prstGeom prst="rect">
              <a:avLst/>
            </a:prstGeom>
          </p:spPr>
        </p:pic>
        <p:pic>
          <p:nvPicPr>
            <p:cNvPr id="102" name="Picture 101"/>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14">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3562202" y="246432"/>
              <a:ext cx="306283" cy="739024"/>
            </a:xfrm>
            <a:prstGeom prst="rect">
              <a:avLst/>
            </a:prstGeom>
          </p:spPr>
        </p:pic>
        <p:pic>
          <p:nvPicPr>
            <p:cNvPr id="103" name="Picture 102"/>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4">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3972277" y="246432"/>
              <a:ext cx="306283" cy="739024"/>
            </a:xfrm>
            <a:prstGeom prst="rect">
              <a:avLst/>
            </a:prstGeom>
          </p:spPr>
        </p:pic>
        <p:pic>
          <p:nvPicPr>
            <p:cNvPr id="104" name="Picture 103"/>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5">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4384382" y="246432"/>
              <a:ext cx="306283" cy="739024"/>
            </a:xfrm>
            <a:prstGeom prst="rect">
              <a:avLst/>
            </a:prstGeom>
          </p:spPr>
        </p:pic>
        <p:pic>
          <p:nvPicPr>
            <p:cNvPr id="105" name="Picture 104"/>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4">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4794457" y="246432"/>
              <a:ext cx="306283" cy="739024"/>
            </a:xfrm>
            <a:prstGeom prst="rect">
              <a:avLst/>
            </a:prstGeom>
          </p:spPr>
        </p:pic>
        <p:pic>
          <p:nvPicPr>
            <p:cNvPr id="106" name="Picture 105"/>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5">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5208593" y="246432"/>
              <a:ext cx="306283" cy="739024"/>
            </a:xfrm>
            <a:prstGeom prst="rect">
              <a:avLst/>
            </a:prstGeom>
          </p:spPr>
        </p:pic>
        <p:pic>
          <p:nvPicPr>
            <p:cNvPr id="107" name="Picture 106"/>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5">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5618668" y="246432"/>
              <a:ext cx="306283" cy="739024"/>
            </a:xfrm>
            <a:prstGeom prst="rect">
              <a:avLst/>
            </a:prstGeom>
          </p:spPr>
        </p:pic>
        <p:pic>
          <p:nvPicPr>
            <p:cNvPr id="108" name="Picture 107"/>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4">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6030773" y="246432"/>
              <a:ext cx="306283" cy="739024"/>
            </a:xfrm>
            <a:prstGeom prst="rect">
              <a:avLst/>
            </a:prstGeom>
          </p:spPr>
        </p:pic>
        <p:pic>
          <p:nvPicPr>
            <p:cNvPr id="109" name="Picture 108"/>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5">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6440848" y="246432"/>
              <a:ext cx="306283" cy="739024"/>
            </a:xfrm>
            <a:prstGeom prst="rect">
              <a:avLst/>
            </a:prstGeom>
          </p:spPr>
        </p:pic>
        <p:pic>
          <p:nvPicPr>
            <p:cNvPr id="110" name="Picture 109"/>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4">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6846619" y="246432"/>
              <a:ext cx="306283" cy="739024"/>
            </a:xfrm>
            <a:prstGeom prst="rect">
              <a:avLst/>
            </a:prstGeom>
          </p:spPr>
        </p:pic>
        <p:pic>
          <p:nvPicPr>
            <p:cNvPr id="111" name="Picture 110"/>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13">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7256694" y="246432"/>
              <a:ext cx="306283" cy="739024"/>
            </a:xfrm>
            <a:prstGeom prst="rect">
              <a:avLst/>
            </a:prstGeom>
          </p:spPr>
        </p:pic>
        <p:pic>
          <p:nvPicPr>
            <p:cNvPr id="112" name="Picture 111"/>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5">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7668799" y="246432"/>
              <a:ext cx="306283" cy="739024"/>
            </a:xfrm>
            <a:prstGeom prst="rect">
              <a:avLst/>
            </a:prstGeom>
          </p:spPr>
        </p:pic>
        <p:pic>
          <p:nvPicPr>
            <p:cNvPr id="113" name="Picture 112"/>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14">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8078874" y="246432"/>
              <a:ext cx="306283" cy="739024"/>
            </a:xfrm>
            <a:prstGeom prst="rect">
              <a:avLst/>
            </a:prstGeom>
          </p:spPr>
        </p:pic>
      </p:grpSp>
      <p:grpSp>
        <p:nvGrpSpPr>
          <p:cNvPr id="114" name="Group 113"/>
          <p:cNvGrpSpPr/>
          <p:nvPr/>
        </p:nvGrpSpPr>
        <p:grpSpPr>
          <a:xfrm>
            <a:off x="494296" y="3848120"/>
            <a:ext cx="8109401" cy="739024"/>
            <a:chOff x="275756" y="246432"/>
            <a:chExt cx="8109401" cy="739024"/>
          </a:xfrm>
        </p:grpSpPr>
        <p:pic>
          <p:nvPicPr>
            <p:cNvPr id="134" name="Picture 133"/>
            <p:cNvPicPr>
              <a:picLocks noChangeAspect="1"/>
            </p:cNvPicPr>
            <p:nvPr/>
          </p:nvPicPr>
          <p:blipFill rotWithShape="1">
            <a:blip r:embed="rId2" cstate="print">
              <a:duotone>
                <a:schemeClr val="bg2">
                  <a:shade val="45000"/>
                  <a:satMod val="135000"/>
                </a:schemeClr>
                <a:prstClr val="white"/>
              </a:duotone>
              <a:alphaModFix/>
              <a:extLst>
                <a:ext uri="{BEBA8EAE-BF5A-486C-A8C5-ECC9F3942E4B}">
                  <a14:imgProps xmlns:a14="http://schemas.microsoft.com/office/drawing/2010/main">
                    <a14:imgLayer r:embed="rId14">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8078874" y="246432"/>
              <a:ext cx="306283" cy="739024"/>
            </a:xfrm>
            <a:prstGeom prst="rect">
              <a:avLst/>
            </a:prstGeom>
          </p:spPr>
        </p:pic>
        <p:pic>
          <p:nvPicPr>
            <p:cNvPr id="115" name="Picture 114"/>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14">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275756" y="246432"/>
              <a:ext cx="306283" cy="739024"/>
            </a:xfrm>
            <a:prstGeom prst="rect">
              <a:avLst/>
            </a:prstGeom>
          </p:spPr>
        </p:pic>
        <p:pic>
          <p:nvPicPr>
            <p:cNvPr id="116" name="Picture 115"/>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4">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685831" y="246432"/>
              <a:ext cx="306283" cy="739024"/>
            </a:xfrm>
            <a:prstGeom prst="rect">
              <a:avLst/>
            </a:prstGeom>
          </p:spPr>
        </p:pic>
        <p:pic>
          <p:nvPicPr>
            <p:cNvPr id="117" name="Picture 116"/>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14">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1097936" y="246432"/>
              <a:ext cx="306283" cy="739024"/>
            </a:xfrm>
            <a:prstGeom prst="rect">
              <a:avLst/>
            </a:prstGeom>
          </p:spPr>
        </p:pic>
        <p:pic>
          <p:nvPicPr>
            <p:cNvPr id="118" name="Picture 117"/>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14">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1508011" y="246432"/>
              <a:ext cx="306283" cy="739024"/>
            </a:xfrm>
            <a:prstGeom prst="rect">
              <a:avLst/>
            </a:prstGeom>
          </p:spPr>
        </p:pic>
        <p:pic>
          <p:nvPicPr>
            <p:cNvPr id="119" name="Picture 118"/>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13">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1922147" y="246432"/>
              <a:ext cx="306283" cy="739024"/>
            </a:xfrm>
            <a:prstGeom prst="rect">
              <a:avLst/>
            </a:prstGeom>
          </p:spPr>
        </p:pic>
        <p:pic>
          <p:nvPicPr>
            <p:cNvPr id="120" name="Picture 119"/>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5">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2332222" y="246432"/>
              <a:ext cx="306283" cy="739024"/>
            </a:xfrm>
            <a:prstGeom prst="rect">
              <a:avLst/>
            </a:prstGeom>
          </p:spPr>
        </p:pic>
        <p:pic>
          <p:nvPicPr>
            <p:cNvPr id="121" name="Picture 120"/>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5">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2744327" y="246432"/>
              <a:ext cx="306283" cy="739024"/>
            </a:xfrm>
            <a:prstGeom prst="rect">
              <a:avLst/>
            </a:prstGeom>
          </p:spPr>
        </p:pic>
        <p:pic>
          <p:nvPicPr>
            <p:cNvPr id="122" name="Picture 121"/>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4">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3154402" y="246432"/>
              <a:ext cx="306283" cy="739024"/>
            </a:xfrm>
            <a:prstGeom prst="rect">
              <a:avLst/>
            </a:prstGeom>
          </p:spPr>
        </p:pic>
        <p:pic>
          <p:nvPicPr>
            <p:cNvPr id="123" name="Picture 122"/>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14">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3562202" y="246432"/>
              <a:ext cx="306283" cy="739024"/>
            </a:xfrm>
            <a:prstGeom prst="rect">
              <a:avLst/>
            </a:prstGeom>
          </p:spPr>
        </p:pic>
        <p:pic>
          <p:nvPicPr>
            <p:cNvPr id="124" name="Picture 123"/>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5">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3972277" y="246432"/>
              <a:ext cx="306283" cy="739024"/>
            </a:xfrm>
            <a:prstGeom prst="rect">
              <a:avLst/>
            </a:prstGeom>
          </p:spPr>
        </p:pic>
        <p:pic>
          <p:nvPicPr>
            <p:cNvPr id="125" name="Picture 124"/>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8">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4384382" y="246432"/>
              <a:ext cx="306283" cy="739024"/>
            </a:xfrm>
            <a:prstGeom prst="rect">
              <a:avLst/>
            </a:prstGeom>
          </p:spPr>
        </p:pic>
        <p:pic>
          <p:nvPicPr>
            <p:cNvPr id="126" name="Picture 125"/>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14">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4794457" y="246432"/>
              <a:ext cx="306283" cy="739024"/>
            </a:xfrm>
            <a:prstGeom prst="rect">
              <a:avLst/>
            </a:prstGeom>
          </p:spPr>
        </p:pic>
        <p:pic>
          <p:nvPicPr>
            <p:cNvPr id="127" name="Picture 126"/>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8">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5208593" y="246432"/>
              <a:ext cx="306283" cy="739024"/>
            </a:xfrm>
            <a:prstGeom prst="rect">
              <a:avLst/>
            </a:prstGeom>
          </p:spPr>
        </p:pic>
        <p:pic>
          <p:nvPicPr>
            <p:cNvPr id="128" name="Picture 127"/>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4">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5618668" y="246432"/>
              <a:ext cx="306283" cy="739024"/>
            </a:xfrm>
            <a:prstGeom prst="rect">
              <a:avLst/>
            </a:prstGeom>
          </p:spPr>
        </p:pic>
        <p:pic>
          <p:nvPicPr>
            <p:cNvPr id="129" name="Picture 128"/>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5">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6030773" y="246432"/>
              <a:ext cx="306283" cy="739024"/>
            </a:xfrm>
            <a:prstGeom prst="rect">
              <a:avLst/>
            </a:prstGeom>
          </p:spPr>
        </p:pic>
        <p:pic>
          <p:nvPicPr>
            <p:cNvPr id="130" name="Picture 129"/>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5">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6440848" y="246432"/>
              <a:ext cx="306283" cy="739024"/>
            </a:xfrm>
            <a:prstGeom prst="rect">
              <a:avLst/>
            </a:prstGeom>
          </p:spPr>
        </p:pic>
        <p:pic>
          <p:nvPicPr>
            <p:cNvPr id="131" name="Picture 130"/>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8">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6846619" y="246432"/>
              <a:ext cx="306283" cy="739024"/>
            </a:xfrm>
            <a:prstGeom prst="rect">
              <a:avLst/>
            </a:prstGeom>
          </p:spPr>
        </p:pic>
        <p:pic>
          <p:nvPicPr>
            <p:cNvPr id="132" name="Picture 131"/>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8">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7256694" y="246432"/>
              <a:ext cx="306283" cy="739024"/>
            </a:xfrm>
            <a:prstGeom prst="rect">
              <a:avLst/>
            </a:prstGeom>
          </p:spPr>
        </p:pic>
        <p:pic>
          <p:nvPicPr>
            <p:cNvPr id="133" name="Picture 132"/>
            <p:cNvPicPr>
              <a:picLocks noChangeAspect="1"/>
            </p:cNvPicPr>
            <p:nvPr/>
          </p:nvPicPr>
          <p:blipFill rotWithShape="1">
            <a:blip r:embed="rId2" cstate="print">
              <a:duotone>
                <a:prstClr val="black"/>
                <a:schemeClr val="accent2">
                  <a:tint val="45000"/>
                  <a:satMod val="400000"/>
                </a:schemeClr>
              </a:duotone>
              <a:alphaModFix amt="47000"/>
              <a:extLst>
                <a:ext uri="{BEBA8EAE-BF5A-486C-A8C5-ECC9F3942E4B}">
                  <a14:imgProps xmlns:a14="http://schemas.microsoft.com/office/drawing/2010/main">
                    <a14:imgLayer r:embed="rId4">
                      <a14:imgEffect>
                        <a14:brightnessContrast bright="96000" contrast="91000"/>
                      </a14:imgEffect>
                    </a14:imgLayer>
                  </a14:imgProps>
                </a:ext>
                <a:ext uri="{28A0092B-C50C-407E-A947-70E740481C1C}">
                  <a14:useLocalDpi xmlns:a14="http://schemas.microsoft.com/office/drawing/2010/main"/>
                </a:ext>
              </a:extLst>
            </a:blip>
            <a:srcRect/>
            <a:stretch/>
          </p:blipFill>
          <p:spPr>
            <a:xfrm flipH="1">
              <a:off x="7668799" y="246432"/>
              <a:ext cx="306283" cy="739024"/>
            </a:xfrm>
            <a:prstGeom prst="rect">
              <a:avLst/>
            </a:prstGeom>
          </p:spPr>
        </p:pic>
      </p:grpSp>
      <p:sp>
        <p:nvSpPr>
          <p:cNvPr id="7" name="TextBox 6"/>
          <p:cNvSpPr txBox="1"/>
          <p:nvPr/>
        </p:nvSpPr>
        <p:spPr>
          <a:xfrm>
            <a:off x="0" y="4498128"/>
            <a:ext cx="9143999" cy="2215991"/>
          </a:xfrm>
          <a:prstGeom prst="rect">
            <a:avLst/>
          </a:prstGeom>
          <a:noFill/>
        </p:spPr>
        <p:txBody>
          <a:bodyPr wrap="square" rtlCol="0">
            <a:spAutoFit/>
          </a:bodyPr>
          <a:lstStyle/>
          <a:p>
            <a:pPr algn="ctr"/>
            <a:r>
              <a:rPr lang="en-US" sz="13800" dirty="0" smtClean="0">
                <a:solidFill>
                  <a:schemeClr val="bg1"/>
                </a:solidFill>
                <a:latin typeface="Century Gothic"/>
                <a:cs typeface="Century Gothic"/>
              </a:rPr>
              <a:t>0.7%</a:t>
            </a:r>
            <a:endParaRPr lang="en-US" sz="13800" dirty="0">
              <a:solidFill>
                <a:schemeClr val="bg1"/>
              </a:solidFill>
              <a:latin typeface="Century Gothic"/>
              <a:cs typeface="Century Gothic"/>
            </a:endParaRPr>
          </a:p>
        </p:txBody>
      </p:sp>
    </p:spTree>
    <p:extLst>
      <p:ext uri="{BB962C8B-B14F-4D97-AF65-F5344CB8AC3E}">
        <p14:creationId xmlns:p14="http://schemas.microsoft.com/office/powerpoint/2010/main" val="328013273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a:xfrm>
            <a:off x="132976" y="143944"/>
            <a:ext cx="7595679" cy="663576"/>
          </a:xfrm>
          <a:prstGeom prst="rect">
            <a:avLst/>
          </a:prstGeom>
        </p:spPr>
        <p:txBody>
          <a:bodyPr/>
          <a:lstStyle/>
          <a:p>
            <a:r>
              <a:rPr lang="en-US" dirty="0" smtClean="0"/>
              <a:t>360ne is a physical location strategy that enhances key drivers of satisfaction while lowering expansion costs</a:t>
            </a:r>
            <a:endParaRPr lang="en-US" dirty="0"/>
          </a:p>
        </p:txBody>
      </p:sp>
      <p:cxnSp>
        <p:nvCxnSpPr>
          <p:cNvPr id="3" name="Straight Connector 2"/>
          <p:cNvCxnSpPr/>
          <p:nvPr/>
        </p:nvCxnSpPr>
        <p:spPr>
          <a:xfrm>
            <a:off x="-2" y="1956181"/>
            <a:ext cx="2053770"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a:off x="-1" y="1432278"/>
            <a:ext cx="2053769"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2" y="1542504"/>
            <a:ext cx="2053771" cy="307777"/>
          </a:xfrm>
          <a:prstGeom prst="rect">
            <a:avLst/>
          </a:prstGeom>
          <a:noFill/>
        </p:spPr>
        <p:txBody>
          <a:bodyPr wrap="square" rtlCol="0">
            <a:spAutoFit/>
          </a:bodyPr>
          <a:lstStyle/>
          <a:p>
            <a:pPr algn="ctr"/>
            <a:r>
              <a:rPr lang="en-US" sz="1400" dirty="0" smtClean="0">
                <a:solidFill>
                  <a:schemeClr val="accent1">
                    <a:lumMod val="75000"/>
                    <a:lumOff val="25000"/>
                  </a:schemeClr>
                </a:solidFill>
                <a:latin typeface="Franklin Gothic Book"/>
                <a:cs typeface="Franklin Gothic Book"/>
              </a:rPr>
              <a:t>OVERVIEW</a:t>
            </a:r>
          </a:p>
        </p:txBody>
      </p:sp>
      <p:cxnSp>
        <p:nvCxnSpPr>
          <p:cNvPr id="6" name="Straight Connector 5"/>
          <p:cNvCxnSpPr/>
          <p:nvPr/>
        </p:nvCxnSpPr>
        <p:spPr>
          <a:xfrm>
            <a:off x="2053769" y="1432278"/>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2053769" y="1692132"/>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 y="2851629"/>
            <a:ext cx="2053770"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 y="2327726"/>
            <a:ext cx="2053769"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 y="2437952"/>
            <a:ext cx="2053771" cy="307777"/>
          </a:xfrm>
          <a:prstGeom prst="rect">
            <a:avLst/>
          </a:prstGeom>
          <a:noFill/>
        </p:spPr>
        <p:txBody>
          <a:bodyPr wrap="square" rtlCol="0">
            <a:spAutoFit/>
          </a:bodyPr>
          <a:lstStyle/>
          <a:p>
            <a:pPr algn="ctr"/>
            <a:r>
              <a:rPr lang="en-US" sz="1400" dirty="0" smtClean="0">
                <a:solidFill>
                  <a:schemeClr val="accent1">
                    <a:lumMod val="75000"/>
                    <a:lumOff val="25000"/>
                  </a:schemeClr>
                </a:solidFill>
                <a:latin typeface="Franklin Gothic Book"/>
                <a:cs typeface="Franklin Gothic Book"/>
              </a:rPr>
              <a:t>EXECUTION</a:t>
            </a:r>
          </a:p>
        </p:txBody>
      </p:sp>
      <p:cxnSp>
        <p:nvCxnSpPr>
          <p:cNvPr id="12" name="Straight Connector 11"/>
          <p:cNvCxnSpPr/>
          <p:nvPr/>
        </p:nvCxnSpPr>
        <p:spPr>
          <a:xfrm>
            <a:off x="2053769" y="2327726"/>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2053769" y="2587580"/>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 name="Oval 1"/>
          <p:cNvSpPr/>
          <p:nvPr/>
        </p:nvSpPr>
        <p:spPr>
          <a:xfrm>
            <a:off x="2661789" y="2384936"/>
            <a:ext cx="418861" cy="413677"/>
          </a:xfrm>
          <a:prstGeom prst="ellipse">
            <a:avLst/>
          </a:prstGeom>
          <a:solidFill>
            <a:srgbClr val="FFFFFF"/>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Oval 16"/>
          <p:cNvSpPr/>
          <p:nvPr/>
        </p:nvSpPr>
        <p:spPr>
          <a:xfrm>
            <a:off x="4732850" y="2389296"/>
            <a:ext cx="418861" cy="413677"/>
          </a:xfrm>
          <a:prstGeom prst="ellipse">
            <a:avLst/>
          </a:prstGeom>
          <a:solidFill>
            <a:srgbClr val="FFFFFF"/>
          </a:solidFill>
          <a:ln w="38100" cmpd="sng">
            <a:solidFill>
              <a:schemeClr val="accent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Oval 17"/>
          <p:cNvSpPr/>
          <p:nvPr/>
        </p:nvSpPr>
        <p:spPr>
          <a:xfrm>
            <a:off x="6803911" y="2393656"/>
            <a:ext cx="418861" cy="413677"/>
          </a:xfrm>
          <a:prstGeom prst="ellipse">
            <a:avLst/>
          </a:prstGeom>
          <a:solidFill>
            <a:srgbClr val="FFFFFF"/>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TextBox 18"/>
          <p:cNvSpPr txBox="1"/>
          <p:nvPr/>
        </p:nvSpPr>
        <p:spPr>
          <a:xfrm>
            <a:off x="2661789" y="2422296"/>
            <a:ext cx="418862" cy="307777"/>
          </a:xfrm>
          <a:prstGeom prst="rect">
            <a:avLst/>
          </a:prstGeom>
          <a:noFill/>
        </p:spPr>
        <p:txBody>
          <a:bodyPr wrap="square" rtlCol="0">
            <a:spAutoFit/>
          </a:bodyPr>
          <a:lstStyle/>
          <a:p>
            <a:pPr algn="ctr"/>
            <a:r>
              <a:rPr lang="en-US" sz="1400" dirty="0" smtClean="0">
                <a:latin typeface="Franklin Gothic Book"/>
                <a:cs typeface="Franklin Gothic Book"/>
              </a:rPr>
              <a:t>1</a:t>
            </a:r>
          </a:p>
        </p:txBody>
      </p:sp>
      <p:sp>
        <p:nvSpPr>
          <p:cNvPr id="21" name="TextBox 20"/>
          <p:cNvSpPr txBox="1"/>
          <p:nvPr/>
        </p:nvSpPr>
        <p:spPr>
          <a:xfrm>
            <a:off x="4732849" y="2423354"/>
            <a:ext cx="418862" cy="307777"/>
          </a:xfrm>
          <a:prstGeom prst="rect">
            <a:avLst/>
          </a:prstGeom>
          <a:noFill/>
        </p:spPr>
        <p:txBody>
          <a:bodyPr wrap="square" rtlCol="0">
            <a:spAutoFit/>
          </a:bodyPr>
          <a:lstStyle/>
          <a:p>
            <a:pPr algn="ctr"/>
            <a:r>
              <a:rPr lang="en-US" sz="1400" dirty="0">
                <a:latin typeface="Franklin Gothic Book"/>
                <a:cs typeface="Franklin Gothic Book"/>
              </a:rPr>
              <a:t>2</a:t>
            </a:r>
            <a:endParaRPr lang="en-US" sz="1400" dirty="0" smtClean="0">
              <a:latin typeface="Franklin Gothic Book"/>
              <a:cs typeface="Franklin Gothic Book"/>
            </a:endParaRPr>
          </a:p>
        </p:txBody>
      </p:sp>
      <p:sp>
        <p:nvSpPr>
          <p:cNvPr id="22" name="TextBox 21"/>
          <p:cNvSpPr txBox="1"/>
          <p:nvPr/>
        </p:nvSpPr>
        <p:spPr>
          <a:xfrm>
            <a:off x="6803911" y="2423354"/>
            <a:ext cx="418862" cy="307777"/>
          </a:xfrm>
          <a:prstGeom prst="rect">
            <a:avLst/>
          </a:prstGeom>
          <a:noFill/>
        </p:spPr>
        <p:txBody>
          <a:bodyPr wrap="square" rtlCol="0">
            <a:spAutoFit/>
          </a:bodyPr>
          <a:lstStyle/>
          <a:p>
            <a:pPr algn="ctr"/>
            <a:r>
              <a:rPr lang="en-US" sz="1400" dirty="0">
                <a:latin typeface="Franklin Gothic Book"/>
                <a:cs typeface="Franklin Gothic Book"/>
              </a:rPr>
              <a:t>3</a:t>
            </a:r>
            <a:endParaRPr lang="en-US" sz="1400" dirty="0" smtClean="0">
              <a:latin typeface="Franklin Gothic Book"/>
              <a:cs typeface="Franklin Gothic Book"/>
            </a:endParaRPr>
          </a:p>
        </p:txBody>
      </p:sp>
      <p:sp>
        <p:nvSpPr>
          <p:cNvPr id="23" name="Rectangle 22"/>
          <p:cNvSpPr/>
          <p:nvPr/>
        </p:nvSpPr>
        <p:spPr>
          <a:xfrm>
            <a:off x="3107673" y="2371426"/>
            <a:ext cx="1652201" cy="379591"/>
          </a:xfrm>
          <a:prstGeom prst="rect">
            <a:avLst/>
          </a:prstGeom>
        </p:spPr>
        <p:txBody>
          <a:bodyPr wrap="square">
            <a:spAutoFit/>
          </a:bodyPr>
          <a:lstStyle/>
          <a:p>
            <a:pPr>
              <a:lnSpc>
                <a:spcPct val="120000"/>
              </a:lnSpc>
            </a:pPr>
            <a:r>
              <a:rPr lang="en-US" sz="1600" dirty="0" smtClean="0">
                <a:latin typeface="Franklin Gothic Book"/>
                <a:cs typeface="Franklin Gothic Book"/>
              </a:rPr>
              <a:t>Target</a:t>
            </a:r>
            <a:endParaRPr lang="en-US" sz="1600" dirty="0">
              <a:solidFill>
                <a:schemeClr val="accent1">
                  <a:lumMod val="75000"/>
                  <a:lumOff val="25000"/>
                </a:schemeClr>
              </a:solidFill>
              <a:latin typeface="Franklin Gothic Medium"/>
              <a:cs typeface="Franklin Gothic Medium"/>
            </a:endParaRPr>
          </a:p>
        </p:txBody>
      </p:sp>
      <p:sp>
        <p:nvSpPr>
          <p:cNvPr id="25" name="Rectangle 24"/>
          <p:cNvSpPr/>
          <p:nvPr/>
        </p:nvSpPr>
        <p:spPr>
          <a:xfrm>
            <a:off x="5178734" y="2362276"/>
            <a:ext cx="1652201" cy="379591"/>
          </a:xfrm>
          <a:prstGeom prst="rect">
            <a:avLst/>
          </a:prstGeom>
        </p:spPr>
        <p:txBody>
          <a:bodyPr wrap="square">
            <a:spAutoFit/>
          </a:bodyPr>
          <a:lstStyle/>
          <a:p>
            <a:pPr>
              <a:lnSpc>
                <a:spcPct val="120000"/>
              </a:lnSpc>
            </a:pPr>
            <a:r>
              <a:rPr lang="en-US" sz="1600" dirty="0" smtClean="0">
                <a:latin typeface="Franklin Gothic Book"/>
                <a:cs typeface="Franklin Gothic Book"/>
              </a:rPr>
              <a:t>Build</a:t>
            </a:r>
            <a:endParaRPr lang="en-US" sz="1600" dirty="0">
              <a:solidFill>
                <a:schemeClr val="accent1">
                  <a:lumMod val="75000"/>
                  <a:lumOff val="25000"/>
                </a:schemeClr>
              </a:solidFill>
              <a:latin typeface="Franklin Gothic Medium"/>
              <a:cs typeface="Franklin Gothic Medium"/>
            </a:endParaRPr>
          </a:p>
        </p:txBody>
      </p:sp>
      <p:sp>
        <p:nvSpPr>
          <p:cNvPr id="26" name="Rectangle 25"/>
          <p:cNvSpPr/>
          <p:nvPr/>
        </p:nvSpPr>
        <p:spPr>
          <a:xfrm>
            <a:off x="7249797" y="2353126"/>
            <a:ext cx="1652201" cy="379591"/>
          </a:xfrm>
          <a:prstGeom prst="rect">
            <a:avLst/>
          </a:prstGeom>
        </p:spPr>
        <p:txBody>
          <a:bodyPr wrap="square">
            <a:spAutoFit/>
          </a:bodyPr>
          <a:lstStyle/>
          <a:p>
            <a:pPr>
              <a:lnSpc>
                <a:spcPct val="120000"/>
              </a:lnSpc>
            </a:pPr>
            <a:r>
              <a:rPr lang="en-US" sz="1600" dirty="0" smtClean="0">
                <a:latin typeface="Franklin Gothic Book"/>
                <a:cs typeface="Franklin Gothic Book"/>
              </a:rPr>
              <a:t>Integrate</a:t>
            </a:r>
            <a:endParaRPr lang="en-US" sz="1600" dirty="0">
              <a:solidFill>
                <a:schemeClr val="accent1">
                  <a:lumMod val="75000"/>
                  <a:lumOff val="25000"/>
                </a:schemeClr>
              </a:solidFill>
              <a:latin typeface="Franklin Gothic Medium"/>
              <a:cs typeface="Franklin Gothic Medium"/>
            </a:endParaRPr>
          </a:p>
        </p:txBody>
      </p:sp>
      <p:pic>
        <p:nvPicPr>
          <p:cNvPr id="28" name="Picture 27">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sp>
        <p:nvSpPr>
          <p:cNvPr id="30" name="TextBox 29"/>
          <p:cNvSpPr txBox="1"/>
          <p:nvPr/>
        </p:nvSpPr>
        <p:spPr>
          <a:xfrm>
            <a:off x="3367384" y="3477029"/>
            <a:ext cx="3141457" cy="2152384"/>
          </a:xfrm>
          <a:prstGeom prst="rect">
            <a:avLst/>
          </a:prstGeom>
          <a:noFill/>
        </p:spPr>
        <p:txBody>
          <a:bodyPr wrap="square" rtlCol="0">
            <a:spAutoFit/>
          </a:bodyPr>
          <a:lstStyle/>
          <a:p>
            <a:pPr>
              <a:lnSpc>
                <a:spcPct val="120000"/>
              </a:lnSpc>
            </a:pPr>
            <a:r>
              <a:rPr lang="en-US" sz="1600" dirty="0" smtClean="0">
                <a:solidFill>
                  <a:srgbClr val="000000"/>
                </a:solidFill>
                <a:latin typeface="Franklin Gothic Book"/>
                <a:cs typeface="Franklin Gothic Book"/>
              </a:rPr>
              <a:t>Build one hub, or </a:t>
            </a:r>
            <a:r>
              <a:rPr lang="en-US" sz="1600" dirty="0" smtClean="0">
                <a:solidFill>
                  <a:schemeClr val="accent1">
                    <a:lumMod val="75000"/>
                    <a:lumOff val="25000"/>
                  </a:schemeClr>
                </a:solidFill>
                <a:latin typeface="Franklin Gothic Medium"/>
                <a:cs typeface="Franklin Gothic Medium"/>
              </a:rPr>
              <a:t>flagship branch</a:t>
            </a:r>
            <a:r>
              <a:rPr lang="en-US" sz="1600" dirty="0">
                <a:solidFill>
                  <a:srgbClr val="000000"/>
                </a:solidFill>
                <a:latin typeface="Franklin Gothic Book"/>
                <a:cs typeface="Franklin Gothic Book"/>
              </a:rPr>
              <a:t>,</a:t>
            </a:r>
            <a:r>
              <a:rPr lang="en-US" sz="1600" dirty="0" smtClean="0">
                <a:solidFill>
                  <a:schemeClr val="accent1">
                    <a:lumMod val="75000"/>
                    <a:lumOff val="25000"/>
                  </a:schemeClr>
                </a:solidFill>
                <a:latin typeface="Franklin Gothic Medium"/>
                <a:cs typeface="Franklin Gothic Medium"/>
              </a:rPr>
              <a:t> </a:t>
            </a:r>
            <a:r>
              <a:rPr lang="en-US" sz="1600" dirty="0" smtClean="0">
                <a:latin typeface="Franklin Gothic Book"/>
                <a:cs typeface="Franklin Gothic Book"/>
              </a:rPr>
              <a:t>in a central location that will maximize trade area profits. </a:t>
            </a:r>
          </a:p>
          <a:p>
            <a:pPr>
              <a:lnSpc>
                <a:spcPct val="120000"/>
              </a:lnSpc>
            </a:pPr>
            <a:endParaRPr lang="en-US" sz="1600" dirty="0">
              <a:latin typeface="Franklin Gothic Book"/>
              <a:cs typeface="Franklin Gothic Book"/>
            </a:endParaRPr>
          </a:p>
          <a:p>
            <a:pPr>
              <a:lnSpc>
                <a:spcPct val="120000"/>
              </a:lnSpc>
            </a:pPr>
            <a:r>
              <a:rPr lang="en-US" sz="1600" dirty="0" smtClean="0">
                <a:latin typeface="Franklin Gothic Book"/>
                <a:cs typeface="Franklin Gothic Book"/>
              </a:rPr>
              <a:t>Flagship branches will offer the full range of Capital One national lending products. </a:t>
            </a:r>
            <a:endParaRPr lang="en-US" sz="1600" dirty="0">
              <a:latin typeface="Franklin Gothic Book"/>
              <a:cs typeface="Franklin Gothic Book"/>
            </a:endParaRPr>
          </a:p>
        </p:txBody>
      </p:sp>
      <p:pic>
        <p:nvPicPr>
          <p:cNvPr id="15" name="Picture 14"/>
          <p:cNvPicPr>
            <a:picLocks noChangeAspect="1"/>
          </p:cNvPicPr>
          <p:nvPr/>
        </p:nvPicPr>
        <p:blipFill rotWithShape="1">
          <a:blip r:embed="rId4"/>
          <a:srcRect l="12771" r="12553"/>
          <a:stretch/>
        </p:blipFill>
        <p:spPr>
          <a:xfrm>
            <a:off x="757979" y="3434198"/>
            <a:ext cx="2391994" cy="2402397"/>
          </a:xfrm>
          <a:prstGeom prst="roundRect">
            <a:avLst>
              <a:gd name="adj" fmla="val 7603"/>
            </a:avLst>
          </a:prstGeom>
          <a:ln>
            <a:solidFill>
              <a:schemeClr val="bg1">
                <a:lumMod val="85000"/>
              </a:schemeClr>
            </a:solidFill>
          </a:ln>
        </p:spPr>
      </p:pic>
      <p:sp>
        <p:nvSpPr>
          <p:cNvPr id="29" name="Rectangle 28"/>
          <p:cNvSpPr/>
          <p:nvPr/>
        </p:nvSpPr>
        <p:spPr>
          <a:xfrm>
            <a:off x="2053769" y="1269696"/>
            <a:ext cx="7088537" cy="675057"/>
          </a:xfrm>
          <a:prstGeom prst="rect">
            <a:avLst/>
          </a:prstGeom>
        </p:spPr>
        <p:txBody>
          <a:bodyPr wrap="square">
            <a:spAutoFit/>
          </a:bodyPr>
          <a:lstStyle/>
          <a:p>
            <a:pPr algn="ctr">
              <a:lnSpc>
                <a:spcPct val="120000"/>
              </a:lnSpc>
            </a:pPr>
            <a:r>
              <a:rPr lang="en-US" sz="1600" dirty="0" smtClean="0">
                <a:latin typeface="Franklin Gothic Book"/>
                <a:cs typeface="Franklin Gothic Book"/>
              </a:rPr>
              <a:t>360ne leverages the ING Direct acquisition in a </a:t>
            </a:r>
            <a:r>
              <a:rPr lang="en-US" sz="1600" dirty="0" smtClean="0">
                <a:solidFill>
                  <a:schemeClr val="accent1">
                    <a:lumMod val="75000"/>
                    <a:lumOff val="25000"/>
                  </a:schemeClr>
                </a:solidFill>
                <a:latin typeface="Franklin Gothic Medium"/>
                <a:cs typeface="Franklin Gothic Medium"/>
              </a:rPr>
              <a:t>hub and spoke </a:t>
            </a:r>
            <a:r>
              <a:rPr lang="en-US" sz="1600" dirty="0" smtClean="0">
                <a:latin typeface="Franklin Gothic Book"/>
                <a:cs typeface="Franklin Gothic Book"/>
              </a:rPr>
              <a:t>expansion </a:t>
            </a:r>
          </a:p>
          <a:p>
            <a:pPr algn="ctr">
              <a:lnSpc>
                <a:spcPct val="120000"/>
              </a:lnSpc>
            </a:pPr>
            <a:r>
              <a:rPr lang="en-US" sz="1600" dirty="0" smtClean="0">
                <a:latin typeface="Franklin Gothic Book"/>
                <a:cs typeface="Franklin Gothic Book"/>
              </a:rPr>
              <a:t>model with </a:t>
            </a:r>
            <a:r>
              <a:rPr lang="en-US" sz="1600" dirty="0" smtClean="0">
                <a:solidFill>
                  <a:schemeClr val="accent1">
                    <a:lumMod val="75000"/>
                    <a:lumOff val="25000"/>
                  </a:schemeClr>
                </a:solidFill>
                <a:latin typeface="Franklin Gothic Medium"/>
                <a:cs typeface="Franklin Gothic Medium"/>
              </a:rPr>
              <a:t>light-service cafes organized around flagship branches.</a:t>
            </a:r>
            <a:endParaRPr lang="en-US" sz="1600" dirty="0">
              <a:solidFill>
                <a:schemeClr val="accent1">
                  <a:lumMod val="75000"/>
                  <a:lumOff val="25000"/>
                </a:schemeClr>
              </a:solidFill>
              <a:latin typeface="Franklin Gothic Medium"/>
              <a:cs typeface="Franklin Gothic Medium"/>
            </a:endParaRPr>
          </a:p>
        </p:txBody>
      </p:sp>
      <p:pic>
        <p:nvPicPr>
          <p:cNvPr id="14" name="Picture 13"/>
          <p:cNvPicPr>
            <a:picLocks noChangeAspect="1"/>
          </p:cNvPicPr>
          <p:nvPr/>
        </p:nvPicPr>
        <p:blipFill>
          <a:blip r:embed="rId5"/>
          <a:stretch>
            <a:fillRect/>
          </a:stretch>
        </p:blipFill>
        <p:spPr>
          <a:xfrm>
            <a:off x="6607826" y="3075023"/>
            <a:ext cx="1589951" cy="3011092"/>
          </a:xfrm>
          <a:prstGeom prst="rect">
            <a:avLst/>
          </a:prstGeom>
        </p:spPr>
      </p:pic>
      <p:sp>
        <p:nvSpPr>
          <p:cNvPr id="16" name="Oval 15"/>
          <p:cNvSpPr/>
          <p:nvPr/>
        </p:nvSpPr>
        <p:spPr>
          <a:xfrm>
            <a:off x="7415254" y="4310099"/>
            <a:ext cx="166779" cy="166760"/>
          </a:xfrm>
          <a:prstGeom prst="ellipse">
            <a:avLst/>
          </a:prstGeom>
          <a:noFill/>
          <a:ln w="38100" cmpd="sng">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1694" y="1173160"/>
            <a:ext cx="9144000" cy="1048464"/>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16151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a:xfrm>
            <a:off x="132976" y="143944"/>
            <a:ext cx="7595679" cy="663576"/>
          </a:xfrm>
          <a:prstGeom prst="rect">
            <a:avLst/>
          </a:prstGeom>
        </p:spPr>
        <p:txBody>
          <a:bodyPr/>
          <a:lstStyle/>
          <a:p>
            <a:r>
              <a:rPr lang="en-US" dirty="0" smtClean="0"/>
              <a:t>360ne is a physical location strategy that enhances key drivers of satisfaction while lowering expansion costs</a:t>
            </a:r>
            <a:endParaRPr lang="en-US" dirty="0"/>
          </a:p>
        </p:txBody>
      </p:sp>
      <p:cxnSp>
        <p:nvCxnSpPr>
          <p:cNvPr id="3" name="Straight Connector 2"/>
          <p:cNvCxnSpPr/>
          <p:nvPr/>
        </p:nvCxnSpPr>
        <p:spPr>
          <a:xfrm>
            <a:off x="-2" y="1956181"/>
            <a:ext cx="2053770"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a:off x="-1" y="1432278"/>
            <a:ext cx="2053769"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2" y="1542504"/>
            <a:ext cx="2053771" cy="307777"/>
          </a:xfrm>
          <a:prstGeom prst="rect">
            <a:avLst/>
          </a:prstGeom>
          <a:noFill/>
        </p:spPr>
        <p:txBody>
          <a:bodyPr wrap="square" rtlCol="0">
            <a:spAutoFit/>
          </a:bodyPr>
          <a:lstStyle/>
          <a:p>
            <a:pPr algn="ctr"/>
            <a:r>
              <a:rPr lang="en-US" sz="1400" dirty="0" smtClean="0">
                <a:solidFill>
                  <a:schemeClr val="accent1">
                    <a:lumMod val="75000"/>
                    <a:lumOff val="25000"/>
                  </a:schemeClr>
                </a:solidFill>
                <a:latin typeface="Franklin Gothic Book"/>
                <a:cs typeface="Franklin Gothic Book"/>
              </a:rPr>
              <a:t>OVERVIEW</a:t>
            </a:r>
          </a:p>
        </p:txBody>
      </p:sp>
      <p:cxnSp>
        <p:nvCxnSpPr>
          <p:cNvPr id="6" name="Straight Connector 5"/>
          <p:cNvCxnSpPr/>
          <p:nvPr/>
        </p:nvCxnSpPr>
        <p:spPr>
          <a:xfrm>
            <a:off x="2053769" y="1432278"/>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2053769" y="1692132"/>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 y="2851629"/>
            <a:ext cx="2053770"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 y="2327726"/>
            <a:ext cx="2053769"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 y="2437952"/>
            <a:ext cx="2053771" cy="307777"/>
          </a:xfrm>
          <a:prstGeom prst="rect">
            <a:avLst/>
          </a:prstGeom>
          <a:noFill/>
        </p:spPr>
        <p:txBody>
          <a:bodyPr wrap="square" rtlCol="0">
            <a:spAutoFit/>
          </a:bodyPr>
          <a:lstStyle/>
          <a:p>
            <a:pPr algn="ctr"/>
            <a:r>
              <a:rPr lang="en-US" sz="1400" dirty="0" smtClean="0">
                <a:solidFill>
                  <a:schemeClr val="accent1">
                    <a:lumMod val="75000"/>
                    <a:lumOff val="25000"/>
                  </a:schemeClr>
                </a:solidFill>
                <a:latin typeface="Franklin Gothic Book"/>
                <a:cs typeface="Franklin Gothic Book"/>
              </a:rPr>
              <a:t>EXECUTION</a:t>
            </a:r>
          </a:p>
        </p:txBody>
      </p:sp>
      <p:cxnSp>
        <p:nvCxnSpPr>
          <p:cNvPr id="12" name="Straight Connector 11"/>
          <p:cNvCxnSpPr/>
          <p:nvPr/>
        </p:nvCxnSpPr>
        <p:spPr>
          <a:xfrm>
            <a:off x="2053769" y="2327726"/>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2053769" y="2587580"/>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 name="Oval 1"/>
          <p:cNvSpPr/>
          <p:nvPr/>
        </p:nvSpPr>
        <p:spPr>
          <a:xfrm>
            <a:off x="2661789" y="2384936"/>
            <a:ext cx="418861" cy="413677"/>
          </a:xfrm>
          <a:prstGeom prst="ellipse">
            <a:avLst/>
          </a:prstGeom>
          <a:solidFill>
            <a:srgbClr val="FFFFFF"/>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Oval 16"/>
          <p:cNvSpPr/>
          <p:nvPr/>
        </p:nvSpPr>
        <p:spPr>
          <a:xfrm>
            <a:off x="4732850" y="2389296"/>
            <a:ext cx="418861" cy="413677"/>
          </a:xfrm>
          <a:prstGeom prst="ellipse">
            <a:avLst/>
          </a:prstGeom>
          <a:solidFill>
            <a:srgbClr val="FFFFFF"/>
          </a:solidFill>
          <a:ln w="38100" cmpd="sng">
            <a:solidFill>
              <a:schemeClr val="accent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Oval 17"/>
          <p:cNvSpPr/>
          <p:nvPr/>
        </p:nvSpPr>
        <p:spPr>
          <a:xfrm>
            <a:off x="6803911" y="2393656"/>
            <a:ext cx="418861" cy="413677"/>
          </a:xfrm>
          <a:prstGeom prst="ellipse">
            <a:avLst/>
          </a:prstGeom>
          <a:solidFill>
            <a:srgbClr val="FFFFFF"/>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TextBox 18"/>
          <p:cNvSpPr txBox="1"/>
          <p:nvPr/>
        </p:nvSpPr>
        <p:spPr>
          <a:xfrm>
            <a:off x="2661789" y="2422296"/>
            <a:ext cx="418862" cy="307777"/>
          </a:xfrm>
          <a:prstGeom prst="rect">
            <a:avLst/>
          </a:prstGeom>
          <a:noFill/>
        </p:spPr>
        <p:txBody>
          <a:bodyPr wrap="square" rtlCol="0">
            <a:spAutoFit/>
          </a:bodyPr>
          <a:lstStyle/>
          <a:p>
            <a:pPr algn="ctr"/>
            <a:r>
              <a:rPr lang="en-US" sz="1400" dirty="0" smtClean="0">
                <a:latin typeface="Franklin Gothic Book"/>
                <a:cs typeface="Franklin Gothic Book"/>
              </a:rPr>
              <a:t>1</a:t>
            </a:r>
          </a:p>
        </p:txBody>
      </p:sp>
      <p:sp>
        <p:nvSpPr>
          <p:cNvPr id="21" name="TextBox 20"/>
          <p:cNvSpPr txBox="1"/>
          <p:nvPr/>
        </p:nvSpPr>
        <p:spPr>
          <a:xfrm>
            <a:off x="4732849" y="2423354"/>
            <a:ext cx="418862" cy="307777"/>
          </a:xfrm>
          <a:prstGeom prst="rect">
            <a:avLst/>
          </a:prstGeom>
          <a:noFill/>
        </p:spPr>
        <p:txBody>
          <a:bodyPr wrap="square" rtlCol="0">
            <a:spAutoFit/>
          </a:bodyPr>
          <a:lstStyle/>
          <a:p>
            <a:pPr algn="ctr"/>
            <a:r>
              <a:rPr lang="en-US" sz="1400" dirty="0">
                <a:latin typeface="Franklin Gothic Book"/>
                <a:cs typeface="Franklin Gothic Book"/>
              </a:rPr>
              <a:t>2</a:t>
            </a:r>
            <a:endParaRPr lang="en-US" sz="1400" dirty="0" smtClean="0">
              <a:latin typeface="Franklin Gothic Book"/>
              <a:cs typeface="Franklin Gothic Book"/>
            </a:endParaRPr>
          </a:p>
        </p:txBody>
      </p:sp>
      <p:sp>
        <p:nvSpPr>
          <p:cNvPr id="22" name="TextBox 21"/>
          <p:cNvSpPr txBox="1"/>
          <p:nvPr/>
        </p:nvSpPr>
        <p:spPr>
          <a:xfrm>
            <a:off x="6803911" y="2423354"/>
            <a:ext cx="418862" cy="307777"/>
          </a:xfrm>
          <a:prstGeom prst="rect">
            <a:avLst/>
          </a:prstGeom>
          <a:noFill/>
        </p:spPr>
        <p:txBody>
          <a:bodyPr wrap="square" rtlCol="0">
            <a:spAutoFit/>
          </a:bodyPr>
          <a:lstStyle/>
          <a:p>
            <a:pPr algn="ctr"/>
            <a:r>
              <a:rPr lang="en-US" sz="1400" dirty="0">
                <a:latin typeface="Franklin Gothic Book"/>
                <a:cs typeface="Franklin Gothic Book"/>
              </a:rPr>
              <a:t>3</a:t>
            </a:r>
            <a:endParaRPr lang="en-US" sz="1400" dirty="0" smtClean="0">
              <a:latin typeface="Franklin Gothic Book"/>
              <a:cs typeface="Franklin Gothic Book"/>
            </a:endParaRPr>
          </a:p>
        </p:txBody>
      </p:sp>
      <p:sp>
        <p:nvSpPr>
          <p:cNvPr id="23" name="Rectangle 22"/>
          <p:cNvSpPr/>
          <p:nvPr/>
        </p:nvSpPr>
        <p:spPr>
          <a:xfrm>
            <a:off x="3107673" y="2371426"/>
            <a:ext cx="1652201" cy="379591"/>
          </a:xfrm>
          <a:prstGeom prst="rect">
            <a:avLst/>
          </a:prstGeom>
        </p:spPr>
        <p:txBody>
          <a:bodyPr wrap="square">
            <a:spAutoFit/>
          </a:bodyPr>
          <a:lstStyle/>
          <a:p>
            <a:pPr>
              <a:lnSpc>
                <a:spcPct val="120000"/>
              </a:lnSpc>
            </a:pPr>
            <a:r>
              <a:rPr lang="en-US" sz="1600" dirty="0" smtClean="0">
                <a:latin typeface="Franklin Gothic Book"/>
                <a:cs typeface="Franklin Gothic Book"/>
              </a:rPr>
              <a:t>Target</a:t>
            </a:r>
            <a:endParaRPr lang="en-US" sz="1600" dirty="0">
              <a:solidFill>
                <a:schemeClr val="accent1">
                  <a:lumMod val="75000"/>
                  <a:lumOff val="25000"/>
                </a:schemeClr>
              </a:solidFill>
              <a:latin typeface="Franklin Gothic Medium"/>
              <a:cs typeface="Franklin Gothic Medium"/>
            </a:endParaRPr>
          </a:p>
        </p:txBody>
      </p:sp>
      <p:sp>
        <p:nvSpPr>
          <p:cNvPr id="25" name="Rectangle 24"/>
          <p:cNvSpPr/>
          <p:nvPr/>
        </p:nvSpPr>
        <p:spPr>
          <a:xfrm>
            <a:off x="5178734" y="2362276"/>
            <a:ext cx="1652201" cy="379591"/>
          </a:xfrm>
          <a:prstGeom prst="rect">
            <a:avLst/>
          </a:prstGeom>
        </p:spPr>
        <p:txBody>
          <a:bodyPr wrap="square">
            <a:spAutoFit/>
          </a:bodyPr>
          <a:lstStyle/>
          <a:p>
            <a:pPr>
              <a:lnSpc>
                <a:spcPct val="120000"/>
              </a:lnSpc>
            </a:pPr>
            <a:r>
              <a:rPr lang="en-US" sz="1600" dirty="0" smtClean="0">
                <a:latin typeface="Franklin Gothic Book"/>
                <a:cs typeface="Franklin Gothic Book"/>
              </a:rPr>
              <a:t>Build</a:t>
            </a:r>
            <a:endParaRPr lang="en-US" sz="1600" dirty="0">
              <a:solidFill>
                <a:schemeClr val="accent1">
                  <a:lumMod val="75000"/>
                  <a:lumOff val="25000"/>
                </a:schemeClr>
              </a:solidFill>
              <a:latin typeface="Franklin Gothic Medium"/>
              <a:cs typeface="Franklin Gothic Medium"/>
            </a:endParaRPr>
          </a:p>
        </p:txBody>
      </p:sp>
      <p:sp>
        <p:nvSpPr>
          <p:cNvPr id="26" name="Rectangle 25"/>
          <p:cNvSpPr/>
          <p:nvPr/>
        </p:nvSpPr>
        <p:spPr>
          <a:xfrm>
            <a:off x="7249797" y="2353126"/>
            <a:ext cx="1652201" cy="379591"/>
          </a:xfrm>
          <a:prstGeom prst="rect">
            <a:avLst/>
          </a:prstGeom>
        </p:spPr>
        <p:txBody>
          <a:bodyPr wrap="square">
            <a:spAutoFit/>
          </a:bodyPr>
          <a:lstStyle/>
          <a:p>
            <a:pPr>
              <a:lnSpc>
                <a:spcPct val="120000"/>
              </a:lnSpc>
            </a:pPr>
            <a:r>
              <a:rPr lang="en-US" sz="1600" dirty="0" smtClean="0">
                <a:latin typeface="Franklin Gothic Book"/>
                <a:cs typeface="Franklin Gothic Book"/>
              </a:rPr>
              <a:t>Integrate</a:t>
            </a:r>
            <a:endParaRPr lang="en-US" sz="1600" dirty="0">
              <a:solidFill>
                <a:schemeClr val="accent1">
                  <a:lumMod val="75000"/>
                  <a:lumOff val="25000"/>
                </a:schemeClr>
              </a:solidFill>
              <a:latin typeface="Franklin Gothic Medium"/>
              <a:cs typeface="Franklin Gothic Medium"/>
            </a:endParaRPr>
          </a:p>
        </p:txBody>
      </p:sp>
      <p:pic>
        <p:nvPicPr>
          <p:cNvPr id="28" name="Picture 27">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pic>
        <p:nvPicPr>
          <p:cNvPr id="36" name="Picture 35"/>
          <p:cNvPicPr>
            <a:picLocks noChangeAspect="1"/>
          </p:cNvPicPr>
          <p:nvPr/>
        </p:nvPicPr>
        <p:blipFill rotWithShape="1">
          <a:blip r:embed="rId4">
            <a:clrChange>
              <a:clrFrom>
                <a:srgbClr val="FFFFFF"/>
              </a:clrFrom>
              <a:clrTo>
                <a:srgbClr val="FFFFFF">
                  <a:alpha val="0"/>
                </a:srgbClr>
              </a:clrTo>
            </a:clrChange>
          </a:blip>
          <a:srcRect l="44625" t="17199" r="25379" b="29547"/>
          <a:stretch/>
        </p:blipFill>
        <p:spPr>
          <a:xfrm>
            <a:off x="757979" y="3434198"/>
            <a:ext cx="2391994" cy="2388745"/>
          </a:xfrm>
          <a:prstGeom prst="roundRect">
            <a:avLst>
              <a:gd name="adj" fmla="val 4591"/>
            </a:avLst>
          </a:prstGeom>
          <a:ln>
            <a:solidFill>
              <a:srgbClr val="D9D9D9"/>
            </a:solidFill>
          </a:ln>
        </p:spPr>
      </p:pic>
      <p:sp>
        <p:nvSpPr>
          <p:cNvPr id="35" name="Rectangle 34"/>
          <p:cNvSpPr/>
          <p:nvPr/>
        </p:nvSpPr>
        <p:spPr>
          <a:xfrm>
            <a:off x="2053769" y="1269696"/>
            <a:ext cx="7088537" cy="675057"/>
          </a:xfrm>
          <a:prstGeom prst="rect">
            <a:avLst/>
          </a:prstGeom>
        </p:spPr>
        <p:txBody>
          <a:bodyPr wrap="square">
            <a:spAutoFit/>
          </a:bodyPr>
          <a:lstStyle/>
          <a:p>
            <a:pPr algn="ctr">
              <a:lnSpc>
                <a:spcPct val="120000"/>
              </a:lnSpc>
            </a:pPr>
            <a:r>
              <a:rPr lang="en-US" sz="1600" dirty="0" smtClean="0">
                <a:latin typeface="Franklin Gothic Book"/>
                <a:cs typeface="Franklin Gothic Book"/>
              </a:rPr>
              <a:t>360ne leverages the ING Direct acquisition in a </a:t>
            </a:r>
            <a:r>
              <a:rPr lang="en-US" sz="1600" dirty="0" smtClean="0">
                <a:solidFill>
                  <a:schemeClr val="accent1">
                    <a:lumMod val="75000"/>
                    <a:lumOff val="25000"/>
                  </a:schemeClr>
                </a:solidFill>
                <a:latin typeface="Franklin Gothic Medium"/>
                <a:cs typeface="Franklin Gothic Medium"/>
              </a:rPr>
              <a:t>hub and spoke </a:t>
            </a:r>
            <a:r>
              <a:rPr lang="en-US" sz="1600" dirty="0" smtClean="0">
                <a:latin typeface="Franklin Gothic Book"/>
                <a:cs typeface="Franklin Gothic Book"/>
              </a:rPr>
              <a:t>expansion </a:t>
            </a:r>
          </a:p>
          <a:p>
            <a:pPr algn="ctr">
              <a:lnSpc>
                <a:spcPct val="120000"/>
              </a:lnSpc>
            </a:pPr>
            <a:r>
              <a:rPr lang="en-US" sz="1600" dirty="0" smtClean="0">
                <a:latin typeface="Franklin Gothic Book"/>
                <a:cs typeface="Franklin Gothic Book"/>
              </a:rPr>
              <a:t>model with </a:t>
            </a:r>
            <a:r>
              <a:rPr lang="en-US" sz="1600" dirty="0" smtClean="0">
                <a:solidFill>
                  <a:schemeClr val="accent1">
                    <a:lumMod val="75000"/>
                    <a:lumOff val="25000"/>
                  </a:schemeClr>
                </a:solidFill>
                <a:latin typeface="Franklin Gothic Medium"/>
                <a:cs typeface="Franklin Gothic Medium"/>
              </a:rPr>
              <a:t>light-service cafes organized around flagship branches.</a:t>
            </a:r>
            <a:endParaRPr lang="en-US" sz="1600" dirty="0">
              <a:solidFill>
                <a:schemeClr val="accent1">
                  <a:lumMod val="75000"/>
                  <a:lumOff val="25000"/>
                </a:schemeClr>
              </a:solidFill>
              <a:latin typeface="Franklin Gothic Medium"/>
              <a:cs typeface="Franklin Gothic Medium"/>
            </a:endParaRPr>
          </a:p>
        </p:txBody>
      </p:sp>
      <p:pic>
        <p:nvPicPr>
          <p:cNvPr id="31" name="Picture 30"/>
          <p:cNvPicPr>
            <a:picLocks noChangeAspect="1"/>
          </p:cNvPicPr>
          <p:nvPr/>
        </p:nvPicPr>
        <p:blipFill>
          <a:blip r:embed="rId5"/>
          <a:stretch>
            <a:fillRect/>
          </a:stretch>
        </p:blipFill>
        <p:spPr>
          <a:xfrm>
            <a:off x="6607826" y="3075023"/>
            <a:ext cx="1589951" cy="3011092"/>
          </a:xfrm>
          <a:prstGeom prst="rect">
            <a:avLst/>
          </a:prstGeom>
        </p:spPr>
      </p:pic>
      <p:sp>
        <p:nvSpPr>
          <p:cNvPr id="32" name="Oval 31"/>
          <p:cNvSpPr/>
          <p:nvPr/>
        </p:nvSpPr>
        <p:spPr>
          <a:xfrm>
            <a:off x="7415254" y="4310099"/>
            <a:ext cx="166779" cy="166760"/>
          </a:xfrm>
          <a:prstGeom prst="ellipse">
            <a:avLst/>
          </a:prstGeom>
          <a:noFill/>
          <a:ln w="38100" cmpd="sng">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3367384" y="3477029"/>
            <a:ext cx="3240442" cy="2152384"/>
          </a:xfrm>
          <a:prstGeom prst="rect">
            <a:avLst/>
          </a:prstGeom>
          <a:noFill/>
        </p:spPr>
        <p:txBody>
          <a:bodyPr wrap="square" rtlCol="0">
            <a:spAutoFit/>
          </a:bodyPr>
          <a:lstStyle/>
          <a:p>
            <a:pPr>
              <a:lnSpc>
                <a:spcPct val="120000"/>
              </a:lnSpc>
            </a:pPr>
            <a:r>
              <a:rPr lang="en-US" sz="1600" dirty="0">
                <a:solidFill>
                  <a:srgbClr val="000000"/>
                </a:solidFill>
                <a:latin typeface="Franklin Gothic Book"/>
                <a:cs typeface="Franklin Gothic Book"/>
              </a:rPr>
              <a:t>Build a network of smaller, light-service </a:t>
            </a:r>
            <a:r>
              <a:rPr lang="en-US" sz="1600" dirty="0">
                <a:solidFill>
                  <a:schemeClr val="accent1">
                    <a:lumMod val="75000"/>
                    <a:lumOff val="25000"/>
                  </a:schemeClr>
                </a:solidFill>
                <a:latin typeface="Franklin Gothic Medium"/>
                <a:cs typeface="Franklin Gothic Medium"/>
              </a:rPr>
              <a:t>spoke branches </a:t>
            </a:r>
            <a:r>
              <a:rPr lang="en-US" sz="1600" dirty="0">
                <a:latin typeface="Franklin Gothic Book"/>
                <a:cs typeface="Franklin Gothic Book"/>
              </a:rPr>
              <a:t>to maximize physical ubiquity.</a:t>
            </a:r>
          </a:p>
          <a:p>
            <a:pPr>
              <a:lnSpc>
                <a:spcPct val="120000"/>
              </a:lnSpc>
            </a:pPr>
            <a:endParaRPr lang="en-US" sz="1600" dirty="0">
              <a:latin typeface="Franklin Gothic Book"/>
              <a:cs typeface="Franklin Gothic Book"/>
            </a:endParaRPr>
          </a:p>
          <a:p>
            <a:pPr>
              <a:lnSpc>
                <a:spcPct val="120000"/>
              </a:lnSpc>
            </a:pPr>
            <a:r>
              <a:rPr lang="en-US" sz="1600" dirty="0">
                <a:latin typeface="Franklin Gothic Book"/>
                <a:cs typeface="Franklin Gothic Book"/>
              </a:rPr>
              <a:t>Spoke branches will retain the feel of Capital One 360 cafes and be equipped for integration with hubs.</a:t>
            </a:r>
          </a:p>
        </p:txBody>
      </p:sp>
      <p:sp>
        <p:nvSpPr>
          <p:cNvPr id="38" name="Oval 37"/>
          <p:cNvSpPr>
            <a:spLocks noChangeAspect="1"/>
          </p:cNvSpPr>
          <p:nvPr/>
        </p:nvSpPr>
        <p:spPr>
          <a:xfrm>
            <a:off x="7342077" y="4253950"/>
            <a:ext cx="27430" cy="27430"/>
          </a:xfrm>
          <a:prstGeom prst="ellipse">
            <a:avLst/>
          </a:prstGeom>
          <a:noFill/>
          <a:ln w="57150" cmpd="sng">
            <a:solidFill>
              <a:schemeClr val="accent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a:spLocks noChangeAspect="1"/>
          </p:cNvSpPr>
          <p:nvPr/>
        </p:nvSpPr>
        <p:spPr>
          <a:xfrm>
            <a:off x="7528945" y="4183195"/>
            <a:ext cx="27430" cy="27430"/>
          </a:xfrm>
          <a:prstGeom prst="ellipse">
            <a:avLst/>
          </a:prstGeom>
          <a:noFill/>
          <a:ln w="57150" cmpd="sng">
            <a:solidFill>
              <a:schemeClr val="accent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a:spLocks noChangeAspect="1"/>
          </p:cNvSpPr>
          <p:nvPr/>
        </p:nvSpPr>
        <p:spPr>
          <a:xfrm>
            <a:off x="7420837" y="4642100"/>
            <a:ext cx="27430" cy="27430"/>
          </a:xfrm>
          <a:prstGeom prst="ellipse">
            <a:avLst/>
          </a:prstGeom>
          <a:noFill/>
          <a:ln w="57150" cmpd="sng">
            <a:solidFill>
              <a:schemeClr val="accent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a:spLocks noChangeAspect="1"/>
          </p:cNvSpPr>
          <p:nvPr/>
        </p:nvSpPr>
        <p:spPr>
          <a:xfrm>
            <a:off x="7703075" y="4372712"/>
            <a:ext cx="27430" cy="27430"/>
          </a:xfrm>
          <a:prstGeom prst="ellipse">
            <a:avLst/>
          </a:prstGeom>
          <a:noFill/>
          <a:ln w="57150" cmpd="sng">
            <a:solidFill>
              <a:schemeClr val="accent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a:spLocks noChangeAspect="1"/>
          </p:cNvSpPr>
          <p:nvPr/>
        </p:nvSpPr>
        <p:spPr>
          <a:xfrm>
            <a:off x="7574785" y="4526648"/>
            <a:ext cx="27430" cy="27430"/>
          </a:xfrm>
          <a:prstGeom prst="ellipse">
            <a:avLst/>
          </a:prstGeom>
          <a:noFill/>
          <a:ln w="57150" cmpd="sng">
            <a:solidFill>
              <a:schemeClr val="accent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1694" y="1173160"/>
            <a:ext cx="9144000" cy="1048464"/>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207707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ight Arrow 59"/>
          <p:cNvSpPr/>
          <p:nvPr/>
        </p:nvSpPr>
        <p:spPr>
          <a:xfrm>
            <a:off x="836706" y="4554078"/>
            <a:ext cx="5453530" cy="346628"/>
          </a:xfrm>
          <a:prstGeom prst="rightArrow">
            <a:avLst/>
          </a:prstGeom>
          <a:solidFill>
            <a:schemeClr val="accent1">
              <a:lumMod val="75000"/>
              <a:lumOff val="25000"/>
            </a:schemeClr>
          </a:solidFill>
          <a:ln>
            <a:solidFill>
              <a:schemeClr val="accent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ctrTitle"/>
          </p:nvPr>
        </p:nvSpPr>
        <p:spPr>
          <a:xfrm>
            <a:off x="132976" y="143944"/>
            <a:ext cx="7595679" cy="663576"/>
          </a:xfrm>
          <a:prstGeom prst="rect">
            <a:avLst/>
          </a:prstGeom>
        </p:spPr>
        <p:txBody>
          <a:bodyPr/>
          <a:lstStyle/>
          <a:p>
            <a:r>
              <a:rPr lang="en-US" dirty="0" smtClean="0"/>
              <a:t>360ne is a physical location strategy that enhances key drivers of satisfaction while lowering expansion costs</a:t>
            </a:r>
            <a:endParaRPr lang="en-US" dirty="0"/>
          </a:p>
        </p:txBody>
      </p:sp>
      <p:cxnSp>
        <p:nvCxnSpPr>
          <p:cNvPr id="3" name="Straight Connector 2"/>
          <p:cNvCxnSpPr/>
          <p:nvPr/>
        </p:nvCxnSpPr>
        <p:spPr>
          <a:xfrm>
            <a:off x="-2" y="1956181"/>
            <a:ext cx="2053770"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a:off x="-1" y="1432278"/>
            <a:ext cx="2053769"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2" y="1542504"/>
            <a:ext cx="2053771" cy="307777"/>
          </a:xfrm>
          <a:prstGeom prst="rect">
            <a:avLst/>
          </a:prstGeom>
          <a:noFill/>
        </p:spPr>
        <p:txBody>
          <a:bodyPr wrap="square" rtlCol="0">
            <a:spAutoFit/>
          </a:bodyPr>
          <a:lstStyle/>
          <a:p>
            <a:pPr algn="ctr"/>
            <a:r>
              <a:rPr lang="en-US" sz="1400" dirty="0" smtClean="0">
                <a:solidFill>
                  <a:schemeClr val="accent1">
                    <a:lumMod val="75000"/>
                    <a:lumOff val="25000"/>
                  </a:schemeClr>
                </a:solidFill>
                <a:latin typeface="Franklin Gothic Book"/>
                <a:cs typeface="Franklin Gothic Book"/>
              </a:rPr>
              <a:t>OVERVIEW</a:t>
            </a:r>
          </a:p>
        </p:txBody>
      </p:sp>
      <p:cxnSp>
        <p:nvCxnSpPr>
          <p:cNvPr id="6" name="Straight Connector 5"/>
          <p:cNvCxnSpPr/>
          <p:nvPr/>
        </p:nvCxnSpPr>
        <p:spPr>
          <a:xfrm>
            <a:off x="2053769" y="1432278"/>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2053769" y="1692132"/>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 y="2851629"/>
            <a:ext cx="2053770"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 y="2327726"/>
            <a:ext cx="2053769"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 y="2437952"/>
            <a:ext cx="2053771" cy="307777"/>
          </a:xfrm>
          <a:prstGeom prst="rect">
            <a:avLst/>
          </a:prstGeom>
          <a:noFill/>
        </p:spPr>
        <p:txBody>
          <a:bodyPr wrap="square" rtlCol="0">
            <a:spAutoFit/>
          </a:bodyPr>
          <a:lstStyle/>
          <a:p>
            <a:pPr algn="ctr"/>
            <a:r>
              <a:rPr lang="en-US" sz="1400" dirty="0" smtClean="0">
                <a:solidFill>
                  <a:schemeClr val="accent1">
                    <a:lumMod val="75000"/>
                    <a:lumOff val="25000"/>
                  </a:schemeClr>
                </a:solidFill>
                <a:latin typeface="Franklin Gothic Book"/>
                <a:cs typeface="Franklin Gothic Book"/>
              </a:rPr>
              <a:t>EXECUTION</a:t>
            </a:r>
          </a:p>
        </p:txBody>
      </p:sp>
      <p:cxnSp>
        <p:nvCxnSpPr>
          <p:cNvPr id="12" name="Straight Connector 11"/>
          <p:cNvCxnSpPr/>
          <p:nvPr/>
        </p:nvCxnSpPr>
        <p:spPr>
          <a:xfrm>
            <a:off x="2053769" y="2327726"/>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2053769" y="2587580"/>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 name="Oval 1"/>
          <p:cNvSpPr/>
          <p:nvPr/>
        </p:nvSpPr>
        <p:spPr>
          <a:xfrm>
            <a:off x="2661789" y="2384936"/>
            <a:ext cx="418861" cy="413677"/>
          </a:xfrm>
          <a:prstGeom prst="ellipse">
            <a:avLst/>
          </a:prstGeom>
          <a:solidFill>
            <a:srgbClr val="FFFFFF"/>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Oval 16"/>
          <p:cNvSpPr/>
          <p:nvPr/>
        </p:nvSpPr>
        <p:spPr>
          <a:xfrm>
            <a:off x="4732850" y="2389296"/>
            <a:ext cx="418861" cy="413677"/>
          </a:xfrm>
          <a:prstGeom prst="ellipse">
            <a:avLst/>
          </a:prstGeom>
          <a:solidFill>
            <a:srgbClr val="FFFFFF"/>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Oval 17"/>
          <p:cNvSpPr/>
          <p:nvPr/>
        </p:nvSpPr>
        <p:spPr>
          <a:xfrm>
            <a:off x="6803911" y="2393656"/>
            <a:ext cx="418861" cy="413677"/>
          </a:xfrm>
          <a:prstGeom prst="ellipse">
            <a:avLst/>
          </a:prstGeom>
          <a:solidFill>
            <a:srgbClr val="FFFFFF"/>
          </a:solidFill>
          <a:ln w="38100" cmpd="sng">
            <a:solidFill>
              <a:schemeClr val="accent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TextBox 18"/>
          <p:cNvSpPr txBox="1"/>
          <p:nvPr/>
        </p:nvSpPr>
        <p:spPr>
          <a:xfrm>
            <a:off x="2661789" y="2422296"/>
            <a:ext cx="418862" cy="307777"/>
          </a:xfrm>
          <a:prstGeom prst="rect">
            <a:avLst/>
          </a:prstGeom>
          <a:noFill/>
        </p:spPr>
        <p:txBody>
          <a:bodyPr wrap="square" rtlCol="0">
            <a:spAutoFit/>
          </a:bodyPr>
          <a:lstStyle/>
          <a:p>
            <a:pPr algn="ctr"/>
            <a:r>
              <a:rPr lang="en-US" sz="1400" dirty="0" smtClean="0">
                <a:latin typeface="Franklin Gothic Book"/>
                <a:cs typeface="Franklin Gothic Book"/>
              </a:rPr>
              <a:t>1</a:t>
            </a:r>
          </a:p>
        </p:txBody>
      </p:sp>
      <p:sp>
        <p:nvSpPr>
          <p:cNvPr id="21" name="TextBox 20"/>
          <p:cNvSpPr txBox="1"/>
          <p:nvPr/>
        </p:nvSpPr>
        <p:spPr>
          <a:xfrm>
            <a:off x="4732849" y="2423354"/>
            <a:ext cx="418862" cy="307777"/>
          </a:xfrm>
          <a:prstGeom prst="rect">
            <a:avLst/>
          </a:prstGeom>
          <a:noFill/>
        </p:spPr>
        <p:txBody>
          <a:bodyPr wrap="square" rtlCol="0">
            <a:spAutoFit/>
          </a:bodyPr>
          <a:lstStyle/>
          <a:p>
            <a:pPr algn="ctr"/>
            <a:r>
              <a:rPr lang="en-US" sz="1400" dirty="0">
                <a:latin typeface="Franklin Gothic Book"/>
                <a:cs typeface="Franklin Gothic Book"/>
              </a:rPr>
              <a:t>2</a:t>
            </a:r>
            <a:endParaRPr lang="en-US" sz="1400" dirty="0" smtClean="0">
              <a:latin typeface="Franklin Gothic Book"/>
              <a:cs typeface="Franklin Gothic Book"/>
            </a:endParaRPr>
          </a:p>
        </p:txBody>
      </p:sp>
      <p:sp>
        <p:nvSpPr>
          <p:cNvPr id="22" name="TextBox 21"/>
          <p:cNvSpPr txBox="1"/>
          <p:nvPr/>
        </p:nvSpPr>
        <p:spPr>
          <a:xfrm>
            <a:off x="6803911" y="2423354"/>
            <a:ext cx="418862" cy="307777"/>
          </a:xfrm>
          <a:prstGeom prst="rect">
            <a:avLst/>
          </a:prstGeom>
          <a:noFill/>
        </p:spPr>
        <p:txBody>
          <a:bodyPr wrap="square" rtlCol="0">
            <a:spAutoFit/>
          </a:bodyPr>
          <a:lstStyle/>
          <a:p>
            <a:pPr algn="ctr"/>
            <a:r>
              <a:rPr lang="en-US" sz="1400" dirty="0">
                <a:latin typeface="Franklin Gothic Book"/>
                <a:cs typeface="Franklin Gothic Book"/>
              </a:rPr>
              <a:t>3</a:t>
            </a:r>
            <a:endParaRPr lang="en-US" sz="1400" dirty="0" smtClean="0">
              <a:latin typeface="Franklin Gothic Book"/>
              <a:cs typeface="Franklin Gothic Book"/>
            </a:endParaRPr>
          </a:p>
        </p:txBody>
      </p:sp>
      <p:sp>
        <p:nvSpPr>
          <p:cNvPr id="23" name="Rectangle 22"/>
          <p:cNvSpPr/>
          <p:nvPr/>
        </p:nvSpPr>
        <p:spPr>
          <a:xfrm>
            <a:off x="3107673" y="2371426"/>
            <a:ext cx="1652201" cy="379591"/>
          </a:xfrm>
          <a:prstGeom prst="rect">
            <a:avLst/>
          </a:prstGeom>
        </p:spPr>
        <p:txBody>
          <a:bodyPr wrap="square">
            <a:spAutoFit/>
          </a:bodyPr>
          <a:lstStyle/>
          <a:p>
            <a:pPr>
              <a:lnSpc>
                <a:spcPct val="120000"/>
              </a:lnSpc>
            </a:pPr>
            <a:r>
              <a:rPr lang="en-US" sz="1600" dirty="0" smtClean="0">
                <a:latin typeface="Franklin Gothic Book"/>
                <a:cs typeface="Franklin Gothic Book"/>
              </a:rPr>
              <a:t>Target</a:t>
            </a:r>
            <a:endParaRPr lang="en-US" sz="1600" dirty="0">
              <a:solidFill>
                <a:schemeClr val="accent1">
                  <a:lumMod val="75000"/>
                  <a:lumOff val="25000"/>
                </a:schemeClr>
              </a:solidFill>
              <a:latin typeface="Franklin Gothic Medium"/>
              <a:cs typeface="Franklin Gothic Medium"/>
            </a:endParaRPr>
          </a:p>
        </p:txBody>
      </p:sp>
      <p:sp>
        <p:nvSpPr>
          <p:cNvPr id="25" name="Rectangle 24"/>
          <p:cNvSpPr/>
          <p:nvPr/>
        </p:nvSpPr>
        <p:spPr>
          <a:xfrm>
            <a:off x="5178734" y="2362276"/>
            <a:ext cx="1652201" cy="379591"/>
          </a:xfrm>
          <a:prstGeom prst="rect">
            <a:avLst/>
          </a:prstGeom>
        </p:spPr>
        <p:txBody>
          <a:bodyPr wrap="square">
            <a:spAutoFit/>
          </a:bodyPr>
          <a:lstStyle/>
          <a:p>
            <a:pPr>
              <a:lnSpc>
                <a:spcPct val="120000"/>
              </a:lnSpc>
            </a:pPr>
            <a:r>
              <a:rPr lang="en-US" sz="1600" dirty="0" smtClean="0">
                <a:latin typeface="Franklin Gothic Book"/>
                <a:cs typeface="Franklin Gothic Book"/>
              </a:rPr>
              <a:t>Build</a:t>
            </a:r>
            <a:endParaRPr lang="en-US" sz="1600" dirty="0">
              <a:solidFill>
                <a:schemeClr val="accent1">
                  <a:lumMod val="75000"/>
                  <a:lumOff val="25000"/>
                </a:schemeClr>
              </a:solidFill>
              <a:latin typeface="Franklin Gothic Medium"/>
              <a:cs typeface="Franklin Gothic Medium"/>
            </a:endParaRPr>
          </a:p>
        </p:txBody>
      </p:sp>
      <p:sp>
        <p:nvSpPr>
          <p:cNvPr id="26" name="Rectangle 25"/>
          <p:cNvSpPr/>
          <p:nvPr/>
        </p:nvSpPr>
        <p:spPr>
          <a:xfrm>
            <a:off x="7249797" y="2353126"/>
            <a:ext cx="1652201" cy="379591"/>
          </a:xfrm>
          <a:prstGeom prst="rect">
            <a:avLst/>
          </a:prstGeom>
        </p:spPr>
        <p:txBody>
          <a:bodyPr wrap="square">
            <a:spAutoFit/>
          </a:bodyPr>
          <a:lstStyle/>
          <a:p>
            <a:pPr>
              <a:lnSpc>
                <a:spcPct val="120000"/>
              </a:lnSpc>
            </a:pPr>
            <a:r>
              <a:rPr lang="en-US" sz="1600" dirty="0" smtClean="0">
                <a:latin typeface="Franklin Gothic Book"/>
                <a:cs typeface="Franklin Gothic Book"/>
              </a:rPr>
              <a:t>Integrate</a:t>
            </a:r>
            <a:endParaRPr lang="en-US" sz="1600" dirty="0">
              <a:solidFill>
                <a:schemeClr val="accent1">
                  <a:lumMod val="75000"/>
                  <a:lumOff val="25000"/>
                </a:schemeClr>
              </a:solidFill>
              <a:latin typeface="Franklin Gothic Medium"/>
              <a:cs typeface="Franklin Gothic Medium"/>
            </a:endParaRPr>
          </a:p>
        </p:txBody>
      </p:sp>
      <p:sp>
        <p:nvSpPr>
          <p:cNvPr id="16" name="TextBox 15"/>
          <p:cNvSpPr txBox="1"/>
          <p:nvPr/>
        </p:nvSpPr>
        <p:spPr>
          <a:xfrm>
            <a:off x="298824" y="3035425"/>
            <a:ext cx="6398805" cy="810478"/>
          </a:xfrm>
          <a:prstGeom prst="rect">
            <a:avLst/>
          </a:prstGeom>
          <a:noFill/>
        </p:spPr>
        <p:txBody>
          <a:bodyPr wrap="square" rtlCol="0">
            <a:spAutoFit/>
          </a:bodyPr>
          <a:lstStyle/>
          <a:p>
            <a:pPr algn="ctr">
              <a:lnSpc>
                <a:spcPct val="150000"/>
              </a:lnSpc>
            </a:pPr>
            <a:r>
              <a:rPr lang="en-US" sz="1600" dirty="0" smtClean="0">
                <a:solidFill>
                  <a:schemeClr val="accent1">
                    <a:lumMod val="75000"/>
                    <a:lumOff val="25000"/>
                  </a:schemeClr>
                </a:solidFill>
                <a:latin typeface="Franklin Gothic Medium"/>
                <a:cs typeface="Franklin Gothic Medium"/>
              </a:rPr>
              <a:t>Integrate </a:t>
            </a:r>
            <a:r>
              <a:rPr lang="en-US" sz="1600" dirty="0" smtClean="0">
                <a:latin typeface="Franklin Gothic Book"/>
                <a:cs typeface="Franklin Gothic Book"/>
              </a:rPr>
              <a:t>full-service hubs with light-service spokes to ensure that customer needs can be met regardless of location</a:t>
            </a:r>
          </a:p>
        </p:txBody>
      </p:sp>
      <p:pic>
        <p:nvPicPr>
          <p:cNvPr id="15" name="Picture 14"/>
          <p:cNvPicPr>
            <a:picLocks noChangeAspect="1"/>
          </p:cNvPicPr>
          <p:nvPr/>
        </p:nvPicPr>
        <p:blipFill rotWithShape="1">
          <a:blip r:embed="rId2"/>
          <a:srcRect l="16180" r="10391"/>
          <a:stretch/>
        </p:blipFill>
        <p:spPr>
          <a:xfrm>
            <a:off x="4642931" y="4162535"/>
            <a:ext cx="1187634" cy="1193282"/>
          </a:xfrm>
          <a:prstGeom prst="roundRect">
            <a:avLst>
              <a:gd name="adj" fmla="val 4647"/>
            </a:avLst>
          </a:prstGeom>
          <a:ln w="9525" cmpd="sng">
            <a:solidFill>
              <a:schemeClr val="bg1">
                <a:lumMod val="75000"/>
              </a:schemeClr>
            </a:solidFill>
          </a:ln>
        </p:spPr>
      </p:pic>
      <p:pic>
        <p:nvPicPr>
          <p:cNvPr id="29" name="Picture 28">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sp>
        <p:nvSpPr>
          <p:cNvPr id="36" name="Rectangle 35"/>
          <p:cNvSpPr/>
          <p:nvPr/>
        </p:nvSpPr>
        <p:spPr>
          <a:xfrm>
            <a:off x="2053769" y="1269696"/>
            <a:ext cx="7088537" cy="675057"/>
          </a:xfrm>
          <a:prstGeom prst="rect">
            <a:avLst/>
          </a:prstGeom>
        </p:spPr>
        <p:txBody>
          <a:bodyPr wrap="square">
            <a:spAutoFit/>
          </a:bodyPr>
          <a:lstStyle/>
          <a:p>
            <a:pPr algn="ctr">
              <a:lnSpc>
                <a:spcPct val="120000"/>
              </a:lnSpc>
            </a:pPr>
            <a:r>
              <a:rPr lang="en-US" sz="1600" dirty="0" smtClean="0">
                <a:latin typeface="Franklin Gothic Book"/>
                <a:cs typeface="Franklin Gothic Book"/>
              </a:rPr>
              <a:t>360ne leverages the ING Direct acquisition in a </a:t>
            </a:r>
            <a:r>
              <a:rPr lang="en-US" sz="1600" dirty="0" smtClean="0">
                <a:solidFill>
                  <a:schemeClr val="accent1">
                    <a:lumMod val="75000"/>
                    <a:lumOff val="25000"/>
                  </a:schemeClr>
                </a:solidFill>
                <a:latin typeface="Franklin Gothic Medium"/>
                <a:cs typeface="Franklin Gothic Medium"/>
              </a:rPr>
              <a:t>hub and spoke </a:t>
            </a:r>
            <a:r>
              <a:rPr lang="en-US" sz="1600" dirty="0" smtClean="0">
                <a:latin typeface="Franklin Gothic Book"/>
                <a:cs typeface="Franklin Gothic Book"/>
              </a:rPr>
              <a:t>expansion </a:t>
            </a:r>
          </a:p>
          <a:p>
            <a:pPr algn="ctr">
              <a:lnSpc>
                <a:spcPct val="120000"/>
              </a:lnSpc>
            </a:pPr>
            <a:r>
              <a:rPr lang="en-US" sz="1600" dirty="0" smtClean="0">
                <a:latin typeface="Franklin Gothic Book"/>
                <a:cs typeface="Franklin Gothic Book"/>
              </a:rPr>
              <a:t>model with </a:t>
            </a:r>
            <a:r>
              <a:rPr lang="en-US" sz="1600" dirty="0" smtClean="0">
                <a:solidFill>
                  <a:schemeClr val="accent1">
                    <a:lumMod val="75000"/>
                    <a:lumOff val="25000"/>
                  </a:schemeClr>
                </a:solidFill>
                <a:latin typeface="Franklin Gothic Medium"/>
                <a:cs typeface="Franklin Gothic Medium"/>
              </a:rPr>
              <a:t>light-service cafes organized around flagship branches.</a:t>
            </a:r>
            <a:endParaRPr lang="en-US" sz="1600" dirty="0">
              <a:solidFill>
                <a:schemeClr val="accent1">
                  <a:lumMod val="75000"/>
                  <a:lumOff val="25000"/>
                </a:schemeClr>
              </a:solidFill>
              <a:latin typeface="Franklin Gothic Medium"/>
              <a:cs typeface="Franklin Gothic Medium"/>
            </a:endParaRPr>
          </a:p>
        </p:txBody>
      </p:sp>
      <p:sp>
        <p:nvSpPr>
          <p:cNvPr id="31" name="TextBox 30"/>
          <p:cNvSpPr txBox="1"/>
          <p:nvPr/>
        </p:nvSpPr>
        <p:spPr>
          <a:xfrm>
            <a:off x="4550607" y="5415581"/>
            <a:ext cx="1373100" cy="523220"/>
          </a:xfrm>
          <a:prstGeom prst="rect">
            <a:avLst/>
          </a:prstGeom>
          <a:noFill/>
        </p:spPr>
        <p:txBody>
          <a:bodyPr wrap="square" rtlCol="0">
            <a:spAutoFit/>
          </a:bodyPr>
          <a:lstStyle/>
          <a:p>
            <a:pPr algn="ctr"/>
            <a:r>
              <a:rPr lang="en-US" sz="1400" dirty="0" smtClean="0">
                <a:latin typeface="Franklin Gothic Book"/>
                <a:cs typeface="Franklin Gothic Book"/>
              </a:rPr>
              <a:t>Video</a:t>
            </a:r>
          </a:p>
          <a:p>
            <a:pPr algn="ctr"/>
            <a:r>
              <a:rPr lang="en-US" sz="1400" dirty="0" smtClean="0">
                <a:latin typeface="Franklin Gothic Book"/>
                <a:cs typeface="Franklin Gothic Book"/>
              </a:rPr>
              <a:t>Conferencing</a:t>
            </a:r>
            <a:endParaRPr lang="en-US" sz="1400" dirty="0">
              <a:latin typeface="Franklin Gothic Book"/>
              <a:cs typeface="Franklin Gothic Book"/>
            </a:endParaRPr>
          </a:p>
        </p:txBody>
      </p:sp>
      <p:pic>
        <p:nvPicPr>
          <p:cNvPr id="33" name="Picture 32"/>
          <p:cNvPicPr>
            <a:picLocks noChangeAspect="1"/>
          </p:cNvPicPr>
          <p:nvPr/>
        </p:nvPicPr>
        <p:blipFill>
          <a:blip r:embed="rId5"/>
          <a:stretch>
            <a:fillRect/>
          </a:stretch>
        </p:blipFill>
        <p:spPr>
          <a:xfrm>
            <a:off x="6607826" y="3075023"/>
            <a:ext cx="1589951" cy="3011092"/>
          </a:xfrm>
          <a:prstGeom prst="rect">
            <a:avLst/>
          </a:prstGeom>
        </p:spPr>
      </p:pic>
      <p:cxnSp>
        <p:nvCxnSpPr>
          <p:cNvPr id="43" name="Straight Connector 42"/>
          <p:cNvCxnSpPr>
            <a:stCxn id="34" idx="1"/>
            <a:endCxn id="35" idx="5"/>
          </p:cNvCxnSpPr>
          <p:nvPr/>
        </p:nvCxnSpPr>
        <p:spPr>
          <a:xfrm flipH="1" flipV="1">
            <a:off x="7365490" y="4277363"/>
            <a:ext cx="74188" cy="57157"/>
          </a:xfrm>
          <a:prstGeom prst="line">
            <a:avLst/>
          </a:prstGeom>
          <a:ln>
            <a:solidFill>
              <a:schemeClr val="accent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a:stCxn id="34" idx="0"/>
            <a:endCxn id="37" idx="4"/>
          </p:cNvCxnSpPr>
          <p:nvPr/>
        </p:nvCxnSpPr>
        <p:spPr>
          <a:xfrm flipV="1">
            <a:off x="7498644" y="4210625"/>
            <a:ext cx="44016" cy="99474"/>
          </a:xfrm>
          <a:prstGeom prst="line">
            <a:avLst/>
          </a:prstGeom>
          <a:ln>
            <a:solidFill>
              <a:schemeClr val="accent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a:stCxn id="38" idx="0"/>
            <a:endCxn id="34" idx="4"/>
          </p:cNvCxnSpPr>
          <p:nvPr/>
        </p:nvCxnSpPr>
        <p:spPr>
          <a:xfrm flipV="1">
            <a:off x="7434552" y="4476859"/>
            <a:ext cx="64092" cy="165241"/>
          </a:xfrm>
          <a:prstGeom prst="line">
            <a:avLst/>
          </a:prstGeom>
          <a:ln>
            <a:solidFill>
              <a:schemeClr val="accent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a:endCxn id="34" idx="6"/>
          </p:cNvCxnSpPr>
          <p:nvPr/>
        </p:nvCxnSpPr>
        <p:spPr>
          <a:xfrm flipH="1">
            <a:off x="7582033" y="4372712"/>
            <a:ext cx="121043" cy="20767"/>
          </a:xfrm>
          <a:prstGeom prst="line">
            <a:avLst/>
          </a:prstGeom>
          <a:ln>
            <a:solidFill>
              <a:schemeClr val="accent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40" idx="1"/>
            <a:endCxn id="34" idx="5"/>
          </p:cNvCxnSpPr>
          <p:nvPr/>
        </p:nvCxnSpPr>
        <p:spPr>
          <a:xfrm flipH="1" flipV="1">
            <a:off x="7557609" y="4452438"/>
            <a:ext cx="21193" cy="78227"/>
          </a:xfrm>
          <a:prstGeom prst="line">
            <a:avLst/>
          </a:prstGeom>
          <a:ln>
            <a:solidFill>
              <a:schemeClr val="accent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34" name="Oval 33"/>
          <p:cNvSpPr/>
          <p:nvPr/>
        </p:nvSpPr>
        <p:spPr>
          <a:xfrm>
            <a:off x="7415254" y="4310099"/>
            <a:ext cx="166779" cy="166760"/>
          </a:xfrm>
          <a:prstGeom prst="ellipse">
            <a:avLst/>
          </a:prstGeom>
          <a:noFill/>
          <a:ln w="381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a:spLocks noChangeAspect="1"/>
          </p:cNvSpPr>
          <p:nvPr/>
        </p:nvSpPr>
        <p:spPr>
          <a:xfrm>
            <a:off x="7342077" y="4253950"/>
            <a:ext cx="27430" cy="27430"/>
          </a:xfrm>
          <a:prstGeom prst="ellipse">
            <a:avLst/>
          </a:prstGeom>
          <a:noFill/>
          <a:ln w="57150" cmpd="sng">
            <a:solidFill>
              <a:schemeClr val="accent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a:spLocks noChangeAspect="1"/>
          </p:cNvSpPr>
          <p:nvPr/>
        </p:nvSpPr>
        <p:spPr>
          <a:xfrm>
            <a:off x="7528945" y="4183195"/>
            <a:ext cx="27430" cy="27430"/>
          </a:xfrm>
          <a:prstGeom prst="ellipse">
            <a:avLst/>
          </a:prstGeom>
          <a:noFill/>
          <a:ln w="57150" cmpd="sng">
            <a:solidFill>
              <a:schemeClr val="accent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a:spLocks noChangeAspect="1"/>
          </p:cNvSpPr>
          <p:nvPr/>
        </p:nvSpPr>
        <p:spPr>
          <a:xfrm>
            <a:off x="7420837" y="4642100"/>
            <a:ext cx="27430" cy="27430"/>
          </a:xfrm>
          <a:prstGeom prst="ellipse">
            <a:avLst/>
          </a:prstGeom>
          <a:noFill/>
          <a:ln w="57150" cmpd="sng">
            <a:solidFill>
              <a:schemeClr val="accent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a:spLocks noChangeAspect="1"/>
          </p:cNvSpPr>
          <p:nvPr/>
        </p:nvSpPr>
        <p:spPr>
          <a:xfrm>
            <a:off x="7703075" y="4372712"/>
            <a:ext cx="27430" cy="27430"/>
          </a:xfrm>
          <a:prstGeom prst="ellipse">
            <a:avLst/>
          </a:prstGeom>
          <a:noFill/>
          <a:ln w="57150" cmpd="sng">
            <a:solidFill>
              <a:schemeClr val="accent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a:spLocks noChangeAspect="1"/>
          </p:cNvSpPr>
          <p:nvPr/>
        </p:nvSpPr>
        <p:spPr>
          <a:xfrm>
            <a:off x="7574785" y="4526648"/>
            <a:ext cx="27430" cy="27430"/>
          </a:xfrm>
          <a:prstGeom prst="ellipse">
            <a:avLst/>
          </a:prstGeom>
          <a:noFill/>
          <a:ln w="57150" cmpd="sng">
            <a:solidFill>
              <a:schemeClr val="accent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6" name="Picture 55"/>
          <p:cNvPicPr>
            <a:picLocks noChangeAspect="1"/>
          </p:cNvPicPr>
          <p:nvPr/>
        </p:nvPicPr>
        <p:blipFill rotWithShape="1">
          <a:blip r:embed="rId6"/>
          <a:srcRect r="19521"/>
          <a:stretch/>
        </p:blipFill>
        <p:spPr>
          <a:xfrm>
            <a:off x="1195293" y="4162536"/>
            <a:ext cx="1179896" cy="1181236"/>
          </a:xfrm>
          <a:prstGeom prst="roundRect">
            <a:avLst>
              <a:gd name="adj" fmla="val 6063"/>
            </a:avLst>
          </a:prstGeom>
          <a:ln>
            <a:solidFill>
              <a:schemeClr val="bg1">
                <a:lumMod val="75000"/>
              </a:schemeClr>
            </a:solidFill>
          </a:ln>
        </p:spPr>
      </p:pic>
      <p:sp>
        <p:nvSpPr>
          <p:cNvPr id="57" name="TextBox 56"/>
          <p:cNvSpPr txBox="1"/>
          <p:nvPr/>
        </p:nvSpPr>
        <p:spPr>
          <a:xfrm>
            <a:off x="1109406" y="5415581"/>
            <a:ext cx="1373100" cy="523220"/>
          </a:xfrm>
          <a:prstGeom prst="rect">
            <a:avLst/>
          </a:prstGeom>
          <a:noFill/>
        </p:spPr>
        <p:txBody>
          <a:bodyPr wrap="square" rtlCol="0">
            <a:spAutoFit/>
          </a:bodyPr>
          <a:lstStyle/>
          <a:p>
            <a:pPr algn="ctr"/>
            <a:r>
              <a:rPr lang="en-US" sz="1400" dirty="0" smtClean="0">
                <a:latin typeface="Franklin Gothic Book"/>
                <a:cs typeface="Franklin Gothic Book"/>
              </a:rPr>
              <a:t>Cross-Trained </a:t>
            </a:r>
          </a:p>
          <a:p>
            <a:pPr algn="ctr"/>
            <a:r>
              <a:rPr lang="en-US" sz="1400" dirty="0" smtClean="0">
                <a:latin typeface="Franklin Gothic Book"/>
                <a:cs typeface="Franklin Gothic Book"/>
              </a:rPr>
              <a:t>Employees</a:t>
            </a:r>
            <a:endParaRPr lang="en-US" sz="1400" dirty="0">
              <a:latin typeface="Franklin Gothic Book"/>
              <a:cs typeface="Franklin Gothic Book"/>
            </a:endParaRPr>
          </a:p>
        </p:txBody>
      </p:sp>
      <p:pic>
        <p:nvPicPr>
          <p:cNvPr id="58" name="Picture 57"/>
          <p:cNvPicPr>
            <a:picLocks noChangeAspect="1"/>
          </p:cNvPicPr>
          <p:nvPr/>
        </p:nvPicPr>
        <p:blipFill rotWithShape="1">
          <a:blip r:embed="rId7"/>
          <a:srcRect l="15220" r="18691"/>
          <a:stretch/>
        </p:blipFill>
        <p:spPr>
          <a:xfrm>
            <a:off x="2913530" y="4162535"/>
            <a:ext cx="1172138" cy="1181237"/>
          </a:xfrm>
          <a:prstGeom prst="roundRect">
            <a:avLst>
              <a:gd name="adj" fmla="val 11104"/>
            </a:avLst>
          </a:prstGeom>
          <a:ln>
            <a:solidFill>
              <a:srgbClr val="BFBFBF"/>
            </a:solidFill>
          </a:ln>
        </p:spPr>
      </p:pic>
      <p:sp>
        <p:nvSpPr>
          <p:cNvPr id="59" name="TextBox 58"/>
          <p:cNvSpPr txBox="1"/>
          <p:nvPr/>
        </p:nvSpPr>
        <p:spPr>
          <a:xfrm>
            <a:off x="2787273" y="5415581"/>
            <a:ext cx="1373100" cy="523220"/>
          </a:xfrm>
          <a:prstGeom prst="rect">
            <a:avLst/>
          </a:prstGeom>
          <a:noFill/>
        </p:spPr>
        <p:txBody>
          <a:bodyPr wrap="square" rtlCol="0">
            <a:spAutoFit/>
          </a:bodyPr>
          <a:lstStyle/>
          <a:p>
            <a:pPr algn="ctr"/>
            <a:r>
              <a:rPr lang="en-US" sz="1400" dirty="0" smtClean="0">
                <a:latin typeface="Franklin Gothic Book"/>
                <a:cs typeface="Franklin Gothic Book"/>
              </a:rPr>
              <a:t>Appointment</a:t>
            </a:r>
          </a:p>
          <a:p>
            <a:pPr algn="ctr"/>
            <a:r>
              <a:rPr lang="en-US" sz="1400" dirty="0" smtClean="0">
                <a:latin typeface="Franklin Gothic Book"/>
                <a:cs typeface="Franklin Gothic Book"/>
              </a:rPr>
              <a:t>System</a:t>
            </a:r>
            <a:endParaRPr lang="en-US" sz="1400" dirty="0">
              <a:latin typeface="Franklin Gothic Book"/>
              <a:cs typeface="Franklin Gothic Book"/>
            </a:endParaRPr>
          </a:p>
        </p:txBody>
      </p:sp>
      <p:sp>
        <p:nvSpPr>
          <p:cNvPr id="45" name="Rectangle 44"/>
          <p:cNvSpPr/>
          <p:nvPr/>
        </p:nvSpPr>
        <p:spPr>
          <a:xfrm>
            <a:off x="-1694" y="1173160"/>
            <a:ext cx="9144000" cy="1048464"/>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16151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a:xfrm>
            <a:off x="132976" y="143944"/>
            <a:ext cx="7595679" cy="663576"/>
          </a:xfrm>
          <a:prstGeom prst="rect">
            <a:avLst/>
          </a:prstGeom>
        </p:spPr>
        <p:txBody>
          <a:bodyPr/>
          <a:lstStyle/>
          <a:p>
            <a:r>
              <a:rPr lang="en-US" dirty="0" smtClean="0"/>
              <a:t>360ne is a physical location strategy that enhances key drivers of satisfaction while lowering expansion costs</a:t>
            </a:r>
            <a:endParaRPr lang="en-US" dirty="0"/>
          </a:p>
        </p:txBody>
      </p:sp>
      <p:cxnSp>
        <p:nvCxnSpPr>
          <p:cNvPr id="3" name="Straight Connector 2"/>
          <p:cNvCxnSpPr/>
          <p:nvPr/>
        </p:nvCxnSpPr>
        <p:spPr>
          <a:xfrm>
            <a:off x="-2" y="1956181"/>
            <a:ext cx="2053770"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a:off x="-1" y="1432278"/>
            <a:ext cx="2053769"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2" y="1542504"/>
            <a:ext cx="2053771" cy="307777"/>
          </a:xfrm>
          <a:prstGeom prst="rect">
            <a:avLst/>
          </a:prstGeom>
          <a:noFill/>
        </p:spPr>
        <p:txBody>
          <a:bodyPr wrap="square" rtlCol="0">
            <a:spAutoFit/>
          </a:bodyPr>
          <a:lstStyle/>
          <a:p>
            <a:pPr algn="ctr"/>
            <a:r>
              <a:rPr lang="en-US" sz="1400" dirty="0" smtClean="0">
                <a:solidFill>
                  <a:schemeClr val="accent1">
                    <a:lumMod val="75000"/>
                    <a:lumOff val="25000"/>
                  </a:schemeClr>
                </a:solidFill>
                <a:latin typeface="Franklin Gothic Book"/>
                <a:cs typeface="Franklin Gothic Book"/>
              </a:rPr>
              <a:t>OVERVIEW</a:t>
            </a:r>
          </a:p>
        </p:txBody>
      </p:sp>
      <p:cxnSp>
        <p:nvCxnSpPr>
          <p:cNvPr id="6" name="Straight Connector 5"/>
          <p:cNvCxnSpPr/>
          <p:nvPr/>
        </p:nvCxnSpPr>
        <p:spPr>
          <a:xfrm>
            <a:off x="2053769" y="1432278"/>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2053769" y="1692132"/>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2053769" y="1269696"/>
            <a:ext cx="7088537" cy="675057"/>
          </a:xfrm>
          <a:prstGeom prst="rect">
            <a:avLst/>
          </a:prstGeom>
        </p:spPr>
        <p:txBody>
          <a:bodyPr wrap="square">
            <a:spAutoFit/>
          </a:bodyPr>
          <a:lstStyle/>
          <a:p>
            <a:pPr algn="ctr">
              <a:lnSpc>
                <a:spcPct val="120000"/>
              </a:lnSpc>
            </a:pPr>
            <a:r>
              <a:rPr lang="en-US" sz="1600" dirty="0" smtClean="0">
                <a:latin typeface="Franklin Gothic Book"/>
                <a:cs typeface="Franklin Gothic Book"/>
              </a:rPr>
              <a:t>360ne leverages the ING Direct acquisition in a </a:t>
            </a:r>
            <a:r>
              <a:rPr lang="en-US" sz="1600" dirty="0" smtClean="0">
                <a:solidFill>
                  <a:schemeClr val="accent1">
                    <a:lumMod val="75000"/>
                    <a:lumOff val="25000"/>
                  </a:schemeClr>
                </a:solidFill>
                <a:latin typeface="Franklin Gothic Medium"/>
                <a:cs typeface="Franklin Gothic Medium"/>
              </a:rPr>
              <a:t>hub and spoke </a:t>
            </a:r>
            <a:r>
              <a:rPr lang="en-US" sz="1600" dirty="0" smtClean="0">
                <a:latin typeface="Franklin Gothic Book"/>
                <a:cs typeface="Franklin Gothic Book"/>
              </a:rPr>
              <a:t>expansion </a:t>
            </a:r>
          </a:p>
          <a:p>
            <a:pPr algn="ctr">
              <a:lnSpc>
                <a:spcPct val="120000"/>
              </a:lnSpc>
            </a:pPr>
            <a:r>
              <a:rPr lang="en-US" sz="1600" dirty="0" smtClean="0">
                <a:latin typeface="Franklin Gothic Book"/>
                <a:cs typeface="Franklin Gothic Book"/>
              </a:rPr>
              <a:t>model with </a:t>
            </a:r>
            <a:r>
              <a:rPr lang="en-US" sz="1600" dirty="0" smtClean="0">
                <a:solidFill>
                  <a:schemeClr val="accent1">
                    <a:lumMod val="75000"/>
                    <a:lumOff val="25000"/>
                  </a:schemeClr>
                </a:solidFill>
                <a:latin typeface="Franklin Gothic Medium"/>
                <a:cs typeface="Franklin Gothic Medium"/>
              </a:rPr>
              <a:t>light-service cafes organized around flagship branches.</a:t>
            </a:r>
            <a:endParaRPr lang="en-US" sz="1600" dirty="0">
              <a:solidFill>
                <a:schemeClr val="accent1">
                  <a:lumMod val="75000"/>
                  <a:lumOff val="25000"/>
                </a:schemeClr>
              </a:solidFill>
              <a:latin typeface="Franklin Gothic Medium"/>
              <a:cs typeface="Franklin Gothic Medium"/>
            </a:endParaRPr>
          </a:p>
        </p:txBody>
      </p:sp>
      <p:pic>
        <p:nvPicPr>
          <p:cNvPr id="32" name="Picture 31">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cxnSp>
        <p:nvCxnSpPr>
          <p:cNvPr id="18" name="Straight Connector 17"/>
          <p:cNvCxnSpPr/>
          <p:nvPr/>
        </p:nvCxnSpPr>
        <p:spPr>
          <a:xfrm>
            <a:off x="-2" y="2851629"/>
            <a:ext cx="2053770"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 y="2327726"/>
            <a:ext cx="2053769"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 y="2437952"/>
            <a:ext cx="2053771" cy="307777"/>
          </a:xfrm>
          <a:prstGeom prst="rect">
            <a:avLst/>
          </a:prstGeom>
          <a:noFill/>
        </p:spPr>
        <p:txBody>
          <a:bodyPr wrap="square" rtlCol="0">
            <a:spAutoFit/>
          </a:bodyPr>
          <a:lstStyle/>
          <a:p>
            <a:pPr algn="ctr"/>
            <a:r>
              <a:rPr lang="en-US" sz="1400" dirty="0" smtClean="0">
                <a:solidFill>
                  <a:schemeClr val="accent1">
                    <a:lumMod val="75000"/>
                    <a:lumOff val="25000"/>
                  </a:schemeClr>
                </a:solidFill>
                <a:latin typeface="Franklin Gothic Book"/>
                <a:cs typeface="Franklin Gothic Book"/>
              </a:rPr>
              <a:t>IMPACT</a:t>
            </a:r>
          </a:p>
        </p:txBody>
      </p:sp>
      <p:cxnSp>
        <p:nvCxnSpPr>
          <p:cNvPr id="21" name="Straight Connector 20"/>
          <p:cNvCxnSpPr/>
          <p:nvPr/>
        </p:nvCxnSpPr>
        <p:spPr>
          <a:xfrm>
            <a:off x="2053769" y="2327726"/>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2053769" y="2587580"/>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6093899" y="2591775"/>
            <a:ext cx="0" cy="3716143"/>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3040356" y="2587580"/>
            <a:ext cx="1" cy="3720338"/>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flipV="1">
            <a:off x="2310489" y="2587581"/>
            <a:ext cx="6833511" cy="4194"/>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32255" y="2663501"/>
            <a:ext cx="3020930" cy="3128825"/>
            <a:chOff x="32255" y="2663501"/>
            <a:chExt cx="3020930" cy="3128825"/>
          </a:xfrm>
        </p:grpSpPr>
        <p:sp>
          <p:nvSpPr>
            <p:cNvPr id="44" name="TextBox 43"/>
            <p:cNvSpPr txBox="1"/>
            <p:nvPr/>
          </p:nvSpPr>
          <p:spPr>
            <a:xfrm>
              <a:off x="32255" y="2663501"/>
              <a:ext cx="3020930" cy="1862048"/>
            </a:xfrm>
            <a:prstGeom prst="rect">
              <a:avLst/>
            </a:prstGeom>
            <a:noFill/>
          </p:spPr>
          <p:txBody>
            <a:bodyPr wrap="square" rtlCol="0">
              <a:spAutoFit/>
            </a:bodyPr>
            <a:lstStyle/>
            <a:p>
              <a:pPr algn="ctr"/>
              <a:r>
                <a:rPr lang="en-US" sz="11500" dirty="0" smtClean="0">
                  <a:solidFill>
                    <a:schemeClr val="accent1">
                      <a:lumMod val="75000"/>
                      <a:lumOff val="25000"/>
                    </a:schemeClr>
                  </a:solidFill>
                  <a:latin typeface="Franklin Gothic Medium"/>
                  <a:cs typeface="Franklin Gothic Medium"/>
                </a:rPr>
                <a:t>1</a:t>
              </a:r>
              <a:endParaRPr lang="en-US" sz="11500" dirty="0">
                <a:solidFill>
                  <a:schemeClr val="accent1">
                    <a:lumMod val="75000"/>
                    <a:lumOff val="25000"/>
                  </a:schemeClr>
                </a:solidFill>
                <a:latin typeface="Franklin Gothic Medium"/>
                <a:cs typeface="Franklin Gothic Medium"/>
              </a:endParaRPr>
            </a:p>
          </p:txBody>
        </p:sp>
        <p:sp>
          <p:nvSpPr>
            <p:cNvPr id="42" name="Rectangle 41"/>
            <p:cNvSpPr/>
            <p:nvPr/>
          </p:nvSpPr>
          <p:spPr>
            <a:xfrm>
              <a:off x="132976" y="4526338"/>
              <a:ext cx="2791627" cy="1265988"/>
            </a:xfrm>
            <a:prstGeom prst="rect">
              <a:avLst/>
            </a:prstGeom>
          </p:spPr>
          <p:txBody>
            <a:bodyPr wrap="square">
              <a:spAutoFit/>
            </a:bodyPr>
            <a:lstStyle/>
            <a:p>
              <a:pPr algn="ctr">
                <a:lnSpc>
                  <a:spcPct val="120000"/>
                </a:lnSpc>
              </a:pPr>
              <a:r>
                <a:rPr lang="en-US" sz="1600" dirty="0">
                  <a:latin typeface="Franklin Gothic Book"/>
                  <a:cs typeface="Franklin Gothic Book"/>
                </a:rPr>
                <a:t>Hub and spoke model decreases expansion </a:t>
              </a:r>
              <a:endParaRPr lang="en-US" sz="1600" dirty="0" smtClean="0">
                <a:latin typeface="Franklin Gothic Book"/>
                <a:cs typeface="Franklin Gothic Book"/>
              </a:endParaRPr>
            </a:p>
            <a:p>
              <a:pPr algn="ctr">
                <a:lnSpc>
                  <a:spcPct val="120000"/>
                </a:lnSpc>
              </a:pPr>
              <a:r>
                <a:rPr lang="en-US" sz="1600" dirty="0" smtClean="0">
                  <a:latin typeface="Franklin Gothic Book"/>
                  <a:cs typeface="Franklin Gothic Book"/>
                </a:rPr>
                <a:t>costs </a:t>
              </a:r>
              <a:r>
                <a:rPr lang="en-US" sz="1600" dirty="0">
                  <a:latin typeface="Franklin Gothic Book"/>
                  <a:cs typeface="Franklin Gothic Book"/>
                </a:rPr>
                <a:t>by utilizing </a:t>
              </a:r>
              <a:r>
                <a:rPr lang="en-US" sz="1600" dirty="0" smtClean="0">
                  <a:latin typeface="Franklin Gothic Book"/>
                  <a:cs typeface="Franklin Gothic Book"/>
                </a:rPr>
                <a:t>assets</a:t>
              </a:r>
            </a:p>
            <a:p>
              <a:pPr algn="ctr">
                <a:lnSpc>
                  <a:spcPct val="120000"/>
                </a:lnSpc>
              </a:pPr>
              <a:r>
                <a:rPr lang="en-US" sz="1600" dirty="0" smtClean="0">
                  <a:latin typeface="Franklin Gothic Book"/>
                  <a:cs typeface="Franklin Gothic Book"/>
                </a:rPr>
                <a:t> </a:t>
              </a:r>
              <a:r>
                <a:rPr lang="en-US" sz="1600" dirty="0">
                  <a:latin typeface="Franklin Gothic Book"/>
                  <a:cs typeface="Franklin Gothic Book"/>
                </a:rPr>
                <a:t>from ING Direct acquisition</a:t>
              </a:r>
            </a:p>
          </p:txBody>
        </p:sp>
      </p:grpSp>
      <p:grpSp>
        <p:nvGrpSpPr>
          <p:cNvPr id="55" name="Group 54"/>
          <p:cNvGrpSpPr/>
          <p:nvPr/>
        </p:nvGrpSpPr>
        <p:grpSpPr>
          <a:xfrm>
            <a:off x="3074364" y="2664290"/>
            <a:ext cx="3020930" cy="3128036"/>
            <a:chOff x="3074364" y="2664290"/>
            <a:chExt cx="3020930" cy="3128036"/>
          </a:xfrm>
        </p:grpSpPr>
        <p:sp>
          <p:nvSpPr>
            <p:cNvPr id="47" name="TextBox 46"/>
            <p:cNvSpPr txBox="1"/>
            <p:nvPr/>
          </p:nvSpPr>
          <p:spPr>
            <a:xfrm>
              <a:off x="3074364" y="2664290"/>
              <a:ext cx="3020930" cy="1862048"/>
            </a:xfrm>
            <a:prstGeom prst="rect">
              <a:avLst/>
            </a:prstGeom>
            <a:noFill/>
          </p:spPr>
          <p:txBody>
            <a:bodyPr wrap="square" rtlCol="0">
              <a:spAutoFit/>
            </a:bodyPr>
            <a:lstStyle/>
            <a:p>
              <a:pPr algn="ctr"/>
              <a:r>
                <a:rPr lang="en-US" sz="11500" dirty="0" smtClean="0">
                  <a:solidFill>
                    <a:schemeClr val="accent1">
                      <a:lumMod val="75000"/>
                      <a:lumOff val="25000"/>
                    </a:schemeClr>
                  </a:solidFill>
                  <a:latin typeface="Franklin Gothic Medium"/>
                  <a:cs typeface="Franklin Gothic Medium"/>
                </a:rPr>
                <a:t>2</a:t>
              </a:r>
              <a:endParaRPr lang="en-US" sz="11500" dirty="0">
                <a:solidFill>
                  <a:schemeClr val="accent1">
                    <a:lumMod val="75000"/>
                    <a:lumOff val="25000"/>
                  </a:schemeClr>
                </a:solidFill>
                <a:latin typeface="Franklin Gothic Medium"/>
                <a:cs typeface="Franklin Gothic Medium"/>
              </a:endParaRPr>
            </a:p>
          </p:txBody>
        </p:sp>
        <p:sp>
          <p:nvSpPr>
            <p:cNvPr id="52" name="Rectangle 51"/>
            <p:cNvSpPr/>
            <p:nvPr/>
          </p:nvSpPr>
          <p:spPr>
            <a:xfrm>
              <a:off x="3181590" y="4526338"/>
              <a:ext cx="2791627" cy="1265988"/>
            </a:xfrm>
            <a:prstGeom prst="rect">
              <a:avLst/>
            </a:prstGeom>
          </p:spPr>
          <p:txBody>
            <a:bodyPr wrap="square">
              <a:spAutoFit/>
            </a:bodyPr>
            <a:lstStyle/>
            <a:p>
              <a:pPr algn="ctr">
                <a:lnSpc>
                  <a:spcPct val="120000"/>
                </a:lnSpc>
              </a:pPr>
              <a:r>
                <a:rPr lang="en-US" sz="1600" dirty="0" smtClean="0">
                  <a:latin typeface="Franklin Gothic Book"/>
                  <a:cs typeface="Franklin Gothic Book"/>
                </a:rPr>
                <a:t>Heightened physical </a:t>
              </a:r>
            </a:p>
            <a:p>
              <a:pPr algn="ctr">
                <a:lnSpc>
                  <a:spcPct val="120000"/>
                </a:lnSpc>
              </a:pPr>
              <a:r>
                <a:rPr lang="en-US" sz="1600" dirty="0" smtClean="0">
                  <a:latin typeface="Franklin Gothic Book"/>
                  <a:cs typeface="Franklin Gothic Book"/>
                </a:rPr>
                <a:t>ubiquity better addresses consumer demand for </a:t>
              </a:r>
            </a:p>
            <a:p>
              <a:pPr algn="ctr">
                <a:lnSpc>
                  <a:spcPct val="120000"/>
                </a:lnSpc>
              </a:pPr>
              <a:r>
                <a:rPr lang="en-US" sz="1600" dirty="0" smtClean="0">
                  <a:latin typeface="Franklin Gothic Book"/>
                  <a:cs typeface="Franklin Gothic Book"/>
                </a:rPr>
                <a:t>human interaction</a:t>
              </a:r>
              <a:endParaRPr lang="en-US" sz="1600" dirty="0">
                <a:latin typeface="Franklin Gothic Book"/>
                <a:cs typeface="Franklin Gothic Book"/>
              </a:endParaRPr>
            </a:p>
          </p:txBody>
        </p:sp>
      </p:grpSp>
      <p:grpSp>
        <p:nvGrpSpPr>
          <p:cNvPr id="56" name="Group 55"/>
          <p:cNvGrpSpPr/>
          <p:nvPr/>
        </p:nvGrpSpPr>
        <p:grpSpPr>
          <a:xfrm>
            <a:off x="6095294" y="2664290"/>
            <a:ext cx="3020930" cy="3127247"/>
            <a:chOff x="6095294" y="2664290"/>
            <a:chExt cx="3020930" cy="3127247"/>
          </a:xfrm>
        </p:grpSpPr>
        <p:sp>
          <p:nvSpPr>
            <p:cNvPr id="50" name="TextBox 49"/>
            <p:cNvSpPr txBox="1"/>
            <p:nvPr/>
          </p:nvSpPr>
          <p:spPr>
            <a:xfrm>
              <a:off x="6095294" y="2664290"/>
              <a:ext cx="3020930" cy="1862048"/>
            </a:xfrm>
            <a:prstGeom prst="rect">
              <a:avLst/>
            </a:prstGeom>
            <a:noFill/>
          </p:spPr>
          <p:txBody>
            <a:bodyPr wrap="square" rtlCol="0">
              <a:spAutoFit/>
            </a:bodyPr>
            <a:lstStyle/>
            <a:p>
              <a:pPr algn="ctr"/>
              <a:r>
                <a:rPr lang="en-US" sz="11500" dirty="0" smtClean="0">
                  <a:solidFill>
                    <a:schemeClr val="accent1">
                      <a:lumMod val="75000"/>
                      <a:lumOff val="25000"/>
                    </a:schemeClr>
                  </a:solidFill>
                  <a:latin typeface="Franklin Gothic Medium"/>
                  <a:cs typeface="Franklin Gothic Medium"/>
                </a:rPr>
                <a:t>3</a:t>
              </a:r>
              <a:endParaRPr lang="en-US" sz="11500" dirty="0">
                <a:solidFill>
                  <a:schemeClr val="accent1">
                    <a:lumMod val="75000"/>
                    <a:lumOff val="25000"/>
                  </a:schemeClr>
                </a:solidFill>
                <a:latin typeface="Franklin Gothic Medium"/>
                <a:cs typeface="Franklin Gothic Medium"/>
              </a:endParaRPr>
            </a:p>
          </p:txBody>
        </p:sp>
        <p:sp>
          <p:nvSpPr>
            <p:cNvPr id="53" name="Rectangle 52"/>
            <p:cNvSpPr/>
            <p:nvPr/>
          </p:nvSpPr>
          <p:spPr>
            <a:xfrm>
              <a:off x="6242249" y="4525549"/>
              <a:ext cx="2791627" cy="1265988"/>
            </a:xfrm>
            <a:prstGeom prst="rect">
              <a:avLst/>
            </a:prstGeom>
          </p:spPr>
          <p:txBody>
            <a:bodyPr wrap="square">
              <a:spAutoFit/>
            </a:bodyPr>
            <a:lstStyle/>
            <a:p>
              <a:pPr algn="ctr">
                <a:lnSpc>
                  <a:spcPct val="120000"/>
                </a:lnSpc>
              </a:pPr>
              <a:r>
                <a:rPr lang="en-US" sz="1600" dirty="0" smtClean="0">
                  <a:latin typeface="Franklin Gothic Book"/>
                  <a:cs typeface="Franklin Gothic Book"/>
                </a:rPr>
                <a:t>Physical </a:t>
              </a:r>
              <a:r>
                <a:rPr lang="en-US" sz="1600" dirty="0">
                  <a:latin typeface="Franklin Gothic Book"/>
                  <a:cs typeface="Franklin Gothic Book"/>
                </a:rPr>
                <a:t>service </a:t>
              </a:r>
              <a:r>
                <a:rPr lang="en-US" sz="1600" dirty="0" smtClean="0">
                  <a:latin typeface="Franklin Gothic Book"/>
                  <a:cs typeface="Franklin Gothic Book"/>
                </a:rPr>
                <a:t>capability strengthens legitimacy </a:t>
              </a:r>
            </a:p>
            <a:p>
              <a:pPr algn="ctr">
                <a:lnSpc>
                  <a:spcPct val="120000"/>
                </a:lnSpc>
              </a:pPr>
              <a:r>
                <a:rPr lang="en-US" sz="1600" dirty="0" smtClean="0">
                  <a:latin typeface="Franklin Gothic Book"/>
                  <a:cs typeface="Franklin Gothic Book"/>
                </a:rPr>
                <a:t>of </a:t>
              </a:r>
              <a:r>
                <a:rPr lang="en-US" sz="1600" dirty="0">
                  <a:latin typeface="Franklin Gothic Book"/>
                  <a:cs typeface="Franklin Gothic Book"/>
                </a:rPr>
                <a:t>Capital One </a:t>
              </a:r>
              <a:r>
                <a:rPr lang="en-US" sz="1600" dirty="0" smtClean="0">
                  <a:latin typeface="Franklin Gothic Book"/>
                  <a:cs typeface="Franklin Gothic Book"/>
                </a:rPr>
                <a:t>360</a:t>
              </a:r>
            </a:p>
            <a:p>
              <a:pPr algn="ctr">
                <a:lnSpc>
                  <a:spcPct val="120000"/>
                </a:lnSpc>
              </a:pPr>
              <a:r>
                <a:rPr lang="en-US" sz="1600" dirty="0" smtClean="0">
                  <a:latin typeface="Franklin Gothic Book"/>
                  <a:cs typeface="Franklin Gothic Book"/>
                </a:rPr>
                <a:t>direct brand</a:t>
              </a:r>
              <a:endParaRPr lang="en-US" sz="1600" dirty="0">
                <a:solidFill>
                  <a:schemeClr val="accent1">
                    <a:lumMod val="75000"/>
                    <a:lumOff val="25000"/>
                  </a:schemeClr>
                </a:solidFill>
                <a:latin typeface="Franklin Gothic Medium"/>
                <a:cs typeface="Franklin Gothic Medium"/>
              </a:endParaRPr>
            </a:p>
          </p:txBody>
        </p:sp>
      </p:grpSp>
    </p:spTree>
    <p:extLst>
      <p:ext uri="{BB962C8B-B14F-4D97-AF65-F5344CB8AC3E}">
        <p14:creationId xmlns:p14="http://schemas.microsoft.com/office/powerpoint/2010/main" val="14470180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81" y="0"/>
            <a:ext cx="9145282" cy="6858000"/>
          </a:xfrm>
          <a:prstGeom prst="rect">
            <a:avLst/>
          </a:prstGeom>
          <a:gradFill flip="none" rotWithShape="1">
            <a:gsLst>
              <a:gs pos="0">
                <a:schemeClr val="accent2">
                  <a:lumMod val="75000"/>
                </a:schemeClr>
              </a:gs>
              <a:gs pos="100000">
                <a:schemeClr val="accent2">
                  <a:lumMod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0" y="2309512"/>
            <a:ext cx="9143999" cy="1862048"/>
          </a:xfrm>
          <a:prstGeom prst="rect">
            <a:avLst/>
          </a:prstGeom>
          <a:noFill/>
        </p:spPr>
        <p:txBody>
          <a:bodyPr wrap="square" rtlCol="0">
            <a:spAutoFit/>
          </a:bodyPr>
          <a:lstStyle/>
          <a:p>
            <a:pPr algn="ctr"/>
            <a:r>
              <a:rPr lang="en-US" sz="11500" spc="600" dirty="0" smtClean="0">
                <a:solidFill>
                  <a:schemeClr val="accent1">
                    <a:lumMod val="25000"/>
                    <a:lumOff val="75000"/>
                  </a:schemeClr>
                </a:solidFill>
                <a:latin typeface="Avenir Book"/>
                <a:cs typeface="Avenir Book"/>
              </a:rPr>
              <a:t>I</a:t>
            </a:r>
            <a:r>
              <a:rPr lang="en-US" sz="11500" spc="600" dirty="0" smtClean="0">
                <a:solidFill>
                  <a:schemeClr val="accent1">
                    <a:lumMod val="10000"/>
                    <a:lumOff val="90000"/>
                  </a:schemeClr>
                </a:solidFill>
                <a:latin typeface="Avenir Book"/>
                <a:cs typeface="Avenir Book"/>
              </a:rPr>
              <a:t>NSP</a:t>
            </a:r>
            <a:r>
              <a:rPr lang="en-US" sz="11500" spc="600" dirty="0" smtClean="0">
                <a:solidFill>
                  <a:srgbClr val="AECCE4"/>
                </a:solidFill>
                <a:latin typeface="Avenir Book"/>
                <a:cs typeface="Avenir Book"/>
              </a:rPr>
              <a:t>I</a:t>
            </a:r>
            <a:r>
              <a:rPr lang="en-US" sz="11500" spc="600" dirty="0" smtClean="0">
                <a:solidFill>
                  <a:schemeClr val="accent1">
                    <a:lumMod val="10000"/>
                    <a:lumOff val="90000"/>
                  </a:schemeClr>
                </a:solidFill>
                <a:latin typeface="Avenir Book"/>
                <a:cs typeface="Avenir Book"/>
              </a:rPr>
              <a:t>RE</a:t>
            </a:r>
            <a:endParaRPr lang="en-US" sz="11500" spc="600" dirty="0">
              <a:solidFill>
                <a:schemeClr val="accent1">
                  <a:lumMod val="10000"/>
                  <a:lumOff val="90000"/>
                </a:schemeClr>
              </a:solidFill>
              <a:latin typeface="Avenir Book"/>
              <a:cs typeface="Avenir Book"/>
            </a:endParaRPr>
          </a:p>
        </p:txBody>
      </p:sp>
      <p:sp>
        <p:nvSpPr>
          <p:cNvPr id="4" name="Title 1"/>
          <p:cNvSpPr txBox="1">
            <a:spLocks/>
          </p:cNvSpPr>
          <p:nvPr/>
        </p:nvSpPr>
        <p:spPr>
          <a:xfrm>
            <a:off x="1" y="3882985"/>
            <a:ext cx="9144000" cy="663576"/>
          </a:xfrm>
          <a:prstGeom prst="rect">
            <a:avLst/>
          </a:prstGeom>
        </p:spPr>
        <p:txBody>
          <a:bodyPr/>
          <a:lstStyle>
            <a:lvl1pPr algn="l" defTabSz="457200" rtl="0" eaLnBrk="1" latinLnBrk="0" hangingPunct="1">
              <a:spcBef>
                <a:spcPct val="0"/>
              </a:spcBef>
              <a:buNone/>
              <a:defRPr sz="2400" kern="1200" baseline="0">
                <a:solidFill>
                  <a:schemeClr val="tx1"/>
                </a:solidFill>
                <a:latin typeface="Franklin Gothic Book"/>
                <a:ea typeface="+mj-ea"/>
                <a:cs typeface="Franklin Gothic Book"/>
              </a:defRPr>
            </a:lvl1pPr>
          </a:lstStyle>
          <a:p>
            <a:pPr algn="ctr"/>
            <a:r>
              <a:rPr lang="en-US" sz="2800" dirty="0" smtClean="0">
                <a:solidFill>
                  <a:srgbClr val="FFFFFF"/>
                </a:solidFill>
              </a:rPr>
              <a:t>Card &amp; Family Network</a:t>
            </a:r>
            <a:endParaRPr lang="en-US" sz="2800" dirty="0">
              <a:solidFill>
                <a:srgbClr val="FFFFFF"/>
              </a:solidFill>
            </a:endParaRPr>
          </a:p>
        </p:txBody>
      </p:sp>
      <p:sp>
        <p:nvSpPr>
          <p:cNvPr id="5" name="Arc 4"/>
          <p:cNvSpPr/>
          <p:nvPr/>
        </p:nvSpPr>
        <p:spPr>
          <a:xfrm rot="16200000">
            <a:off x="3152002" y="962126"/>
            <a:ext cx="864035" cy="3479137"/>
          </a:xfrm>
          <a:prstGeom prst="arc">
            <a:avLst>
              <a:gd name="adj1" fmla="val 16308184"/>
              <a:gd name="adj2" fmla="val 5310131"/>
            </a:avLst>
          </a:prstGeom>
          <a:ln w="76200" cmpd="sng">
            <a:solidFill>
              <a:schemeClr val="accent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2E618A"/>
              </a:solidFill>
            </a:endParaRPr>
          </a:p>
        </p:txBody>
      </p:sp>
      <p:sp>
        <p:nvSpPr>
          <p:cNvPr id="2" name="Title 1"/>
          <p:cNvSpPr>
            <a:spLocks noGrp="1"/>
          </p:cNvSpPr>
          <p:nvPr>
            <p:ph type="ctrTitle"/>
          </p:nvPr>
        </p:nvSpPr>
        <p:spPr>
          <a:xfrm>
            <a:off x="0" y="319574"/>
            <a:ext cx="9144001" cy="663576"/>
          </a:xfrm>
          <a:prstGeom prst="rect">
            <a:avLst/>
          </a:prstGeom>
        </p:spPr>
        <p:txBody>
          <a:bodyPr/>
          <a:lstStyle/>
          <a:p>
            <a:pPr algn="ctr"/>
            <a:r>
              <a:rPr lang="en-US" dirty="0" smtClean="0">
                <a:solidFill>
                  <a:srgbClr val="FFFFFF"/>
                </a:solidFill>
              </a:rPr>
              <a:t>II. Strengthening Customer Acquisition</a:t>
            </a:r>
            <a:endParaRPr lang="en-US" dirty="0">
              <a:solidFill>
                <a:srgbClr val="FFFFFF"/>
              </a:solidFill>
            </a:endParaRPr>
          </a:p>
        </p:txBody>
      </p:sp>
    </p:spTree>
    <p:extLst>
      <p:ext uri="{BB962C8B-B14F-4D97-AF65-F5344CB8AC3E}">
        <p14:creationId xmlns:p14="http://schemas.microsoft.com/office/powerpoint/2010/main" val="2402802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32977" y="143944"/>
            <a:ext cx="7397376" cy="663576"/>
          </a:xfrm>
          <a:prstGeom prst="rect">
            <a:avLst/>
          </a:prstGeom>
        </p:spPr>
        <p:txBody>
          <a:bodyPr/>
          <a:lstStyle/>
          <a:p>
            <a:r>
              <a:rPr lang="en-US" dirty="0" smtClean="0"/>
              <a:t>How should Capital One approach new </a:t>
            </a:r>
            <a:br>
              <a:rPr lang="en-US" dirty="0" smtClean="0"/>
            </a:br>
            <a:r>
              <a:rPr lang="en-US" dirty="0" smtClean="0"/>
              <a:t>customer acquisition, and who should it target?</a:t>
            </a:r>
            <a:endParaRPr lang="en-US" dirty="0"/>
          </a:p>
        </p:txBody>
      </p:sp>
      <p:pic>
        <p:nvPicPr>
          <p:cNvPr id="4" name="Picture 3">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sp>
        <p:nvSpPr>
          <p:cNvPr id="24" name="TextBox 23"/>
          <p:cNvSpPr txBox="1"/>
          <p:nvPr/>
        </p:nvSpPr>
        <p:spPr>
          <a:xfrm>
            <a:off x="34610" y="1688464"/>
            <a:ext cx="4498903" cy="646331"/>
          </a:xfrm>
          <a:prstGeom prst="rect">
            <a:avLst/>
          </a:prstGeom>
          <a:noFill/>
        </p:spPr>
        <p:txBody>
          <a:bodyPr wrap="square" rtlCol="0">
            <a:spAutoFit/>
          </a:bodyPr>
          <a:lstStyle/>
          <a:p>
            <a:pPr algn="ctr"/>
            <a:r>
              <a:rPr lang="en-US" dirty="0" smtClean="0">
                <a:solidFill>
                  <a:schemeClr val="accent1">
                    <a:lumMod val="75000"/>
                    <a:lumOff val="25000"/>
                  </a:schemeClr>
                </a:solidFill>
                <a:latin typeface="Franklin Gothic Book"/>
                <a:cs typeface="Franklin Gothic Book"/>
              </a:rPr>
              <a:t>Broad Product </a:t>
            </a:r>
          </a:p>
          <a:p>
            <a:pPr algn="ctr"/>
            <a:r>
              <a:rPr lang="en-US" dirty="0" smtClean="0">
                <a:solidFill>
                  <a:schemeClr val="accent1">
                    <a:lumMod val="75000"/>
                    <a:lumOff val="25000"/>
                  </a:schemeClr>
                </a:solidFill>
                <a:latin typeface="Franklin Gothic Book"/>
                <a:cs typeface="Franklin Gothic Book"/>
              </a:rPr>
              <a:t>Portfolio</a:t>
            </a:r>
            <a:endParaRPr lang="en-US" dirty="0">
              <a:solidFill>
                <a:schemeClr val="accent1">
                  <a:lumMod val="75000"/>
                  <a:lumOff val="25000"/>
                </a:schemeClr>
              </a:solidFill>
              <a:latin typeface="Franklin Gothic Book"/>
              <a:cs typeface="Franklin Gothic Book"/>
            </a:endParaRPr>
          </a:p>
        </p:txBody>
      </p:sp>
      <p:sp>
        <p:nvSpPr>
          <p:cNvPr id="25" name="TextBox 24"/>
          <p:cNvSpPr txBox="1"/>
          <p:nvPr/>
        </p:nvSpPr>
        <p:spPr>
          <a:xfrm>
            <a:off x="5111409" y="1701213"/>
            <a:ext cx="3472117" cy="646331"/>
          </a:xfrm>
          <a:prstGeom prst="rect">
            <a:avLst/>
          </a:prstGeom>
          <a:noFill/>
        </p:spPr>
        <p:txBody>
          <a:bodyPr wrap="square" rtlCol="0">
            <a:spAutoFit/>
          </a:bodyPr>
          <a:lstStyle/>
          <a:p>
            <a:pPr algn="ctr"/>
            <a:r>
              <a:rPr lang="en-US" dirty="0" smtClean="0">
                <a:solidFill>
                  <a:schemeClr val="accent1">
                    <a:lumMod val="75000"/>
                    <a:lumOff val="25000"/>
                  </a:schemeClr>
                </a:solidFill>
                <a:latin typeface="Franklin Gothic Book"/>
                <a:cs typeface="Franklin Gothic Book"/>
              </a:rPr>
              <a:t>Low Interest Rates &amp;</a:t>
            </a:r>
          </a:p>
          <a:p>
            <a:pPr algn="ctr"/>
            <a:r>
              <a:rPr lang="en-US" dirty="0" smtClean="0">
                <a:solidFill>
                  <a:schemeClr val="accent1">
                    <a:lumMod val="75000"/>
                    <a:lumOff val="25000"/>
                  </a:schemeClr>
                </a:solidFill>
                <a:latin typeface="Franklin Gothic Book"/>
                <a:cs typeface="Franklin Gothic Book"/>
              </a:rPr>
              <a:t>Attractive Incentives</a:t>
            </a:r>
          </a:p>
        </p:txBody>
      </p:sp>
      <p:sp>
        <p:nvSpPr>
          <p:cNvPr id="27" name="TextBox 26"/>
          <p:cNvSpPr txBox="1"/>
          <p:nvPr/>
        </p:nvSpPr>
        <p:spPr>
          <a:xfrm>
            <a:off x="154271" y="2305310"/>
            <a:ext cx="4252570" cy="860748"/>
          </a:xfrm>
          <a:prstGeom prst="rect">
            <a:avLst/>
          </a:prstGeom>
          <a:noFill/>
        </p:spPr>
        <p:txBody>
          <a:bodyPr wrap="square" rtlCol="0">
            <a:spAutoFit/>
          </a:bodyPr>
          <a:lstStyle/>
          <a:p>
            <a:pPr algn="ctr">
              <a:lnSpc>
                <a:spcPct val="120000"/>
              </a:lnSpc>
            </a:pPr>
            <a:r>
              <a:rPr lang="en-US" sz="1400" dirty="0" smtClean="0">
                <a:solidFill>
                  <a:srgbClr val="000000"/>
                </a:solidFill>
                <a:latin typeface="Franklin Gothic Book"/>
                <a:cs typeface="Franklin Gothic Book"/>
              </a:rPr>
              <a:t>Consumers are more attracted to banks that</a:t>
            </a:r>
          </a:p>
          <a:p>
            <a:pPr algn="ctr">
              <a:lnSpc>
                <a:spcPct val="120000"/>
              </a:lnSpc>
            </a:pPr>
            <a:r>
              <a:rPr lang="en-US" sz="1400" dirty="0" smtClean="0">
                <a:solidFill>
                  <a:srgbClr val="000000"/>
                </a:solidFill>
                <a:latin typeface="Franklin Gothic Book"/>
                <a:cs typeface="Franklin Gothic Book"/>
              </a:rPr>
              <a:t>offer a broad range of products,</a:t>
            </a:r>
            <a:r>
              <a:rPr lang="en-US" sz="1400" dirty="0">
                <a:solidFill>
                  <a:srgbClr val="000000"/>
                </a:solidFill>
                <a:latin typeface="Franklin Gothic Book"/>
                <a:cs typeface="Franklin Gothic Book"/>
              </a:rPr>
              <a:t> </a:t>
            </a:r>
            <a:r>
              <a:rPr lang="en-US" sz="1400" dirty="0" smtClean="0">
                <a:solidFill>
                  <a:srgbClr val="000000"/>
                </a:solidFill>
                <a:latin typeface="Franklin Gothic Book"/>
                <a:cs typeface="Franklin Gothic Book"/>
              </a:rPr>
              <a:t>allowing </a:t>
            </a:r>
          </a:p>
          <a:p>
            <a:pPr algn="ctr">
              <a:lnSpc>
                <a:spcPct val="120000"/>
              </a:lnSpc>
            </a:pPr>
            <a:r>
              <a:rPr lang="en-US" sz="1400" dirty="0" smtClean="0">
                <a:solidFill>
                  <a:srgbClr val="000000"/>
                </a:solidFill>
                <a:latin typeface="Franklin Gothic Book"/>
                <a:cs typeface="Franklin Gothic Book"/>
              </a:rPr>
              <a:t>them to fulfill their product needs in one place</a:t>
            </a:r>
          </a:p>
        </p:txBody>
      </p:sp>
      <p:sp>
        <p:nvSpPr>
          <p:cNvPr id="28" name="TextBox 27"/>
          <p:cNvSpPr txBox="1"/>
          <p:nvPr/>
        </p:nvSpPr>
        <p:spPr>
          <a:xfrm>
            <a:off x="5111409" y="2311000"/>
            <a:ext cx="3472117" cy="860748"/>
          </a:xfrm>
          <a:prstGeom prst="rect">
            <a:avLst/>
          </a:prstGeom>
          <a:noFill/>
        </p:spPr>
        <p:txBody>
          <a:bodyPr wrap="square" rtlCol="0">
            <a:spAutoFit/>
          </a:bodyPr>
          <a:lstStyle/>
          <a:p>
            <a:pPr algn="ctr">
              <a:lnSpc>
                <a:spcPct val="120000"/>
              </a:lnSpc>
            </a:pPr>
            <a:r>
              <a:rPr lang="en-US" sz="1400" dirty="0" smtClean="0">
                <a:solidFill>
                  <a:srgbClr val="000000"/>
                </a:solidFill>
                <a:latin typeface="Franklin Gothic Book"/>
                <a:cs typeface="Franklin Gothic Book"/>
              </a:rPr>
              <a:t>Consumers prefer banks whose products have low interest rates and incentives</a:t>
            </a:r>
          </a:p>
          <a:p>
            <a:pPr algn="ctr">
              <a:lnSpc>
                <a:spcPct val="120000"/>
              </a:lnSpc>
            </a:pPr>
            <a:r>
              <a:rPr lang="en-US" sz="1400" dirty="0" smtClean="0">
                <a:solidFill>
                  <a:srgbClr val="000000"/>
                </a:solidFill>
                <a:latin typeface="Franklin Gothic Book"/>
                <a:cs typeface="Franklin Gothic Book"/>
              </a:rPr>
              <a:t>that closely align with their values</a:t>
            </a:r>
          </a:p>
        </p:txBody>
      </p:sp>
      <p:cxnSp>
        <p:nvCxnSpPr>
          <p:cNvPr id="63" name="Straight Connector 62"/>
          <p:cNvCxnSpPr/>
          <p:nvPr/>
        </p:nvCxnSpPr>
        <p:spPr>
          <a:xfrm flipH="1">
            <a:off x="1" y="1598844"/>
            <a:ext cx="9143999" cy="0"/>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2" name="Rectangle 71"/>
          <p:cNvSpPr/>
          <p:nvPr/>
        </p:nvSpPr>
        <p:spPr>
          <a:xfrm>
            <a:off x="132977" y="1094410"/>
            <a:ext cx="7088537" cy="379591"/>
          </a:xfrm>
          <a:prstGeom prst="rect">
            <a:avLst/>
          </a:prstGeom>
        </p:spPr>
        <p:txBody>
          <a:bodyPr wrap="square">
            <a:spAutoFit/>
          </a:bodyPr>
          <a:lstStyle/>
          <a:p>
            <a:pPr>
              <a:lnSpc>
                <a:spcPct val="120000"/>
              </a:lnSpc>
            </a:pPr>
            <a:r>
              <a:rPr lang="en-US" sz="1600" dirty="0" smtClean="0">
                <a:latin typeface="Franklin Gothic Book"/>
                <a:cs typeface="Franklin Gothic Book"/>
              </a:rPr>
              <a:t>What are the top two drivers of customer acquisition?</a:t>
            </a:r>
            <a:endParaRPr lang="en-US" sz="1600" dirty="0">
              <a:solidFill>
                <a:schemeClr val="accent1">
                  <a:lumMod val="75000"/>
                  <a:lumOff val="25000"/>
                </a:schemeClr>
              </a:solidFill>
              <a:latin typeface="Franklin Gothic Medium"/>
              <a:cs typeface="Franklin Gothic Medium"/>
            </a:endParaRPr>
          </a:p>
        </p:txBody>
      </p:sp>
      <p:cxnSp>
        <p:nvCxnSpPr>
          <p:cNvPr id="31" name="Straight Connector 30"/>
          <p:cNvCxnSpPr/>
          <p:nvPr/>
        </p:nvCxnSpPr>
        <p:spPr>
          <a:xfrm>
            <a:off x="4572000" y="1598844"/>
            <a:ext cx="0" cy="1762974"/>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6177434" y="1168571"/>
            <a:ext cx="2855558" cy="276999"/>
          </a:xfrm>
          <a:prstGeom prst="rect">
            <a:avLst/>
          </a:prstGeom>
          <a:noFill/>
        </p:spPr>
        <p:txBody>
          <a:bodyPr wrap="square" rtlCol="0">
            <a:spAutoFit/>
          </a:bodyPr>
          <a:lstStyle/>
          <a:p>
            <a:pPr algn="r"/>
            <a:r>
              <a:rPr lang="en-US" sz="1200" dirty="0" smtClean="0">
                <a:solidFill>
                  <a:schemeClr val="bg1">
                    <a:lumMod val="50000"/>
                  </a:schemeClr>
                </a:solidFill>
                <a:latin typeface="Franklin Gothic Book"/>
                <a:cs typeface="Franklin Gothic Book"/>
              </a:rPr>
              <a:t>Source: Bain &amp; Company</a:t>
            </a:r>
          </a:p>
        </p:txBody>
      </p:sp>
      <p:cxnSp>
        <p:nvCxnSpPr>
          <p:cNvPr id="23" name="Straight Connector 22"/>
          <p:cNvCxnSpPr/>
          <p:nvPr/>
        </p:nvCxnSpPr>
        <p:spPr>
          <a:xfrm flipH="1">
            <a:off x="1" y="3361818"/>
            <a:ext cx="9143999" cy="0"/>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1042296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34610" y="1688464"/>
            <a:ext cx="4498903" cy="646331"/>
          </a:xfrm>
          <a:prstGeom prst="rect">
            <a:avLst/>
          </a:prstGeom>
          <a:noFill/>
        </p:spPr>
        <p:txBody>
          <a:bodyPr wrap="square" rtlCol="0">
            <a:spAutoFit/>
          </a:bodyPr>
          <a:lstStyle/>
          <a:p>
            <a:pPr algn="ctr"/>
            <a:r>
              <a:rPr lang="en-US" dirty="0" smtClean="0">
                <a:solidFill>
                  <a:schemeClr val="accent1">
                    <a:lumMod val="75000"/>
                    <a:lumOff val="25000"/>
                  </a:schemeClr>
                </a:solidFill>
                <a:latin typeface="Franklin Gothic Book"/>
                <a:cs typeface="Franklin Gothic Book"/>
              </a:rPr>
              <a:t>Broad Product </a:t>
            </a:r>
          </a:p>
          <a:p>
            <a:pPr algn="ctr"/>
            <a:r>
              <a:rPr lang="en-US" dirty="0" smtClean="0">
                <a:solidFill>
                  <a:schemeClr val="accent1">
                    <a:lumMod val="75000"/>
                    <a:lumOff val="25000"/>
                  </a:schemeClr>
                </a:solidFill>
                <a:latin typeface="Franklin Gothic Book"/>
                <a:cs typeface="Franklin Gothic Book"/>
              </a:rPr>
              <a:t>Portfolio</a:t>
            </a:r>
            <a:endParaRPr lang="en-US" dirty="0">
              <a:solidFill>
                <a:schemeClr val="accent1">
                  <a:lumMod val="75000"/>
                  <a:lumOff val="25000"/>
                </a:schemeClr>
              </a:solidFill>
              <a:latin typeface="Franklin Gothic Book"/>
              <a:cs typeface="Franklin Gothic Book"/>
            </a:endParaRPr>
          </a:p>
        </p:txBody>
      </p:sp>
      <p:sp>
        <p:nvSpPr>
          <p:cNvPr id="35" name="TextBox 34"/>
          <p:cNvSpPr txBox="1"/>
          <p:nvPr/>
        </p:nvSpPr>
        <p:spPr>
          <a:xfrm>
            <a:off x="5111409" y="1701213"/>
            <a:ext cx="3472117" cy="646331"/>
          </a:xfrm>
          <a:prstGeom prst="rect">
            <a:avLst/>
          </a:prstGeom>
          <a:noFill/>
        </p:spPr>
        <p:txBody>
          <a:bodyPr wrap="square" rtlCol="0">
            <a:spAutoFit/>
          </a:bodyPr>
          <a:lstStyle/>
          <a:p>
            <a:pPr algn="ctr"/>
            <a:r>
              <a:rPr lang="en-US" dirty="0" smtClean="0">
                <a:solidFill>
                  <a:schemeClr val="accent1">
                    <a:lumMod val="75000"/>
                    <a:lumOff val="25000"/>
                  </a:schemeClr>
                </a:solidFill>
                <a:latin typeface="Franklin Gothic Book"/>
                <a:cs typeface="Franklin Gothic Book"/>
              </a:rPr>
              <a:t>Low Interest Rates &amp;</a:t>
            </a:r>
          </a:p>
          <a:p>
            <a:pPr algn="ctr"/>
            <a:r>
              <a:rPr lang="en-US" dirty="0" smtClean="0">
                <a:solidFill>
                  <a:schemeClr val="accent1">
                    <a:lumMod val="75000"/>
                    <a:lumOff val="25000"/>
                  </a:schemeClr>
                </a:solidFill>
                <a:latin typeface="Franklin Gothic Book"/>
                <a:cs typeface="Franklin Gothic Book"/>
              </a:rPr>
              <a:t>Attractive Incentives</a:t>
            </a:r>
          </a:p>
        </p:txBody>
      </p:sp>
      <p:sp>
        <p:nvSpPr>
          <p:cNvPr id="41" name="TextBox 40"/>
          <p:cNvSpPr txBox="1"/>
          <p:nvPr/>
        </p:nvSpPr>
        <p:spPr>
          <a:xfrm>
            <a:off x="154271" y="2305310"/>
            <a:ext cx="4252570" cy="860748"/>
          </a:xfrm>
          <a:prstGeom prst="rect">
            <a:avLst/>
          </a:prstGeom>
          <a:noFill/>
        </p:spPr>
        <p:txBody>
          <a:bodyPr wrap="square" rtlCol="0">
            <a:spAutoFit/>
          </a:bodyPr>
          <a:lstStyle/>
          <a:p>
            <a:pPr algn="ctr">
              <a:lnSpc>
                <a:spcPct val="120000"/>
              </a:lnSpc>
            </a:pPr>
            <a:r>
              <a:rPr lang="en-US" sz="1400" dirty="0" smtClean="0">
                <a:solidFill>
                  <a:srgbClr val="000000"/>
                </a:solidFill>
                <a:latin typeface="Franklin Gothic Book"/>
                <a:cs typeface="Franklin Gothic Book"/>
              </a:rPr>
              <a:t>Consumers are more attracted to banks that</a:t>
            </a:r>
          </a:p>
          <a:p>
            <a:pPr algn="ctr">
              <a:lnSpc>
                <a:spcPct val="120000"/>
              </a:lnSpc>
            </a:pPr>
            <a:r>
              <a:rPr lang="en-US" sz="1400" dirty="0" smtClean="0">
                <a:solidFill>
                  <a:srgbClr val="000000"/>
                </a:solidFill>
                <a:latin typeface="Franklin Gothic Book"/>
                <a:cs typeface="Franklin Gothic Book"/>
              </a:rPr>
              <a:t>offer a broad range of products,</a:t>
            </a:r>
            <a:r>
              <a:rPr lang="en-US" sz="1400" dirty="0">
                <a:solidFill>
                  <a:srgbClr val="000000"/>
                </a:solidFill>
                <a:latin typeface="Franklin Gothic Book"/>
                <a:cs typeface="Franklin Gothic Book"/>
              </a:rPr>
              <a:t> </a:t>
            </a:r>
            <a:r>
              <a:rPr lang="en-US" sz="1400" dirty="0" smtClean="0">
                <a:solidFill>
                  <a:srgbClr val="000000"/>
                </a:solidFill>
                <a:latin typeface="Franklin Gothic Book"/>
                <a:cs typeface="Franklin Gothic Book"/>
              </a:rPr>
              <a:t>allowing </a:t>
            </a:r>
          </a:p>
          <a:p>
            <a:pPr algn="ctr">
              <a:lnSpc>
                <a:spcPct val="120000"/>
              </a:lnSpc>
            </a:pPr>
            <a:r>
              <a:rPr lang="en-US" sz="1400" dirty="0" smtClean="0">
                <a:solidFill>
                  <a:srgbClr val="000000"/>
                </a:solidFill>
                <a:latin typeface="Franklin Gothic Book"/>
                <a:cs typeface="Franklin Gothic Book"/>
              </a:rPr>
              <a:t>them to fulfill their product needs in one place</a:t>
            </a:r>
          </a:p>
        </p:txBody>
      </p:sp>
      <p:sp>
        <p:nvSpPr>
          <p:cNvPr id="42" name="TextBox 41"/>
          <p:cNvSpPr txBox="1"/>
          <p:nvPr/>
        </p:nvSpPr>
        <p:spPr>
          <a:xfrm>
            <a:off x="5111409" y="2311000"/>
            <a:ext cx="3472117" cy="860748"/>
          </a:xfrm>
          <a:prstGeom prst="rect">
            <a:avLst/>
          </a:prstGeom>
          <a:noFill/>
        </p:spPr>
        <p:txBody>
          <a:bodyPr wrap="square" rtlCol="0">
            <a:spAutoFit/>
          </a:bodyPr>
          <a:lstStyle/>
          <a:p>
            <a:pPr algn="ctr">
              <a:lnSpc>
                <a:spcPct val="120000"/>
              </a:lnSpc>
            </a:pPr>
            <a:r>
              <a:rPr lang="en-US" sz="1400" dirty="0" smtClean="0">
                <a:solidFill>
                  <a:srgbClr val="000000"/>
                </a:solidFill>
                <a:latin typeface="Franklin Gothic Book"/>
                <a:cs typeface="Franklin Gothic Book"/>
              </a:rPr>
              <a:t>Consumers prefer banks whose products have low interest rates and incentives</a:t>
            </a:r>
          </a:p>
          <a:p>
            <a:pPr algn="ctr">
              <a:lnSpc>
                <a:spcPct val="120000"/>
              </a:lnSpc>
            </a:pPr>
            <a:r>
              <a:rPr lang="en-US" sz="1400" dirty="0" smtClean="0">
                <a:solidFill>
                  <a:srgbClr val="000000"/>
                </a:solidFill>
                <a:latin typeface="Franklin Gothic Book"/>
                <a:cs typeface="Franklin Gothic Book"/>
              </a:rPr>
              <a:t>that closely align with their values</a:t>
            </a:r>
          </a:p>
        </p:txBody>
      </p:sp>
      <p:sp>
        <p:nvSpPr>
          <p:cNvPr id="5" name="Title 1"/>
          <p:cNvSpPr>
            <a:spLocks noGrp="1"/>
          </p:cNvSpPr>
          <p:nvPr>
            <p:ph type="ctrTitle"/>
          </p:nvPr>
        </p:nvSpPr>
        <p:spPr>
          <a:xfrm>
            <a:off x="132977" y="143944"/>
            <a:ext cx="7397376" cy="663576"/>
          </a:xfrm>
          <a:prstGeom prst="rect">
            <a:avLst/>
          </a:prstGeom>
        </p:spPr>
        <p:txBody>
          <a:bodyPr/>
          <a:lstStyle/>
          <a:p>
            <a:r>
              <a:rPr lang="en-US" dirty="0" smtClean="0"/>
              <a:t>How should Capital One approach new </a:t>
            </a:r>
            <a:br>
              <a:rPr lang="en-US" dirty="0" smtClean="0"/>
            </a:br>
            <a:r>
              <a:rPr lang="en-US" dirty="0" smtClean="0"/>
              <a:t>customer acquisition, and who should it target?</a:t>
            </a:r>
            <a:endParaRPr lang="en-US" dirty="0"/>
          </a:p>
        </p:txBody>
      </p:sp>
      <p:pic>
        <p:nvPicPr>
          <p:cNvPr id="4" name="Picture 3">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cxnSp>
        <p:nvCxnSpPr>
          <p:cNvPr id="63" name="Straight Connector 62"/>
          <p:cNvCxnSpPr/>
          <p:nvPr/>
        </p:nvCxnSpPr>
        <p:spPr>
          <a:xfrm flipH="1">
            <a:off x="1" y="1598844"/>
            <a:ext cx="9143999" cy="0"/>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2" name="Rectangle 71"/>
          <p:cNvSpPr/>
          <p:nvPr/>
        </p:nvSpPr>
        <p:spPr>
          <a:xfrm>
            <a:off x="132977" y="1094410"/>
            <a:ext cx="7088537" cy="379591"/>
          </a:xfrm>
          <a:prstGeom prst="rect">
            <a:avLst/>
          </a:prstGeom>
        </p:spPr>
        <p:txBody>
          <a:bodyPr wrap="square">
            <a:spAutoFit/>
          </a:bodyPr>
          <a:lstStyle/>
          <a:p>
            <a:pPr>
              <a:lnSpc>
                <a:spcPct val="120000"/>
              </a:lnSpc>
            </a:pPr>
            <a:r>
              <a:rPr lang="en-US" sz="1600" dirty="0" smtClean="0">
                <a:latin typeface="Franklin Gothic Book"/>
                <a:cs typeface="Franklin Gothic Book"/>
              </a:rPr>
              <a:t>What are the top two drivers of customer acquisition?</a:t>
            </a:r>
            <a:endParaRPr lang="en-US" sz="1600" dirty="0">
              <a:solidFill>
                <a:schemeClr val="accent1">
                  <a:lumMod val="75000"/>
                  <a:lumOff val="25000"/>
                </a:schemeClr>
              </a:solidFill>
              <a:latin typeface="Franklin Gothic Medium"/>
              <a:cs typeface="Franklin Gothic Medium"/>
            </a:endParaRPr>
          </a:p>
        </p:txBody>
      </p:sp>
      <p:cxnSp>
        <p:nvCxnSpPr>
          <p:cNvPr id="31" name="Straight Connector 30"/>
          <p:cNvCxnSpPr/>
          <p:nvPr/>
        </p:nvCxnSpPr>
        <p:spPr>
          <a:xfrm>
            <a:off x="4572000" y="1598844"/>
            <a:ext cx="0" cy="1762974"/>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6177434" y="1168571"/>
            <a:ext cx="2855558" cy="276999"/>
          </a:xfrm>
          <a:prstGeom prst="rect">
            <a:avLst/>
          </a:prstGeom>
          <a:noFill/>
        </p:spPr>
        <p:txBody>
          <a:bodyPr wrap="square" rtlCol="0">
            <a:spAutoFit/>
          </a:bodyPr>
          <a:lstStyle/>
          <a:p>
            <a:pPr algn="r"/>
            <a:r>
              <a:rPr lang="en-US" sz="1200" dirty="0" smtClean="0">
                <a:solidFill>
                  <a:schemeClr val="bg1">
                    <a:lumMod val="50000"/>
                  </a:schemeClr>
                </a:solidFill>
                <a:latin typeface="Franklin Gothic Book"/>
                <a:cs typeface="Franklin Gothic Book"/>
              </a:rPr>
              <a:t>Source: Bain &amp; Company</a:t>
            </a:r>
          </a:p>
        </p:txBody>
      </p:sp>
      <p:grpSp>
        <p:nvGrpSpPr>
          <p:cNvPr id="15" name="Group 14"/>
          <p:cNvGrpSpPr/>
          <p:nvPr/>
        </p:nvGrpSpPr>
        <p:grpSpPr>
          <a:xfrm>
            <a:off x="1" y="3406697"/>
            <a:ext cx="9143999" cy="2941046"/>
            <a:chOff x="1" y="3406697"/>
            <a:chExt cx="9143999" cy="2941046"/>
          </a:xfrm>
        </p:grpSpPr>
        <p:sp>
          <p:nvSpPr>
            <p:cNvPr id="73" name="Rectangle 72"/>
            <p:cNvSpPr/>
            <p:nvPr/>
          </p:nvSpPr>
          <p:spPr>
            <a:xfrm>
              <a:off x="132977" y="3406697"/>
              <a:ext cx="7088537" cy="379591"/>
            </a:xfrm>
            <a:prstGeom prst="rect">
              <a:avLst/>
            </a:prstGeom>
          </p:spPr>
          <p:txBody>
            <a:bodyPr wrap="square">
              <a:spAutoFit/>
            </a:bodyPr>
            <a:lstStyle/>
            <a:p>
              <a:pPr>
                <a:lnSpc>
                  <a:spcPct val="120000"/>
                </a:lnSpc>
              </a:pPr>
              <a:r>
                <a:rPr lang="en-US" sz="1600" dirty="0" smtClean="0">
                  <a:latin typeface="Franklin Gothic Book"/>
                  <a:cs typeface="Franklin Gothic Book"/>
                </a:rPr>
                <a:t>Who should Capital One target?</a:t>
              </a:r>
              <a:endParaRPr lang="en-US" sz="1600" dirty="0">
                <a:solidFill>
                  <a:schemeClr val="accent1">
                    <a:lumMod val="75000"/>
                    <a:lumOff val="25000"/>
                  </a:schemeClr>
                </a:solidFill>
                <a:latin typeface="Franklin Gothic Medium"/>
                <a:cs typeface="Franklin Gothic Medium"/>
              </a:endParaRPr>
            </a:p>
          </p:txBody>
        </p:sp>
        <p:cxnSp>
          <p:nvCxnSpPr>
            <p:cNvPr id="26" name="Straight Connector 25"/>
            <p:cNvCxnSpPr/>
            <p:nvPr/>
          </p:nvCxnSpPr>
          <p:spPr>
            <a:xfrm flipH="1">
              <a:off x="1" y="3914642"/>
              <a:ext cx="9143999" cy="0"/>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2517780" y="5428677"/>
              <a:ext cx="6626219" cy="276999"/>
            </a:xfrm>
            <a:prstGeom prst="rect">
              <a:avLst/>
            </a:prstGeom>
            <a:noFill/>
          </p:spPr>
          <p:txBody>
            <a:bodyPr wrap="square" rtlCol="0">
              <a:spAutoFit/>
            </a:bodyPr>
            <a:lstStyle/>
            <a:p>
              <a:pPr algn="ctr"/>
              <a:r>
                <a:rPr lang="en-US" sz="1200" dirty="0" smtClean="0">
                  <a:solidFill>
                    <a:srgbClr val="000000"/>
                  </a:solidFill>
                  <a:latin typeface="Franklin Gothic Book"/>
                  <a:cs typeface="Franklin Gothic Book"/>
                </a:rPr>
                <a:t>Source: Bain &amp; Company</a:t>
              </a:r>
            </a:p>
          </p:txBody>
        </p:sp>
        <p:graphicFrame>
          <p:nvGraphicFramePr>
            <p:cNvPr id="37" name="Chart 36"/>
            <p:cNvGraphicFramePr/>
            <p:nvPr>
              <p:extLst>
                <p:ext uri="{D42A27DB-BD31-4B8C-83A1-F6EECF244321}">
                  <p14:modId xmlns:p14="http://schemas.microsoft.com/office/powerpoint/2010/main" val="1632430213"/>
                </p:ext>
              </p:extLst>
            </p:nvPr>
          </p:nvGraphicFramePr>
          <p:xfrm>
            <a:off x="120149" y="4199223"/>
            <a:ext cx="2296423" cy="2148520"/>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p:cNvSpPr txBox="1"/>
            <p:nvPr/>
          </p:nvSpPr>
          <p:spPr>
            <a:xfrm>
              <a:off x="702400" y="5299139"/>
              <a:ext cx="1130200" cy="646331"/>
            </a:xfrm>
            <a:prstGeom prst="rect">
              <a:avLst/>
            </a:prstGeom>
            <a:noFill/>
          </p:spPr>
          <p:txBody>
            <a:bodyPr wrap="none" rtlCol="0">
              <a:spAutoFit/>
            </a:bodyPr>
            <a:lstStyle/>
            <a:p>
              <a:pPr algn="ctr"/>
              <a:r>
                <a:rPr lang="en-US" dirty="0" smtClean="0">
                  <a:solidFill>
                    <a:schemeClr val="bg1"/>
                  </a:solidFill>
                  <a:latin typeface="Franklin Gothic Book"/>
                  <a:cs typeface="Franklin Gothic Book"/>
                </a:rPr>
                <a:t>78%</a:t>
              </a:r>
            </a:p>
            <a:p>
              <a:pPr algn="ctr"/>
              <a:r>
                <a:rPr lang="en-US" dirty="0" smtClean="0">
                  <a:solidFill>
                    <a:schemeClr val="bg1"/>
                  </a:solidFill>
                  <a:latin typeface="Franklin Gothic Book"/>
                  <a:cs typeface="Franklin Gothic Book"/>
                </a:rPr>
                <a:t>Switchers</a:t>
              </a:r>
              <a:endParaRPr lang="en-US" dirty="0">
                <a:solidFill>
                  <a:schemeClr val="bg1"/>
                </a:solidFill>
                <a:latin typeface="Franklin Gothic Book"/>
                <a:cs typeface="Franklin Gothic Book"/>
              </a:endParaRPr>
            </a:p>
          </p:txBody>
        </p:sp>
        <p:sp>
          <p:nvSpPr>
            <p:cNvPr id="12" name="TextBox 11"/>
            <p:cNvSpPr txBox="1"/>
            <p:nvPr/>
          </p:nvSpPr>
          <p:spPr>
            <a:xfrm>
              <a:off x="1" y="4010688"/>
              <a:ext cx="2501690" cy="276999"/>
            </a:xfrm>
            <a:prstGeom prst="rect">
              <a:avLst/>
            </a:prstGeom>
            <a:noFill/>
          </p:spPr>
          <p:txBody>
            <a:bodyPr wrap="square" rtlCol="0">
              <a:spAutoFit/>
            </a:bodyPr>
            <a:lstStyle/>
            <a:p>
              <a:pPr algn="ctr"/>
              <a:r>
                <a:rPr lang="en-US" sz="1200" dirty="0" smtClean="0">
                  <a:latin typeface="Franklin Gothic Book"/>
                  <a:cs typeface="Franklin Gothic Book"/>
                </a:rPr>
                <a:t>Total New Retail Bank Business</a:t>
              </a:r>
              <a:endParaRPr lang="en-US" sz="1200" dirty="0">
                <a:latin typeface="Franklin Gothic Book"/>
                <a:cs typeface="Franklin Gothic Book"/>
              </a:endParaRPr>
            </a:p>
          </p:txBody>
        </p:sp>
        <p:sp>
          <p:nvSpPr>
            <p:cNvPr id="38" name="TextBox 37"/>
            <p:cNvSpPr txBox="1"/>
            <p:nvPr/>
          </p:nvSpPr>
          <p:spPr>
            <a:xfrm>
              <a:off x="451615" y="4544756"/>
              <a:ext cx="858923" cy="600164"/>
            </a:xfrm>
            <a:prstGeom prst="rect">
              <a:avLst/>
            </a:prstGeom>
            <a:noFill/>
          </p:spPr>
          <p:txBody>
            <a:bodyPr wrap="none" rtlCol="0">
              <a:spAutoFit/>
            </a:bodyPr>
            <a:lstStyle/>
            <a:p>
              <a:pPr algn="ctr"/>
              <a:r>
                <a:rPr lang="en-US" sz="1100" dirty="0" smtClean="0">
                  <a:solidFill>
                    <a:schemeClr val="accent1">
                      <a:lumMod val="90000"/>
                      <a:lumOff val="10000"/>
                    </a:schemeClr>
                  </a:solidFill>
                  <a:latin typeface="Franklin Gothic Book"/>
                  <a:cs typeface="Franklin Gothic Book"/>
                </a:rPr>
                <a:t>22%</a:t>
              </a:r>
            </a:p>
            <a:p>
              <a:pPr algn="ctr"/>
              <a:r>
                <a:rPr lang="en-US" sz="1100" dirty="0" smtClean="0">
                  <a:solidFill>
                    <a:schemeClr val="accent1">
                      <a:lumMod val="90000"/>
                      <a:lumOff val="10000"/>
                    </a:schemeClr>
                  </a:solidFill>
                  <a:latin typeface="Franklin Gothic Book"/>
                  <a:cs typeface="Franklin Gothic Book"/>
                </a:rPr>
                <a:t>First-Time </a:t>
              </a:r>
            </a:p>
            <a:p>
              <a:pPr algn="ctr"/>
              <a:r>
                <a:rPr lang="en-US" sz="1100" dirty="0" smtClean="0">
                  <a:solidFill>
                    <a:schemeClr val="accent1">
                      <a:lumMod val="90000"/>
                      <a:lumOff val="10000"/>
                    </a:schemeClr>
                  </a:solidFill>
                  <a:latin typeface="Franklin Gothic Book"/>
                  <a:cs typeface="Franklin Gothic Book"/>
                </a:rPr>
                <a:t>Consumers</a:t>
              </a:r>
              <a:endParaRPr lang="en-US" sz="1100" dirty="0">
                <a:solidFill>
                  <a:schemeClr val="accent1">
                    <a:lumMod val="90000"/>
                    <a:lumOff val="10000"/>
                  </a:schemeClr>
                </a:solidFill>
                <a:latin typeface="Franklin Gothic Book"/>
                <a:cs typeface="Franklin Gothic Book"/>
              </a:endParaRPr>
            </a:p>
          </p:txBody>
        </p:sp>
        <p:sp>
          <p:nvSpPr>
            <p:cNvPr id="39" name="Rectangle 38"/>
            <p:cNvSpPr/>
            <p:nvPr/>
          </p:nvSpPr>
          <p:spPr>
            <a:xfrm>
              <a:off x="3070080" y="4474570"/>
              <a:ext cx="5323417" cy="954107"/>
            </a:xfrm>
            <a:prstGeom prst="rect">
              <a:avLst/>
            </a:prstGeom>
          </p:spPr>
          <p:txBody>
            <a:bodyPr wrap="square">
              <a:spAutoFit/>
            </a:bodyPr>
            <a:lstStyle/>
            <a:p>
              <a:pPr algn="ctr"/>
              <a:r>
                <a:rPr lang="en-US" sz="2800" dirty="0" smtClean="0">
                  <a:latin typeface="Franklin Gothic Book"/>
                  <a:cs typeface="Franklin Gothic Book"/>
                </a:rPr>
                <a:t>78% of total new retail bank business consists of </a:t>
              </a:r>
              <a:r>
                <a:rPr lang="en-US" sz="2800" dirty="0" smtClean="0">
                  <a:solidFill>
                    <a:schemeClr val="accent1">
                      <a:lumMod val="75000"/>
                      <a:lumOff val="25000"/>
                    </a:schemeClr>
                  </a:solidFill>
                  <a:latin typeface="Franklin Gothic Medium"/>
                  <a:cs typeface="Franklin Gothic Medium"/>
                </a:rPr>
                <a:t>switchers </a:t>
              </a:r>
            </a:p>
          </p:txBody>
        </p:sp>
        <p:cxnSp>
          <p:nvCxnSpPr>
            <p:cNvPr id="40" name="Straight Connector 39"/>
            <p:cNvCxnSpPr/>
            <p:nvPr/>
          </p:nvCxnSpPr>
          <p:spPr>
            <a:xfrm>
              <a:off x="2517781" y="3914642"/>
              <a:ext cx="0" cy="2396525"/>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sp>
        <p:nvSpPr>
          <p:cNvPr id="29" name="Rectangle 28"/>
          <p:cNvSpPr/>
          <p:nvPr/>
        </p:nvSpPr>
        <p:spPr>
          <a:xfrm>
            <a:off x="0" y="1055926"/>
            <a:ext cx="9144000" cy="2305892"/>
          </a:xfrm>
          <a:prstGeom prst="rect">
            <a:avLst/>
          </a:prstGeom>
          <a:solidFill>
            <a:schemeClr val="bg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3" name="Straight Connector 42"/>
          <p:cNvCxnSpPr/>
          <p:nvPr/>
        </p:nvCxnSpPr>
        <p:spPr>
          <a:xfrm flipH="1">
            <a:off x="1" y="3361818"/>
            <a:ext cx="9143999" cy="0"/>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27792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34610" y="1688464"/>
            <a:ext cx="4498903" cy="646331"/>
          </a:xfrm>
          <a:prstGeom prst="rect">
            <a:avLst/>
          </a:prstGeom>
          <a:noFill/>
        </p:spPr>
        <p:txBody>
          <a:bodyPr wrap="square" rtlCol="0">
            <a:spAutoFit/>
          </a:bodyPr>
          <a:lstStyle/>
          <a:p>
            <a:pPr algn="ctr"/>
            <a:r>
              <a:rPr lang="en-US" dirty="0" smtClean="0">
                <a:solidFill>
                  <a:schemeClr val="accent1">
                    <a:lumMod val="75000"/>
                    <a:lumOff val="25000"/>
                  </a:schemeClr>
                </a:solidFill>
                <a:latin typeface="Franklin Gothic Book"/>
                <a:cs typeface="Franklin Gothic Book"/>
              </a:rPr>
              <a:t>Broad Product </a:t>
            </a:r>
          </a:p>
          <a:p>
            <a:pPr algn="ctr"/>
            <a:r>
              <a:rPr lang="en-US" dirty="0" smtClean="0">
                <a:solidFill>
                  <a:schemeClr val="accent1">
                    <a:lumMod val="75000"/>
                    <a:lumOff val="25000"/>
                  </a:schemeClr>
                </a:solidFill>
                <a:latin typeface="Franklin Gothic Book"/>
                <a:cs typeface="Franklin Gothic Book"/>
              </a:rPr>
              <a:t>Portfolio</a:t>
            </a:r>
            <a:endParaRPr lang="en-US" dirty="0">
              <a:solidFill>
                <a:schemeClr val="accent1">
                  <a:lumMod val="75000"/>
                  <a:lumOff val="25000"/>
                </a:schemeClr>
              </a:solidFill>
              <a:latin typeface="Franklin Gothic Book"/>
              <a:cs typeface="Franklin Gothic Book"/>
            </a:endParaRPr>
          </a:p>
        </p:txBody>
      </p:sp>
      <p:sp>
        <p:nvSpPr>
          <p:cNvPr id="39" name="TextBox 38"/>
          <p:cNvSpPr txBox="1"/>
          <p:nvPr/>
        </p:nvSpPr>
        <p:spPr>
          <a:xfrm>
            <a:off x="5111409" y="1701213"/>
            <a:ext cx="3472117" cy="646331"/>
          </a:xfrm>
          <a:prstGeom prst="rect">
            <a:avLst/>
          </a:prstGeom>
          <a:noFill/>
        </p:spPr>
        <p:txBody>
          <a:bodyPr wrap="square" rtlCol="0">
            <a:spAutoFit/>
          </a:bodyPr>
          <a:lstStyle/>
          <a:p>
            <a:pPr algn="ctr"/>
            <a:r>
              <a:rPr lang="en-US" dirty="0" smtClean="0">
                <a:solidFill>
                  <a:schemeClr val="accent1">
                    <a:lumMod val="75000"/>
                    <a:lumOff val="25000"/>
                  </a:schemeClr>
                </a:solidFill>
                <a:latin typeface="Franklin Gothic Book"/>
                <a:cs typeface="Franklin Gothic Book"/>
              </a:rPr>
              <a:t>Low Interest Rates &amp;</a:t>
            </a:r>
          </a:p>
          <a:p>
            <a:pPr algn="ctr"/>
            <a:r>
              <a:rPr lang="en-US" dirty="0" smtClean="0">
                <a:solidFill>
                  <a:schemeClr val="accent1">
                    <a:lumMod val="75000"/>
                    <a:lumOff val="25000"/>
                  </a:schemeClr>
                </a:solidFill>
                <a:latin typeface="Franklin Gothic Book"/>
                <a:cs typeface="Franklin Gothic Book"/>
              </a:rPr>
              <a:t>Attractive Incentives</a:t>
            </a:r>
          </a:p>
        </p:txBody>
      </p:sp>
      <p:sp>
        <p:nvSpPr>
          <p:cNvPr id="41" name="TextBox 40"/>
          <p:cNvSpPr txBox="1"/>
          <p:nvPr/>
        </p:nvSpPr>
        <p:spPr>
          <a:xfrm>
            <a:off x="154271" y="2305310"/>
            <a:ext cx="4252570" cy="860748"/>
          </a:xfrm>
          <a:prstGeom prst="rect">
            <a:avLst/>
          </a:prstGeom>
          <a:noFill/>
        </p:spPr>
        <p:txBody>
          <a:bodyPr wrap="square" rtlCol="0">
            <a:spAutoFit/>
          </a:bodyPr>
          <a:lstStyle/>
          <a:p>
            <a:pPr algn="ctr">
              <a:lnSpc>
                <a:spcPct val="120000"/>
              </a:lnSpc>
            </a:pPr>
            <a:r>
              <a:rPr lang="en-US" sz="1400" dirty="0" smtClean="0">
                <a:solidFill>
                  <a:srgbClr val="000000"/>
                </a:solidFill>
                <a:latin typeface="Franklin Gothic Book"/>
                <a:cs typeface="Franklin Gothic Book"/>
              </a:rPr>
              <a:t>Consumers are more attracted to banks that</a:t>
            </a:r>
          </a:p>
          <a:p>
            <a:pPr algn="ctr">
              <a:lnSpc>
                <a:spcPct val="120000"/>
              </a:lnSpc>
            </a:pPr>
            <a:r>
              <a:rPr lang="en-US" sz="1400" dirty="0" smtClean="0">
                <a:solidFill>
                  <a:srgbClr val="000000"/>
                </a:solidFill>
                <a:latin typeface="Franklin Gothic Book"/>
                <a:cs typeface="Franklin Gothic Book"/>
              </a:rPr>
              <a:t>offer a broad range of products,</a:t>
            </a:r>
            <a:r>
              <a:rPr lang="en-US" sz="1400" dirty="0">
                <a:solidFill>
                  <a:srgbClr val="000000"/>
                </a:solidFill>
                <a:latin typeface="Franklin Gothic Book"/>
                <a:cs typeface="Franklin Gothic Book"/>
              </a:rPr>
              <a:t> </a:t>
            </a:r>
            <a:r>
              <a:rPr lang="en-US" sz="1400" dirty="0" smtClean="0">
                <a:solidFill>
                  <a:srgbClr val="000000"/>
                </a:solidFill>
                <a:latin typeface="Franklin Gothic Book"/>
                <a:cs typeface="Franklin Gothic Book"/>
              </a:rPr>
              <a:t>allowing </a:t>
            </a:r>
          </a:p>
          <a:p>
            <a:pPr algn="ctr">
              <a:lnSpc>
                <a:spcPct val="120000"/>
              </a:lnSpc>
            </a:pPr>
            <a:r>
              <a:rPr lang="en-US" sz="1400" dirty="0" smtClean="0">
                <a:solidFill>
                  <a:srgbClr val="000000"/>
                </a:solidFill>
                <a:latin typeface="Franklin Gothic Book"/>
                <a:cs typeface="Franklin Gothic Book"/>
              </a:rPr>
              <a:t>them to fulfill their product needs in one place</a:t>
            </a:r>
          </a:p>
        </p:txBody>
      </p:sp>
      <p:sp>
        <p:nvSpPr>
          <p:cNvPr id="43" name="TextBox 42"/>
          <p:cNvSpPr txBox="1"/>
          <p:nvPr/>
        </p:nvSpPr>
        <p:spPr>
          <a:xfrm>
            <a:off x="5111409" y="2311000"/>
            <a:ext cx="3472117" cy="860748"/>
          </a:xfrm>
          <a:prstGeom prst="rect">
            <a:avLst/>
          </a:prstGeom>
          <a:noFill/>
        </p:spPr>
        <p:txBody>
          <a:bodyPr wrap="square" rtlCol="0">
            <a:spAutoFit/>
          </a:bodyPr>
          <a:lstStyle/>
          <a:p>
            <a:pPr algn="ctr">
              <a:lnSpc>
                <a:spcPct val="120000"/>
              </a:lnSpc>
            </a:pPr>
            <a:r>
              <a:rPr lang="en-US" sz="1400" dirty="0" smtClean="0">
                <a:solidFill>
                  <a:srgbClr val="000000"/>
                </a:solidFill>
                <a:latin typeface="Franklin Gothic Book"/>
                <a:cs typeface="Franklin Gothic Book"/>
              </a:rPr>
              <a:t>Consumers prefer banks whose products have low interest rates and incentives</a:t>
            </a:r>
          </a:p>
          <a:p>
            <a:pPr algn="ctr">
              <a:lnSpc>
                <a:spcPct val="120000"/>
              </a:lnSpc>
            </a:pPr>
            <a:r>
              <a:rPr lang="en-US" sz="1400" dirty="0" smtClean="0">
                <a:solidFill>
                  <a:srgbClr val="000000"/>
                </a:solidFill>
                <a:latin typeface="Franklin Gothic Book"/>
                <a:cs typeface="Franklin Gothic Book"/>
              </a:rPr>
              <a:t>that closely align with their values</a:t>
            </a:r>
          </a:p>
        </p:txBody>
      </p:sp>
      <p:cxnSp>
        <p:nvCxnSpPr>
          <p:cNvPr id="44" name="Straight Connector 43"/>
          <p:cNvCxnSpPr/>
          <p:nvPr/>
        </p:nvCxnSpPr>
        <p:spPr>
          <a:xfrm flipH="1">
            <a:off x="1" y="1598844"/>
            <a:ext cx="9143999" cy="0"/>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1"/>
          <p:cNvSpPr>
            <a:spLocks noGrp="1"/>
          </p:cNvSpPr>
          <p:nvPr>
            <p:ph type="ctrTitle"/>
          </p:nvPr>
        </p:nvSpPr>
        <p:spPr>
          <a:xfrm>
            <a:off x="132977" y="143944"/>
            <a:ext cx="7397376" cy="663576"/>
          </a:xfrm>
          <a:prstGeom prst="rect">
            <a:avLst/>
          </a:prstGeom>
        </p:spPr>
        <p:txBody>
          <a:bodyPr/>
          <a:lstStyle/>
          <a:p>
            <a:r>
              <a:rPr lang="en-US" dirty="0" smtClean="0"/>
              <a:t>How should Capital One approach new </a:t>
            </a:r>
            <a:br>
              <a:rPr lang="en-US" dirty="0" smtClean="0"/>
            </a:br>
            <a:r>
              <a:rPr lang="en-US" dirty="0" smtClean="0"/>
              <a:t>customer acquisition, and who should it target?</a:t>
            </a:r>
            <a:endParaRPr lang="en-US" dirty="0"/>
          </a:p>
        </p:txBody>
      </p:sp>
      <p:pic>
        <p:nvPicPr>
          <p:cNvPr id="4" name="Picture 3">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sp>
        <p:nvSpPr>
          <p:cNvPr id="72" name="Rectangle 71"/>
          <p:cNvSpPr/>
          <p:nvPr/>
        </p:nvSpPr>
        <p:spPr>
          <a:xfrm>
            <a:off x="132977" y="1094410"/>
            <a:ext cx="7088537" cy="379591"/>
          </a:xfrm>
          <a:prstGeom prst="rect">
            <a:avLst/>
          </a:prstGeom>
        </p:spPr>
        <p:txBody>
          <a:bodyPr wrap="square">
            <a:spAutoFit/>
          </a:bodyPr>
          <a:lstStyle/>
          <a:p>
            <a:pPr>
              <a:lnSpc>
                <a:spcPct val="120000"/>
              </a:lnSpc>
            </a:pPr>
            <a:r>
              <a:rPr lang="en-US" sz="1600" dirty="0" smtClean="0">
                <a:latin typeface="Franklin Gothic Book"/>
                <a:cs typeface="Franklin Gothic Book"/>
              </a:rPr>
              <a:t>What are the top two drivers of customer acquisition?</a:t>
            </a:r>
            <a:endParaRPr lang="en-US" sz="1600" dirty="0">
              <a:solidFill>
                <a:schemeClr val="accent1">
                  <a:lumMod val="75000"/>
                  <a:lumOff val="25000"/>
                </a:schemeClr>
              </a:solidFill>
              <a:latin typeface="Franklin Gothic Medium"/>
              <a:cs typeface="Franklin Gothic Medium"/>
            </a:endParaRPr>
          </a:p>
        </p:txBody>
      </p:sp>
      <p:cxnSp>
        <p:nvCxnSpPr>
          <p:cNvPr id="23" name="Straight Connector 22"/>
          <p:cNvCxnSpPr/>
          <p:nvPr/>
        </p:nvCxnSpPr>
        <p:spPr>
          <a:xfrm flipH="1">
            <a:off x="1" y="3361818"/>
            <a:ext cx="9143999" cy="0"/>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572000" y="1598844"/>
            <a:ext cx="0" cy="1762974"/>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6177434" y="1168571"/>
            <a:ext cx="2855558" cy="276999"/>
          </a:xfrm>
          <a:prstGeom prst="rect">
            <a:avLst/>
          </a:prstGeom>
          <a:noFill/>
        </p:spPr>
        <p:txBody>
          <a:bodyPr wrap="square" rtlCol="0">
            <a:spAutoFit/>
          </a:bodyPr>
          <a:lstStyle/>
          <a:p>
            <a:pPr algn="r"/>
            <a:r>
              <a:rPr lang="en-US" sz="1200" dirty="0" smtClean="0">
                <a:solidFill>
                  <a:schemeClr val="bg1">
                    <a:lumMod val="50000"/>
                  </a:schemeClr>
                </a:solidFill>
                <a:latin typeface="Franklin Gothic Book"/>
                <a:cs typeface="Franklin Gothic Book"/>
              </a:rPr>
              <a:t>Source: Bain &amp; Company</a:t>
            </a:r>
          </a:p>
        </p:txBody>
      </p:sp>
      <p:pic>
        <p:nvPicPr>
          <p:cNvPr id="33" name="Picture 32"/>
          <p:cNvPicPr>
            <a:picLocks noChangeAspect="1"/>
          </p:cNvPicPr>
          <p:nvPr/>
        </p:nvPicPr>
        <p:blipFill rotWithShape="1">
          <a:blip r:embed="rId4"/>
          <a:srcRect l="20313" r="12496"/>
          <a:stretch/>
        </p:blipFill>
        <p:spPr>
          <a:xfrm>
            <a:off x="2823993" y="4218591"/>
            <a:ext cx="1850610" cy="1827567"/>
          </a:xfrm>
          <a:prstGeom prst="ellipse">
            <a:avLst/>
          </a:prstGeom>
          <a:ln>
            <a:solidFill>
              <a:schemeClr val="bg1">
                <a:lumMod val="75000"/>
              </a:schemeClr>
            </a:solidFill>
          </a:ln>
        </p:spPr>
      </p:pic>
      <p:sp>
        <p:nvSpPr>
          <p:cNvPr id="36" name="TextBox 35"/>
          <p:cNvSpPr txBox="1"/>
          <p:nvPr/>
        </p:nvSpPr>
        <p:spPr>
          <a:xfrm>
            <a:off x="4943271" y="4155439"/>
            <a:ext cx="4268383" cy="369332"/>
          </a:xfrm>
          <a:prstGeom prst="rect">
            <a:avLst/>
          </a:prstGeom>
          <a:noFill/>
        </p:spPr>
        <p:txBody>
          <a:bodyPr wrap="square" rtlCol="0">
            <a:spAutoFit/>
          </a:bodyPr>
          <a:lstStyle/>
          <a:p>
            <a:r>
              <a:rPr lang="en-US" dirty="0" smtClean="0">
                <a:solidFill>
                  <a:schemeClr val="accent1">
                    <a:lumMod val="75000"/>
                    <a:lumOff val="25000"/>
                  </a:schemeClr>
                </a:solidFill>
                <a:latin typeface="Franklin Gothic Medium"/>
                <a:cs typeface="Franklin Gothic Medium"/>
              </a:rPr>
              <a:t>The Rising Mass Affluent</a:t>
            </a:r>
          </a:p>
        </p:txBody>
      </p:sp>
      <p:sp>
        <p:nvSpPr>
          <p:cNvPr id="73" name="Rectangle 72"/>
          <p:cNvSpPr/>
          <p:nvPr/>
        </p:nvSpPr>
        <p:spPr>
          <a:xfrm>
            <a:off x="132977" y="3406697"/>
            <a:ext cx="7088537" cy="379591"/>
          </a:xfrm>
          <a:prstGeom prst="rect">
            <a:avLst/>
          </a:prstGeom>
        </p:spPr>
        <p:txBody>
          <a:bodyPr wrap="square">
            <a:spAutoFit/>
          </a:bodyPr>
          <a:lstStyle/>
          <a:p>
            <a:pPr>
              <a:lnSpc>
                <a:spcPct val="120000"/>
              </a:lnSpc>
            </a:pPr>
            <a:r>
              <a:rPr lang="en-US" sz="1600" dirty="0" smtClean="0">
                <a:latin typeface="Franklin Gothic Book"/>
                <a:cs typeface="Franklin Gothic Book"/>
              </a:rPr>
              <a:t>Who should Capital One target?</a:t>
            </a:r>
            <a:endParaRPr lang="en-US" sz="1600" dirty="0">
              <a:solidFill>
                <a:schemeClr val="accent1">
                  <a:lumMod val="75000"/>
                  <a:lumOff val="25000"/>
                </a:schemeClr>
              </a:solidFill>
              <a:latin typeface="Franklin Gothic Medium"/>
              <a:cs typeface="Franklin Gothic Medium"/>
            </a:endParaRPr>
          </a:p>
        </p:txBody>
      </p:sp>
      <p:cxnSp>
        <p:nvCxnSpPr>
          <p:cNvPr id="26" name="Straight Connector 25"/>
          <p:cNvCxnSpPr/>
          <p:nvPr/>
        </p:nvCxnSpPr>
        <p:spPr>
          <a:xfrm flipH="1">
            <a:off x="1" y="3914642"/>
            <a:ext cx="9143999" cy="0"/>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aphicFrame>
        <p:nvGraphicFramePr>
          <p:cNvPr id="37" name="Chart 36"/>
          <p:cNvGraphicFramePr/>
          <p:nvPr>
            <p:extLst>
              <p:ext uri="{D42A27DB-BD31-4B8C-83A1-F6EECF244321}">
                <p14:modId xmlns:p14="http://schemas.microsoft.com/office/powerpoint/2010/main" val="2589826445"/>
              </p:ext>
            </p:extLst>
          </p:nvPr>
        </p:nvGraphicFramePr>
        <p:xfrm>
          <a:off x="120149" y="4199223"/>
          <a:ext cx="2296423" cy="2148520"/>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p:cNvSpPr txBox="1"/>
          <p:nvPr/>
        </p:nvSpPr>
        <p:spPr>
          <a:xfrm>
            <a:off x="702400" y="5299139"/>
            <a:ext cx="1130200" cy="646331"/>
          </a:xfrm>
          <a:prstGeom prst="rect">
            <a:avLst/>
          </a:prstGeom>
          <a:noFill/>
        </p:spPr>
        <p:txBody>
          <a:bodyPr wrap="none" rtlCol="0">
            <a:spAutoFit/>
          </a:bodyPr>
          <a:lstStyle/>
          <a:p>
            <a:pPr algn="ctr"/>
            <a:r>
              <a:rPr lang="en-US" dirty="0" smtClean="0">
                <a:solidFill>
                  <a:schemeClr val="bg1"/>
                </a:solidFill>
                <a:latin typeface="Franklin Gothic Book"/>
                <a:cs typeface="Franklin Gothic Book"/>
              </a:rPr>
              <a:t>78%</a:t>
            </a:r>
          </a:p>
          <a:p>
            <a:pPr algn="ctr"/>
            <a:r>
              <a:rPr lang="en-US" dirty="0" smtClean="0">
                <a:solidFill>
                  <a:schemeClr val="bg1"/>
                </a:solidFill>
                <a:latin typeface="Franklin Gothic Book"/>
                <a:cs typeface="Franklin Gothic Book"/>
              </a:rPr>
              <a:t>Switchers</a:t>
            </a:r>
            <a:endParaRPr lang="en-US" dirty="0">
              <a:solidFill>
                <a:schemeClr val="bg1"/>
              </a:solidFill>
              <a:latin typeface="Franklin Gothic Book"/>
              <a:cs typeface="Franklin Gothic Book"/>
            </a:endParaRPr>
          </a:p>
        </p:txBody>
      </p:sp>
      <p:sp>
        <p:nvSpPr>
          <p:cNvPr id="12" name="TextBox 11"/>
          <p:cNvSpPr txBox="1"/>
          <p:nvPr/>
        </p:nvSpPr>
        <p:spPr>
          <a:xfrm>
            <a:off x="1" y="4010688"/>
            <a:ext cx="2501690" cy="276999"/>
          </a:xfrm>
          <a:prstGeom prst="rect">
            <a:avLst/>
          </a:prstGeom>
          <a:noFill/>
        </p:spPr>
        <p:txBody>
          <a:bodyPr wrap="square" rtlCol="0">
            <a:spAutoFit/>
          </a:bodyPr>
          <a:lstStyle/>
          <a:p>
            <a:pPr algn="ctr"/>
            <a:r>
              <a:rPr lang="en-US" sz="1200" dirty="0" smtClean="0">
                <a:latin typeface="Franklin Gothic Book"/>
                <a:cs typeface="Franklin Gothic Book"/>
              </a:rPr>
              <a:t>Total New Retail Bank Business</a:t>
            </a:r>
            <a:endParaRPr lang="en-US" sz="1200" dirty="0">
              <a:latin typeface="Franklin Gothic Book"/>
              <a:cs typeface="Franklin Gothic Book"/>
            </a:endParaRPr>
          </a:p>
        </p:txBody>
      </p:sp>
      <p:sp>
        <p:nvSpPr>
          <p:cNvPr id="38" name="TextBox 37"/>
          <p:cNvSpPr txBox="1"/>
          <p:nvPr/>
        </p:nvSpPr>
        <p:spPr>
          <a:xfrm>
            <a:off x="451615" y="4544756"/>
            <a:ext cx="858923" cy="600164"/>
          </a:xfrm>
          <a:prstGeom prst="rect">
            <a:avLst/>
          </a:prstGeom>
          <a:noFill/>
        </p:spPr>
        <p:txBody>
          <a:bodyPr wrap="none" rtlCol="0">
            <a:spAutoFit/>
          </a:bodyPr>
          <a:lstStyle/>
          <a:p>
            <a:pPr algn="ctr"/>
            <a:r>
              <a:rPr lang="en-US" sz="1100" dirty="0" smtClean="0">
                <a:solidFill>
                  <a:schemeClr val="accent1">
                    <a:lumMod val="90000"/>
                    <a:lumOff val="10000"/>
                  </a:schemeClr>
                </a:solidFill>
                <a:latin typeface="Franklin Gothic Book"/>
                <a:cs typeface="Franklin Gothic Book"/>
              </a:rPr>
              <a:t>22%</a:t>
            </a:r>
          </a:p>
          <a:p>
            <a:pPr algn="ctr"/>
            <a:r>
              <a:rPr lang="en-US" sz="1100" dirty="0" smtClean="0">
                <a:solidFill>
                  <a:schemeClr val="accent1">
                    <a:lumMod val="90000"/>
                    <a:lumOff val="10000"/>
                  </a:schemeClr>
                </a:solidFill>
                <a:latin typeface="Franklin Gothic Book"/>
                <a:cs typeface="Franklin Gothic Book"/>
              </a:rPr>
              <a:t>First-Time </a:t>
            </a:r>
          </a:p>
          <a:p>
            <a:pPr algn="ctr"/>
            <a:r>
              <a:rPr lang="en-US" sz="1100" dirty="0" smtClean="0">
                <a:solidFill>
                  <a:schemeClr val="accent1">
                    <a:lumMod val="90000"/>
                    <a:lumOff val="10000"/>
                  </a:schemeClr>
                </a:solidFill>
                <a:latin typeface="Franklin Gothic Book"/>
                <a:cs typeface="Franklin Gothic Book"/>
              </a:rPr>
              <a:t>Consumers</a:t>
            </a:r>
            <a:endParaRPr lang="en-US" sz="1100" dirty="0">
              <a:solidFill>
                <a:schemeClr val="accent1">
                  <a:lumMod val="90000"/>
                  <a:lumOff val="10000"/>
                </a:schemeClr>
              </a:solidFill>
              <a:latin typeface="Franklin Gothic Book"/>
              <a:cs typeface="Franklin Gothic Book"/>
            </a:endParaRPr>
          </a:p>
        </p:txBody>
      </p:sp>
      <p:cxnSp>
        <p:nvCxnSpPr>
          <p:cNvPr id="40" name="Straight Connector 39"/>
          <p:cNvCxnSpPr/>
          <p:nvPr/>
        </p:nvCxnSpPr>
        <p:spPr>
          <a:xfrm>
            <a:off x="2517781" y="3914642"/>
            <a:ext cx="0" cy="2396525"/>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0" y="1055926"/>
            <a:ext cx="9144000" cy="2305892"/>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0" y="3933719"/>
            <a:ext cx="2501691" cy="2359160"/>
          </a:xfrm>
          <a:prstGeom prst="rect">
            <a:avLst/>
          </a:prstGeom>
          <a:solidFill>
            <a:schemeClr val="bg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4943272" y="4499111"/>
            <a:ext cx="3918754" cy="1618905"/>
          </a:xfrm>
          <a:prstGeom prst="rect">
            <a:avLst/>
          </a:prstGeom>
        </p:spPr>
        <p:txBody>
          <a:bodyPr wrap="square">
            <a:spAutoFit/>
          </a:bodyPr>
          <a:lstStyle/>
          <a:p>
            <a:pPr>
              <a:lnSpc>
                <a:spcPct val="130000"/>
              </a:lnSpc>
            </a:pPr>
            <a:r>
              <a:rPr lang="en-US" sz="1600" dirty="0" smtClean="0">
                <a:latin typeface="Franklin Gothic Book"/>
                <a:cs typeface="Franklin Gothic Book"/>
              </a:rPr>
              <a:t>31.5 years old</a:t>
            </a:r>
            <a:r>
              <a:rPr lang="en-US" sz="1600" dirty="0">
                <a:latin typeface="Franklin Gothic Book"/>
                <a:cs typeface="Franklin Gothic Book"/>
              </a:rPr>
              <a:t> </a:t>
            </a:r>
          </a:p>
          <a:p>
            <a:pPr>
              <a:lnSpc>
                <a:spcPct val="130000"/>
              </a:lnSpc>
            </a:pPr>
            <a:r>
              <a:rPr lang="en-US" sz="1600" dirty="0" smtClean="0">
                <a:latin typeface="Franklin Gothic Medium"/>
                <a:cs typeface="Franklin Gothic Medium"/>
              </a:rPr>
              <a:t>College educated </a:t>
            </a:r>
          </a:p>
          <a:p>
            <a:pPr>
              <a:lnSpc>
                <a:spcPct val="130000"/>
              </a:lnSpc>
            </a:pPr>
            <a:r>
              <a:rPr lang="en-US" sz="1600" dirty="0" smtClean="0">
                <a:latin typeface="Franklin Gothic Book"/>
                <a:cs typeface="Franklin Gothic Book"/>
              </a:rPr>
              <a:t>1.2 children on average </a:t>
            </a:r>
          </a:p>
          <a:p>
            <a:pPr>
              <a:lnSpc>
                <a:spcPct val="130000"/>
              </a:lnSpc>
            </a:pPr>
            <a:r>
              <a:rPr lang="en-US" sz="1600" dirty="0">
                <a:latin typeface="Franklin Gothic Medium"/>
                <a:cs typeface="Franklin Gothic Medium"/>
              </a:rPr>
              <a:t>H</a:t>
            </a:r>
            <a:r>
              <a:rPr lang="en-US" sz="1600" dirty="0" smtClean="0">
                <a:latin typeface="Franklin Gothic Medium"/>
                <a:cs typeface="Franklin Gothic Medium"/>
              </a:rPr>
              <a:t>igh discretionary income</a:t>
            </a:r>
          </a:p>
          <a:p>
            <a:pPr lvl="0"/>
            <a:endParaRPr lang="en-US" sz="400" dirty="0" smtClean="0">
              <a:solidFill>
                <a:prstClr val="white">
                  <a:lumMod val="50000"/>
                </a:prstClr>
              </a:solidFill>
              <a:latin typeface="Franklin Gothic Book"/>
              <a:cs typeface="Franklin Gothic Book"/>
            </a:endParaRPr>
          </a:p>
          <a:p>
            <a:pPr lvl="0" algn="r"/>
            <a:r>
              <a:rPr lang="en-US" sz="1200" dirty="0" smtClean="0">
                <a:solidFill>
                  <a:srgbClr val="000000"/>
                </a:solidFill>
                <a:latin typeface="Franklin Gothic Book"/>
                <a:cs typeface="Franklin Gothic Book"/>
              </a:rPr>
              <a:t>Source</a:t>
            </a:r>
            <a:r>
              <a:rPr lang="en-US" sz="1200" dirty="0">
                <a:solidFill>
                  <a:srgbClr val="000000"/>
                </a:solidFill>
                <a:latin typeface="Franklin Gothic Book"/>
                <a:cs typeface="Franklin Gothic Book"/>
              </a:rPr>
              <a:t>: </a:t>
            </a:r>
            <a:r>
              <a:rPr lang="en-US" sz="1200" dirty="0" smtClean="0">
                <a:solidFill>
                  <a:srgbClr val="000000"/>
                </a:solidFill>
                <a:latin typeface="Franklin Gothic Book"/>
                <a:cs typeface="Franklin Gothic Book"/>
              </a:rPr>
              <a:t>Gallup</a:t>
            </a:r>
            <a:endParaRPr lang="en-US" sz="1200" dirty="0">
              <a:solidFill>
                <a:srgbClr val="000000"/>
              </a:solidFill>
              <a:latin typeface="Franklin Gothic Book"/>
              <a:cs typeface="Franklin Gothic Book"/>
            </a:endParaRPr>
          </a:p>
        </p:txBody>
      </p:sp>
    </p:spTree>
    <p:extLst>
      <p:ext uri="{BB962C8B-B14F-4D97-AF65-F5344CB8AC3E}">
        <p14:creationId xmlns:p14="http://schemas.microsoft.com/office/powerpoint/2010/main" val="22353093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34610" y="1688464"/>
            <a:ext cx="4498903" cy="646331"/>
          </a:xfrm>
          <a:prstGeom prst="rect">
            <a:avLst/>
          </a:prstGeom>
          <a:noFill/>
        </p:spPr>
        <p:txBody>
          <a:bodyPr wrap="square" rtlCol="0">
            <a:spAutoFit/>
          </a:bodyPr>
          <a:lstStyle/>
          <a:p>
            <a:pPr algn="ctr"/>
            <a:r>
              <a:rPr lang="en-US" dirty="0" smtClean="0">
                <a:solidFill>
                  <a:schemeClr val="accent1">
                    <a:lumMod val="75000"/>
                    <a:lumOff val="25000"/>
                  </a:schemeClr>
                </a:solidFill>
                <a:latin typeface="Franklin Gothic Book"/>
                <a:cs typeface="Franklin Gothic Book"/>
              </a:rPr>
              <a:t>Broad Product </a:t>
            </a:r>
          </a:p>
          <a:p>
            <a:pPr algn="ctr"/>
            <a:r>
              <a:rPr lang="en-US" dirty="0" smtClean="0">
                <a:solidFill>
                  <a:schemeClr val="accent1">
                    <a:lumMod val="75000"/>
                    <a:lumOff val="25000"/>
                  </a:schemeClr>
                </a:solidFill>
                <a:latin typeface="Franklin Gothic Book"/>
                <a:cs typeface="Franklin Gothic Book"/>
              </a:rPr>
              <a:t>Portfolio</a:t>
            </a:r>
            <a:endParaRPr lang="en-US" dirty="0">
              <a:solidFill>
                <a:schemeClr val="accent1">
                  <a:lumMod val="75000"/>
                  <a:lumOff val="25000"/>
                </a:schemeClr>
              </a:solidFill>
              <a:latin typeface="Franklin Gothic Book"/>
              <a:cs typeface="Franklin Gothic Book"/>
            </a:endParaRPr>
          </a:p>
        </p:txBody>
      </p:sp>
      <p:sp>
        <p:nvSpPr>
          <p:cNvPr id="39" name="TextBox 38"/>
          <p:cNvSpPr txBox="1"/>
          <p:nvPr/>
        </p:nvSpPr>
        <p:spPr>
          <a:xfrm>
            <a:off x="5111409" y="1701213"/>
            <a:ext cx="3472117" cy="646331"/>
          </a:xfrm>
          <a:prstGeom prst="rect">
            <a:avLst/>
          </a:prstGeom>
          <a:noFill/>
        </p:spPr>
        <p:txBody>
          <a:bodyPr wrap="square" rtlCol="0">
            <a:spAutoFit/>
          </a:bodyPr>
          <a:lstStyle/>
          <a:p>
            <a:pPr algn="ctr"/>
            <a:r>
              <a:rPr lang="en-US" dirty="0" smtClean="0">
                <a:solidFill>
                  <a:schemeClr val="accent1">
                    <a:lumMod val="75000"/>
                    <a:lumOff val="25000"/>
                  </a:schemeClr>
                </a:solidFill>
                <a:latin typeface="Franklin Gothic Book"/>
                <a:cs typeface="Franklin Gothic Book"/>
              </a:rPr>
              <a:t>Low Interest Rates &amp;</a:t>
            </a:r>
          </a:p>
          <a:p>
            <a:pPr algn="ctr"/>
            <a:r>
              <a:rPr lang="en-US" dirty="0" smtClean="0">
                <a:solidFill>
                  <a:schemeClr val="accent1">
                    <a:lumMod val="75000"/>
                    <a:lumOff val="25000"/>
                  </a:schemeClr>
                </a:solidFill>
                <a:latin typeface="Franklin Gothic Book"/>
                <a:cs typeface="Franklin Gothic Book"/>
              </a:rPr>
              <a:t>Attractive Incentives</a:t>
            </a:r>
          </a:p>
        </p:txBody>
      </p:sp>
      <p:sp>
        <p:nvSpPr>
          <p:cNvPr id="41" name="TextBox 40"/>
          <p:cNvSpPr txBox="1"/>
          <p:nvPr/>
        </p:nvSpPr>
        <p:spPr>
          <a:xfrm>
            <a:off x="154271" y="2305310"/>
            <a:ext cx="4252570" cy="860748"/>
          </a:xfrm>
          <a:prstGeom prst="rect">
            <a:avLst/>
          </a:prstGeom>
          <a:noFill/>
        </p:spPr>
        <p:txBody>
          <a:bodyPr wrap="square" rtlCol="0">
            <a:spAutoFit/>
          </a:bodyPr>
          <a:lstStyle/>
          <a:p>
            <a:pPr algn="ctr">
              <a:lnSpc>
                <a:spcPct val="120000"/>
              </a:lnSpc>
            </a:pPr>
            <a:r>
              <a:rPr lang="en-US" sz="1400" dirty="0" smtClean="0">
                <a:solidFill>
                  <a:srgbClr val="000000"/>
                </a:solidFill>
                <a:latin typeface="Franklin Gothic Book"/>
                <a:cs typeface="Franklin Gothic Book"/>
              </a:rPr>
              <a:t>Consumers are more attracted to banks that</a:t>
            </a:r>
          </a:p>
          <a:p>
            <a:pPr algn="ctr">
              <a:lnSpc>
                <a:spcPct val="120000"/>
              </a:lnSpc>
            </a:pPr>
            <a:r>
              <a:rPr lang="en-US" sz="1400" dirty="0" smtClean="0">
                <a:solidFill>
                  <a:srgbClr val="000000"/>
                </a:solidFill>
                <a:latin typeface="Franklin Gothic Book"/>
                <a:cs typeface="Franklin Gothic Book"/>
              </a:rPr>
              <a:t>offer a broad range of products,</a:t>
            </a:r>
            <a:r>
              <a:rPr lang="en-US" sz="1400" dirty="0">
                <a:solidFill>
                  <a:srgbClr val="000000"/>
                </a:solidFill>
                <a:latin typeface="Franklin Gothic Book"/>
                <a:cs typeface="Franklin Gothic Book"/>
              </a:rPr>
              <a:t> </a:t>
            </a:r>
            <a:r>
              <a:rPr lang="en-US" sz="1400" dirty="0" smtClean="0">
                <a:solidFill>
                  <a:srgbClr val="000000"/>
                </a:solidFill>
                <a:latin typeface="Franklin Gothic Book"/>
                <a:cs typeface="Franklin Gothic Book"/>
              </a:rPr>
              <a:t>allowing </a:t>
            </a:r>
          </a:p>
          <a:p>
            <a:pPr algn="ctr">
              <a:lnSpc>
                <a:spcPct val="120000"/>
              </a:lnSpc>
            </a:pPr>
            <a:r>
              <a:rPr lang="en-US" sz="1400" dirty="0" smtClean="0">
                <a:solidFill>
                  <a:srgbClr val="000000"/>
                </a:solidFill>
                <a:latin typeface="Franklin Gothic Book"/>
                <a:cs typeface="Franklin Gothic Book"/>
              </a:rPr>
              <a:t>them to fulfill their product needs in one place</a:t>
            </a:r>
          </a:p>
        </p:txBody>
      </p:sp>
      <p:sp>
        <p:nvSpPr>
          <p:cNvPr id="43" name="TextBox 42"/>
          <p:cNvSpPr txBox="1"/>
          <p:nvPr/>
        </p:nvSpPr>
        <p:spPr>
          <a:xfrm>
            <a:off x="5111409" y="2311000"/>
            <a:ext cx="3472117" cy="860748"/>
          </a:xfrm>
          <a:prstGeom prst="rect">
            <a:avLst/>
          </a:prstGeom>
          <a:noFill/>
        </p:spPr>
        <p:txBody>
          <a:bodyPr wrap="square" rtlCol="0">
            <a:spAutoFit/>
          </a:bodyPr>
          <a:lstStyle/>
          <a:p>
            <a:pPr algn="ctr">
              <a:lnSpc>
                <a:spcPct val="120000"/>
              </a:lnSpc>
            </a:pPr>
            <a:r>
              <a:rPr lang="en-US" sz="1400" dirty="0" smtClean="0">
                <a:solidFill>
                  <a:srgbClr val="000000"/>
                </a:solidFill>
                <a:latin typeface="Franklin Gothic Book"/>
                <a:cs typeface="Franklin Gothic Book"/>
              </a:rPr>
              <a:t>Consumers prefer banks whose products have low interest rates and incentives</a:t>
            </a:r>
          </a:p>
          <a:p>
            <a:pPr algn="ctr">
              <a:lnSpc>
                <a:spcPct val="120000"/>
              </a:lnSpc>
            </a:pPr>
            <a:r>
              <a:rPr lang="en-US" sz="1400" dirty="0" smtClean="0">
                <a:solidFill>
                  <a:srgbClr val="000000"/>
                </a:solidFill>
                <a:latin typeface="Franklin Gothic Book"/>
                <a:cs typeface="Franklin Gothic Book"/>
              </a:rPr>
              <a:t>that closely align with their values</a:t>
            </a:r>
          </a:p>
        </p:txBody>
      </p:sp>
      <p:cxnSp>
        <p:nvCxnSpPr>
          <p:cNvPr id="44" name="Straight Connector 43"/>
          <p:cNvCxnSpPr/>
          <p:nvPr/>
        </p:nvCxnSpPr>
        <p:spPr>
          <a:xfrm flipH="1">
            <a:off x="1" y="1598844"/>
            <a:ext cx="9143999" cy="0"/>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1"/>
          <p:cNvSpPr>
            <a:spLocks noGrp="1"/>
          </p:cNvSpPr>
          <p:nvPr>
            <p:ph type="ctrTitle"/>
          </p:nvPr>
        </p:nvSpPr>
        <p:spPr>
          <a:xfrm>
            <a:off x="132977" y="143944"/>
            <a:ext cx="7397376" cy="663576"/>
          </a:xfrm>
          <a:prstGeom prst="rect">
            <a:avLst/>
          </a:prstGeom>
        </p:spPr>
        <p:txBody>
          <a:bodyPr/>
          <a:lstStyle/>
          <a:p>
            <a:r>
              <a:rPr lang="en-US" dirty="0" smtClean="0"/>
              <a:t>How should Capital One approach new </a:t>
            </a:r>
            <a:br>
              <a:rPr lang="en-US" dirty="0" smtClean="0"/>
            </a:br>
            <a:r>
              <a:rPr lang="en-US" dirty="0" smtClean="0"/>
              <a:t>customer acquisition, and who should it target?</a:t>
            </a:r>
            <a:endParaRPr lang="en-US" dirty="0"/>
          </a:p>
        </p:txBody>
      </p:sp>
      <p:pic>
        <p:nvPicPr>
          <p:cNvPr id="4" name="Picture 3">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sp>
        <p:nvSpPr>
          <p:cNvPr id="72" name="Rectangle 71"/>
          <p:cNvSpPr/>
          <p:nvPr/>
        </p:nvSpPr>
        <p:spPr>
          <a:xfrm>
            <a:off x="132977" y="1094410"/>
            <a:ext cx="7088537" cy="379591"/>
          </a:xfrm>
          <a:prstGeom prst="rect">
            <a:avLst/>
          </a:prstGeom>
        </p:spPr>
        <p:txBody>
          <a:bodyPr wrap="square">
            <a:spAutoFit/>
          </a:bodyPr>
          <a:lstStyle/>
          <a:p>
            <a:pPr>
              <a:lnSpc>
                <a:spcPct val="120000"/>
              </a:lnSpc>
            </a:pPr>
            <a:r>
              <a:rPr lang="en-US" sz="1600" dirty="0" smtClean="0">
                <a:latin typeface="Franklin Gothic Book"/>
                <a:cs typeface="Franklin Gothic Book"/>
              </a:rPr>
              <a:t>What are the top two drivers of customer acquisition?</a:t>
            </a:r>
            <a:endParaRPr lang="en-US" sz="1600" dirty="0">
              <a:solidFill>
                <a:schemeClr val="accent1">
                  <a:lumMod val="75000"/>
                  <a:lumOff val="25000"/>
                </a:schemeClr>
              </a:solidFill>
              <a:latin typeface="Franklin Gothic Medium"/>
              <a:cs typeface="Franklin Gothic Medium"/>
            </a:endParaRPr>
          </a:p>
        </p:txBody>
      </p:sp>
      <p:cxnSp>
        <p:nvCxnSpPr>
          <p:cNvPr id="23" name="Straight Connector 22"/>
          <p:cNvCxnSpPr/>
          <p:nvPr/>
        </p:nvCxnSpPr>
        <p:spPr>
          <a:xfrm flipH="1">
            <a:off x="1" y="3361818"/>
            <a:ext cx="9143999" cy="0"/>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572000" y="1598844"/>
            <a:ext cx="0" cy="1762974"/>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6177434" y="1168571"/>
            <a:ext cx="2855558" cy="276999"/>
          </a:xfrm>
          <a:prstGeom prst="rect">
            <a:avLst/>
          </a:prstGeom>
          <a:noFill/>
        </p:spPr>
        <p:txBody>
          <a:bodyPr wrap="square" rtlCol="0">
            <a:spAutoFit/>
          </a:bodyPr>
          <a:lstStyle/>
          <a:p>
            <a:pPr algn="r"/>
            <a:r>
              <a:rPr lang="en-US" sz="1200" dirty="0" smtClean="0">
                <a:solidFill>
                  <a:schemeClr val="bg1">
                    <a:lumMod val="50000"/>
                  </a:schemeClr>
                </a:solidFill>
                <a:latin typeface="Franklin Gothic Book"/>
                <a:cs typeface="Franklin Gothic Book"/>
              </a:rPr>
              <a:t>Source: Bain &amp; Company</a:t>
            </a:r>
          </a:p>
        </p:txBody>
      </p:sp>
      <p:pic>
        <p:nvPicPr>
          <p:cNvPr id="33" name="Picture 32"/>
          <p:cNvPicPr>
            <a:picLocks noChangeAspect="1"/>
          </p:cNvPicPr>
          <p:nvPr/>
        </p:nvPicPr>
        <p:blipFill rotWithShape="1">
          <a:blip r:embed="rId5"/>
          <a:srcRect l="20313" r="12496"/>
          <a:stretch/>
        </p:blipFill>
        <p:spPr>
          <a:xfrm>
            <a:off x="2823993" y="4218591"/>
            <a:ext cx="1850610" cy="1827567"/>
          </a:xfrm>
          <a:prstGeom prst="ellipse">
            <a:avLst/>
          </a:prstGeom>
          <a:ln>
            <a:solidFill>
              <a:schemeClr val="bg1">
                <a:lumMod val="75000"/>
              </a:schemeClr>
            </a:solidFill>
          </a:ln>
        </p:spPr>
      </p:pic>
      <p:sp>
        <p:nvSpPr>
          <p:cNvPr id="73" name="Rectangle 72"/>
          <p:cNvSpPr/>
          <p:nvPr/>
        </p:nvSpPr>
        <p:spPr>
          <a:xfrm>
            <a:off x="132977" y="3406697"/>
            <a:ext cx="7088537" cy="379591"/>
          </a:xfrm>
          <a:prstGeom prst="rect">
            <a:avLst/>
          </a:prstGeom>
        </p:spPr>
        <p:txBody>
          <a:bodyPr wrap="square">
            <a:spAutoFit/>
          </a:bodyPr>
          <a:lstStyle/>
          <a:p>
            <a:pPr>
              <a:lnSpc>
                <a:spcPct val="120000"/>
              </a:lnSpc>
            </a:pPr>
            <a:r>
              <a:rPr lang="en-US" sz="1600" dirty="0" smtClean="0">
                <a:latin typeface="Franklin Gothic Book"/>
                <a:cs typeface="Franklin Gothic Book"/>
              </a:rPr>
              <a:t>Who should Capital One target?</a:t>
            </a:r>
            <a:endParaRPr lang="en-US" sz="1600" dirty="0">
              <a:solidFill>
                <a:schemeClr val="accent1">
                  <a:lumMod val="75000"/>
                  <a:lumOff val="25000"/>
                </a:schemeClr>
              </a:solidFill>
              <a:latin typeface="Franklin Gothic Medium"/>
              <a:cs typeface="Franklin Gothic Medium"/>
            </a:endParaRPr>
          </a:p>
        </p:txBody>
      </p:sp>
      <p:cxnSp>
        <p:nvCxnSpPr>
          <p:cNvPr id="26" name="Straight Connector 25"/>
          <p:cNvCxnSpPr/>
          <p:nvPr/>
        </p:nvCxnSpPr>
        <p:spPr>
          <a:xfrm flipH="1">
            <a:off x="1" y="3914642"/>
            <a:ext cx="9143999" cy="0"/>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aphicFrame>
        <p:nvGraphicFramePr>
          <p:cNvPr id="37" name="Chart 36"/>
          <p:cNvGraphicFramePr/>
          <p:nvPr>
            <p:extLst>
              <p:ext uri="{D42A27DB-BD31-4B8C-83A1-F6EECF244321}">
                <p14:modId xmlns:p14="http://schemas.microsoft.com/office/powerpoint/2010/main" val="2092138611"/>
              </p:ext>
            </p:extLst>
          </p:nvPr>
        </p:nvGraphicFramePr>
        <p:xfrm>
          <a:off x="120149" y="4199223"/>
          <a:ext cx="2296423" cy="2148520"/>
        </p:xfrm>
        <a:graphic>
          <a:graphicData uri="http://schemas.openxmlformats.org/drawingml/2006/chart">
            <c:chart xmlns:c="http://schemas.openxmlformats.org/drawingml/2006/chart" xmlns:r="http://schemas.openxmlformats.org/officeDocument/2006/relationships" r:id="rId6"/>
          </a:graphicData>
        </a:graphic>
      </p:graphicFrame>
      <p:sp>
        <p:nvSpPr>
          <p:cNvPr id="11" name="TextBox 10"/>
          <p:cNvSpPr txBox="1"/>
          <p:nvPr/>
        </p:nvSpPr>
        <p:spPr>
          <a:xfrm>
            <a:off x="702400" y="5299139"/>
            <a:ext cx="1130200" cy="646331"/>
          </a:xfrm>
          <a:prstGeom prst="rect">
            <a:avLst/>
          </a:prstGeom>
          <a:noFill/>
        </p:spPr>
        <p:txBody>
          <a:bodyPr wrap="none" rtlCol="0">
            <a:spAutoFit/>
          </a:bodyPr>
          <a:lstStyle/>
          <a:p>
            <a:pPr algn="ctr"/>
            <a:r>
              <a:rPr lang="en-US" dirty="0" smtClean="0">
                <a:solidFill>
                  <a:schemeClr val="bg1"/>
                </a:solidFill>
                <a:latin typeface="Franklin Gothic Book"/>
                <a:cs typeface="Franklin Gothic Book"/>
              </a:rPr>
              <a:t>78%</a:t>
            </a:r>
          </a:p>
          <a:p>
            <a:pPr algn="ctr"/>
            <a:r>
              <a:rPr lang="en-US" dirty="0" smtClean="0">
                <a:solidFill>
                  <a:schemeClr val="bg1"/>
                </a:solidFill>
                <a:latin typeface="Franklin Gothic Book"/>
                <a:cs typeface="Franklin Gothic Book"/>
              </a:rPr>
              <a:t>Switchers</a:t>
            </a:r>
            <a:endParaRPr lang="en-US" dirty="0">
              <a:solidFill>
                <a:schemeClr val="bg1"/>
              </a:solidFill>
              <a:latin typeface="Franklin Gothic Book"/>
              <a:cs typeface="Franklin Gothic Book"/>
            </a:endParaRPr>
          </a:p>
        </p:txBody>
      </p:sp>
      <p:sp>
        <p:nvSpPr>
          <p:cNvPr id="12" name="TextBox 11"/>
          <p:cNvSpPr txBox="1"/>
          <p:nvPr/>
        </p:nvSpPr>
        <p:spPr>
          <a:xfrm>
            <a:off x="1" y="4010688"/>
            <a:ext cx="2501690" cy="276999"/>
          </a:xfrm>
          <a:prstGeom prst="rect">
            <a:avLst/>
          </a:prstGeom>
          <a:noFill/>
        </p:spPr>
        <p:txBody>
          <a:bodyPr wrap="square" rtlCol="0">
            <a:spAutoFit/>
          </a:bodyPr>
          <a:lstStyle/>
          <a:p>
            <a:pPr algn="ctr"/>
            <a:r>
              <a:rPr lang="en-US" sz="1200" dirty="0" smtClean="0">
                <a:latin typeface="Franklin Gothic Book"/>
                <a:cs typeface="Franklin Gothic Book"/>
              </a:rPr>
              <a:t>Total New Retail Bank Business</a:t>
            </a:r>
            <a:endParaRPr lang="en-US" sz="1200" dirty="0">
              <a:latin typeface="Franklin Gothic Book"/>
              <a:cs typeface="Franklin Gothic Book"/>
            </a:endParaRPr>
          </a:p>
        </p:txBody>
      </p:sp>
      <p:sp>
        <p:nvSpPr>
          <p:cNvPr id="38" name="TextBox 37"/>
          <p:cNvSpPr txBox="1"/>
          <p:nvPr/>
        </p:nvSpPr>
        <p:spPr>
          <a:xfrm>
            <a:off x="451615" y="4544756"/>
            <a:ext cx="858923" cy="600164"/>
          </a:xfrm>
          <a:prstGeom prst="rect">
            <a:avLst/>
          </a:prstGeom>
          <a:noFill/>
        </p:spPr>
        <p:txBody>
          <a:bodyPr wrap="none" rtlCol="0">
            <a:spAutoFit/>
          </a:bodyPr>
          <a:lstStyle/>
          <a:p>
            <a:pPr algn="ctr"/>
            <a:r>
              <a:rPr lang="en-US" sz="1100" dirty="0" smtClean="0">
                <a:solidFill>
                  <a:schemeClr val="accent1">
                    <a:lumMod val="90000"/>
                    <a:lumOff val="10000"/>
                  </a:schemeClr>
                </a:solidFill>
                <a:latin typeface="Franklin Gothic Book"/>
                <a:cs typeface="Franklin Gothic Book"/>
              </a:rPr>
              <a:t>22%</a:t>
            </a:r>
          </a:p>
          <a:p>
            <a:pPr algn="ctr"/>
            <a:r>
              <a:rPr lang="en-US" sz="1100" dirty="0" smtClean="0">
                <a:solidFill>
                  <a:schemeClr val="accent1">
                    <a:lumMod val="90000"/>
                    <a:lumOff val="10000"/>
                  </a:schemeClr>
                </a:solidFill>
                <a:latin typeface="Franklin Gothic Book"/>
                <a:cs typeface="Franklin Gothic Book"/>
              </a:rPr>
              <a:t>First-Time </a:t>
            </a:r>
          </a:p>
          <a:p>
            <a:pPr algn="ctr"/>
            <a:r>
              <a:rPr lang="en-US" sz="1100" dirty="0" smtClean="0">
                <a:solidFill>
                  <a:schemeClr val="accent1">
                    <a:lumMod val="90000"/>
                    <a:lumOff val="10000"/>
                  </a:schemeClr>
                </a:solidFill>
                <a:latin typeface="Franklin Gothic Book"/>
                <a:cs typeface="Franklin Gothic Book"/>
              </a:rPr>
              <a:t>Consumers</a:t>
            </a:r>
            <a:endParaRPr lang="en-US" sz="1100" dirty="0">
              <a:solidFill>
                <a:schemeClr val="accent1">
                  <a:lumMod val="90000"/>
                  <a:lumOff val="10000"/>
                </a:schemeClr>
              </a:solidFill>
              <a:latin typeface="Franklin Gothic Book"/>
              <a:cs typeface="Franklin Gothic Book"/>
            </a:endParaRPr>
          </a:p>
        </p:txBody>
      </p:sp>
      <p:cxnSp>
        <p:nvCxnSpPr>
          <p:cNvPr id="40" name="Straight Connector 39"/>
          <p:cNvCxnSpPr/>
          <p:nvPr/>
        </p:nvCxnSpPr>
        <p:spPr>
          <a:xfrm>
            <a:off x="2517781" y="3914642"/>
            <a:ext cx="0" cy="2396525"/>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0" y="1055926"/>
            <a:ext cx="9144000" cy="2305892"/>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0" y="3933719"/>
            <a:ext cx="2501691" cy="2359160"/>
          </a:xfrm>
          <a:prstGeom prst="rect">
            <a:avLst/>
          </a:prstGeom>
          <a:solidFill>
            <a:schemeClr val="bg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a:off x="4943271" y="4155439"/>
            <a:ext cx="4268383" cy="369332"/>
          </a:xfrm>
          <a:prstGeom prst="rect">
            <a:avLst/>
          </a:prstGeom>
          <a:noFill/>
        </p:spPr>
        <p:txBody>
          <a:bodyPr wrap="square" rtlCol="0">
            <a:spAutoFit/>
          </a:bodyPr>
          <a:lstStyle/>
          <a:p>
            <a:r>
              <a:rPr lang="en-US" dirty="0" smtClean="0">
                <a:solidFill>
                  <a:schemeClr val="accent1">
                    <a:lumMod val="75000"/>
                    <a:lumOff val="25000"/>
                  </a:schemeClr>
                </a:solidFill>
                <a:latin typeface="Franklin Gothic Medium"/>
                <a:cs typeface="Franklin Gothic Medium"/>
              </a:rPr>
              <a:t>The Rising Mass Affluent</a:t>
            </a:r>
          </a:p>
        </p:txBody>
      </p:sp>
      <p:sp>
        <p:nvSpPr>
          <p:cNvPr id="50" name="Rectangle 49"/>
          <p:cNvSpPr/>
          <p:nvPr/>
        </p:nvSpPr>
        <p:spPr>
          <a:xfrm>
            <a:off x="4943272" y="4499111"/>
            <a:ext cx="3918754" cy="1668149"/>
          </a:xfrm>
          <a:prstGeom prst="rect">
            <a:avLst/>
          </a:prstGeom>
        </p:spPr>
        <p:txBody>
          <a:bodyPr wrap="square">
            <a:spAutoFit/>
          </a:bodyPr>
          <a:lstStyle/>
          <a:p>
            <a:pPr>
              <a:lnSpc>
                <a:spcPct val="130000"/>
              </a:lnSpc>
            </a:pPr>
            <a:r>
              <a:rPr lang="en-US" sz="1600" dirty="0">
                <a:latin typeface="Franklin Gothic Book"/>
                <a:cs typeface="Franklin Gothic Book"/>
              </a:rPr>
              <a:t>13 million households</a:t>
            </a:r>
          </a:p>
          <a:p>
            <a:pPr>
              <a:lnSpc>
                <a:spcPct val="130000"/>
              </a:lnSpc>
            </a:pPr>
            <a:r>
              <a:rPr lang="en-US" sz="1600" dirty="0">
                <a:latin typeface="Franklin Gothic Book"/>
                <a:cs typeface="Franklin Gothic Book"/>
              </a:rPr>
              <a:t>Liquid investable assets: $250k - $1m</a:t>
            </a:r>
          </a:p>
          <a:p>
            <a:pPr>
              <a:lnSpc>
                <a:spcPct val="130000"/>
              </a:lnSpc>
            </a:pPr>
            <a:r>
              <a:rPr lang="en-US" sz="1600" dirty="0">
                <a:latin typeface="Franklin Gothic Medium"/>
                <a:cs typeface="Franklin Gothic Medium"/>
              </a:rPr>
              <a:t>Generates 60–70% of total bank profits</a:t>
            </a:r>
          </a:p>
          <a:p>
            <a:pPr lvl="0" algn="r"/>
            <a:endParaRPr lang="en-US" sz="1200" dirty="0" smtClean="0">
              <a:solidFill>
                <a:prstClr val="white">
                  <a:lumMod val="50000"/>
                </a:prstClr>
              </a:solidFill>
              <a:latin typeface="Franklin Gothic Book"/>
              <a:cs typeface="Franklin Gothic Book"/>
            </a:endParaRPr>
          </a:p>
          <a:p>
            <a:pPr lvl="0" algn="r"/>
            <a:endParaRPr lang="en-US" sz="1200" dirty="0" smtClean="0">
              <a:solidFill>
                <a:prstClr val="white">
                  <a:lumMod val="50000"/>
                </a:prstClr>
              </a:solidFill>
              <a:latin typeface="Franklin Gothic Book"/>
              <a:cs typeface="Franklin Gothic Book"/>
            </a:endParaRPr>
          </a:p>
          <a:p>
            <a:pPr lvl="0" algn="r"/>
            <a:r>
              <a:rPr lang="en-US" sz="1200" dirty="0" smtClean="0">
                <a:solidFill>
                  <a:srgbClr val="000000"/>
                </a:solidFill>
                <a:latin typeface="Franklin Gothic Book"/>
                <a:cs typeface="Franklin Gothic Book"/>
              </a:rPr>
              <a:t>Source</a:t>
            </a:r>
            <a:r>
              <a:rPr lang="en-US" sz="1200" dirty="0">
                <a:solidFill>
                  <a:srgbClr val="000000"/>
                </a:solidFill>
                <a:latin typeface="Franklin Gothic Book"/>
                <a:cs typeface="Franklin Gothic Book"/>
              </a:rPr>
              <a:t>: Strategy</a:t>
            </a:r>
            <a:r>
              <a:rPr lang="en-US" sz="1200" dirty="0" smtClean="0">
                <a:solidFill>
                  <a:srgbClr val="000000"/>
                </a:solidFill>
                <a:latin typeface="Franklin Gothic Book"/>
                <a:cs typeface="Franklin Gothic Book"/>
              </a:rPr>
              <a:t>&amp;</a:t>
            </a:r>
            <a:endParaRPr lang="en-US" sz="1200" dirty="0">
              <a:solidFill>
                <a:srgbClr val="000000"/>
              </a:solidFill>
              <a:latin typeface="Franklin Gothic Book"/>
              <a:cs typeface="Franklin Gothic Book"/>
            </a:endParaRPr>
          </a:p>
        </p:txBody>
      </p:sp>
    </p:spTree>
    <p:extLst>
      <p:ext uri="{BB962C8B-B14F-4D97-AF65-F5344CB8AC3E}">
        <p14:creationId xmlns:p14="http://schemas.microsoft.com/office/powerpoint/2010/main" val="404855945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sp>
        <p:nvSpPr>
          <p:cNvPr id="21" name="Title 1"/>
          <p:cNvSpPr>
            <a:spLocks noGrp="1"/>
          </p:cNvSpPr>
          <p:nvPr>
            <p:ph type="ctrTitle"/>
          </p:nvPr>
        </p:nvSpPr>
        <p:spPr>
          <a:xfrm>
            <a:off x="132977" y="143944"/>
            <a:ext cx="7397376" cy="663576"/>
          </a:xfrm>
          <a:prstGeom prst="rect">
            <a:avLst/>
          </a:prstGeom>
        </p:spPr>
        <p:txBody>
          <a:bodyPr/>
          <a:lstStyle/>
          <a:p>
            <a:r>
              <a:rPr lang="en-US" dirty="0" smtClean="0"/>
              <a:t>Credit cards can be marketed to and aligned with customer values and serve as a gateway to the brand</a:t>
            </a:r>
            <a:endParaRPr lang="en-US" dirty="0"/>
          </a:p>
        </p:txBody>
      </p:sp>
      <p:cxnSp>
        <p:nvCxnSpPr>
          <p:cNvPr id="38" name="Straight Connector 37"/>
          <p:cNvCxnSpPr/>
          <p:nvPr/>
        </p:nvCxnSpPr>
        <p:spPr>
          <a:xfrm flipH="1">
            <a:off x="1" y="1598844"/>
            <a:ext cx="9143999" cy="0"/>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9" name="Rectangle 38"/>
          <p:cNvSpPr/>
          <p:nvPr/>
        </p:nvSpPr>
        <p:spPr>
          <a:xfrm>
            <a:off x="132977" y="1094410"/>
            <a:ext cx="7088537" cy="379591"/>
          </a:xfrm>
          <a:prstGeom prst="rect">
            <a:avLst/>
          </a:prstGeom>
        </p:spPr>
        <p:txBody>
          <a:bodyPr wrap="square">
            <a:spAutoFit/>
          </a:bodyPr>
          <a:lstStyle/>
          <a:p>
            <a:pPr>
              <a:lnSpc>
                <a:spcPct val="120000"/>
              </a:lnSpc>
            </a:pPr>
            <a:r>
              <a:rPr lang="en-US" sz="1600" dirty="0" smtClean="0">
                <a:latin typeface="Franklin Gothic Book"/>
                <a:cs typeface="Franklin Gothic Book"/>
              </a:rPr>
              <a:t>What does the acquisition target value?</a:t>
            </a:r>
            <a:endParaRPr lang="en-US" sz="1600" dirty="0">
              <a:solidFill>
                <a:schemeClr val="accent1">
                  <a:lumMod val="75000"/>
                  <a:lumOff val="25000"/>
                </a:schemeClr>
              </a:solidFill>
              <a:latin typeface="Franklin Gothic Medium"/>
              <a:cs typeface="Franklin Gothic Medium"/>
            </a:endParaRPr>
          </a:p>
        </p:txBody>
      </p:sp>
      <p:sp>
        <p:nvSpPr>
          <p:cNvPr id="43" name="TextBox 42"/>
          <p:cNvSpPr txBox="1"/>
          <p:nvPr/>
        </p:nvSpPr>
        <p:spPr>
          <a:xfrm>
            <a:off x="4572000" y="1701213"/>
            <a:ext cx="4498903" cy="369332"/>
          </a:xfrm>
          <a:prstGeom prst="rect">
            <a:avLst/>
          </a:prstGeom>
          <a:noFill/>
        </p:spPr>
        <p:txBody>
          <a:bodyPr wrap="square" rtlCol="0">
            <a:spAutoFit/>
          </a:bodyPr>
          <a:lstStyle/>
          <a:p>
            <a:pPr algn="ctr"/>
            <a:r>
              <a:rPr lang="en-US" dirty="0" smtClean="0">
                <a:solidFill>
                  <a:schemeClr val="accent1">
                    <a:lumMod val="75000"/>
                    <a:lumOff val="25000"/>
                  </a:schemeClr>
                </a:solidFill>
                <a:latin typeface="Franklin Gothic Book"/>
                <a:cs typeface="Franklin Gothic Book"/>
              </a:rPr>
              <a:t>Financial Responsibility</a:t>
            </a:r>
            <a:endParaRPr lang="en-US" dirty="0">
              <a:solidFill>
                <a:schemeClr val="accent1">
                  <a:lumMod val="75000"/>
                  <a:lumOff val="25000"/>
                </a:schemeClr>
              </a:solidFill>
              <a:latin typeface="Franklin Gothic Book"/>
              <a:cs typeface="Franklin Gothic Book"/>
            </a:endParaRPr>
          </a:p>
        </p:txBody>
      </p:sp>
      <p:sp>
        <p:nvSpPr>
          <p:cNvPr id="44" name="TextBox 43"/>
          <p:cNvSpPr txBox="1"/>
          <p:nvPr/>
        </p:nvSpPr>
        <p:spPr>
          <a:xfrm>
            <a:off x="518561" y="1701213"/>
            <a:ext cx="3472117" cy="369332"/>
          </a:xfrm>
          <a:prstGeom prst="rect">
            <a:avLst/>
          </a:prstGeom>
          <a:noFill/>
        </p:spPr>
        <p:txBody>
          <a:bodyPr wrap="square" rtlCol="0">
            <a:spAutoFit/>
          </a:bodyPr>
          <a:lstStyle/>
          <a:p>
            <a:pPr algn="ctr"/>
            <a:r>
              <a:rPr lang="en-US" dirty="0" smtClean="0">
                <a:solidFill>
                  <a:schemeClr val="accent1">
                    <a:lumMod val="75000"/>
                    <a:lumOff val="25000"/>
                  </a:schemeClr>
                </a:solidFill>
                <a:latin typeface="Franklin Gothic Book"/>
                <a:cs typeface="Franklin Gothic Book"/>
              </a:rPr>
              <a:t>Family</a:t>
            </a:r>
          </a:p>
        </p:txBody>
      </p:sp>
      <p:cxnSp>
        <p:nvCxnSpPr>
          <p:cNvPr id="47" name="Straight Connector 46"/>
          <p:cNvCxnSpPr/>
          <p:nvPr/>
        </p:nvCxnSpPr>
        <p:spPr>
          <a:xfrm flipH="1">
            <a:off x="1" y="1598844"/>
            <a:ext cx="9143999" cy="0"/>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572000" y="1598844"/>
            <a:ext cx="0" cy="1762974"/>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5131673" y="2125639"/>
            <a:ext cx="3374075" cy="602216"/>
          </a:xfrm>
          <a:prstGeom prst="rect">
            <a:avLst/>
          </a:prstGeom>
          <a:noFill/>
        </p:spPr>
        <p:txBody>
          <a:bodyPr wrap="square" rtlCol="0">
            <a:spAutoFit/>
          </a:bodyPr>
          <a:lstStyle/>
          <a:p>
            <a:pPr algn="ctr">
              <a:lnSpc>
                <a:spcPct val="120000"/>
              </a:lnSpc>
            </a:pPr>
            <a:r>
              <a:rPr lang="en-US" sz="1400" dirty="0" smtClean="0">
                <a:solidFill>
                  <a:srgbClr val="000000"/>
                </a:solidFill>
                <a:latin typeface="Franklin Gothic Book"/>
                <a:cs typeface="Franklin Gothic Book"/>
              </a:rPr>
              <a:t>“More frugal, more self-reliant, and more likely to save than other segments” </a:t>
            </a:r>
          </a:p>
        </p:txBody>
      </p:sp>
      <p:sp>
        <p:nvSpPr>
          <p:cNvPr id="52" name="TextBox 51"/>
          <p:cNvSpPr txBox="1"/>
          <p:nvPr/>
        </p:nvSpPr>
        <p:spPr>
          <a:xfrm>
            <a:off x="1" y="2131408"/>
            <a:ext cx="4571999" cy="602216"/>
          </a:xfrm>
          <a:prstGeom prst="rect">
            <a:avLst/>
          </a:prstGeom>
          <a:noFill/>
        </p:spPr>
        <p:txBody>
          <a:bodyPr wrap="square" rtlCol="0">
            <a:spAutoFit/>
          </a:bodyPr>
          <a:lstStyle/>
          <a:p>
            <a:pPr algn="ctr">
              <a:lnSpc>
                <a:spcPct val="120000"/>
              </a:lnSpc>
            </a:pPr>
            <a:r>
              <a:rPr lang="en-US" sz="1400" dirty="0" smtClean="0">
                <a:solidFill>
                  <a:srgbClr val="000000"/>
                </a:solidFill>
                <a:latin typeface="Franklin Gothic Book"/>
                <a:cs typeface="Franklin Gothic Book"/>
              </a:rPr>
              <a:t>The rising mass affluent has often begun or is </a:t>
            </a:r>
          </a:p>
          <a:p>
            <a:pPr algn="ctr">
              <a:lnSpc>
                <a:spcPct val="120000"/>
              </a:lnSpc>
            </a:pPr>
            <a:r>
              <a:rPr lang="en-US" sz="1400" dirty="0" smtClean="0">
                <a:solidFill>
                  <a:srgbClr val="000000"/>
                </a:solidFill>
                <a:latin typeface="Franklin Gothic Book"/>
                <a:cs typeface="Franklin Gothic Book"/>
              </a:rPr>
              <a:t>beginning a family, with 1.2 children on average</a:t>
            </a:r>
          </a:p>
        </p:txBody>
      </p:sp>
      <p:sp>
        <p:nvSpPr>
          <p:cNvPr id="54" name="TextBox 53"/>
          <p:cNvSpPr txBox="1"/>
          <p:nvPr/>
        </p:nvSpPr>
        <p:spPr>
          <a:xfrm>
            <a:off x="4572000" y="2838964"/>
            <a:ext cx="4572000" cy="276999"/>
          </a:xfrm>
          <a:prstGeom prst="rect">
            <a:avLst/>
          </a:prstGeom>
          <a:noFill/>
        </p:spPr>
        <p:txBody>
          <a:bodyPr wrap="square" rtlCol="0">
            <a:spAutoFit/>
          </a:bodyPr>
          <a:lstStyle/>
          <a:p>
            <a:pPr algn="ctr"/>
            <a:r>
              <a:rPr lang="en-US" sz="1200" dirty="0" smtClean="0">
                <a:solidFill>
                  <a:srgbClr val="000000"/>
                </a:solidFill>
                <a:latin typeface="Franklin Gothic Book"/>
                <a:cs typeface="Franklin Gothic Book"/>
              </a:rPr>
              <a:t>Source: Strategy&amp;</a:t>
            </a:r>
          </a:p>
        </p:txBody>
      </p:sp>
      <p:sp>
        <p:nvSpPr>
          <p:cNvPr id="55" name="TextBox 54"/>
          <p:cNvSpPr txBox="1"/>
          <p:nvPr/>
        </p:nvSpPr>
        <p:spPr>
          <a:xfrm>
            <a:off x="1" y="2838964"/>
            <a:ext cx="4572000" cy="276999"/>
          </a:xfrm>
          <a:prstGeom prst="rect">
            <a:avLst/>
          </a:prstGeom>
          <a:noFill/>
        </p:spPr>
        <p:txBody>
          <a:bodyPr wrap="square" rtlCol="0">
            <a:spAutoFit/>
          </a:bodyPr>
          <a:lstStyle/>
          <a:p>
            <a:pPr algn="ctr"/>
            <a:r>
              <a:rPr lang="en-US" sz="1200" dirty="0" smtClean="0">
                <a:solidFill>
                  <a:srgbClr val="000000"/>
                </a:solidFill>
                <a:latin typeface="Franklin Gothic Book"/>
                <a:cs typeface="Franklin Gothic Book"/>
              </a:rPr>
              <a:t>Source: Gallup</a:t>
            </a:r>
          </a:p>
        </p:txBody>
      </p:sp>
      <p:pic>
        <p:nvPicPr>
          <p:cNvPr id="56" name="Picture 55"/>
          <p:cNvPicPr>
            <a:picLocks noChangeAspect="1"/>
          </p:cNvPicPr>
          <p:nvPr/>
        </p:nvPicPr>
        <p:blipFill>
          <a:blip r:embed="rId4"/>
          <a:stretch>
            <a:fillRect/>
          </a:stretch>
        </p:blipFill>
        <p:spPr>
          <a:xfrm>
            <a:off x="4030001" y="2489069"/>
            <a:ext cx="1326406" cy="872749"/>
          </a:xfrm>
          <a:prstGeom prst="rect">
            <a:avLst/>
          </a:prstGeom>
        </p:spPr>
      </p:pic>
      <p:cxnSp>
        <p:nvCxnSpPr>
          <p:cNvPr id="41" name="Straight Connector 40"/>
          <p:cNvCxnSpPr/>
          <p:nvPr/>
        </p:nvCxnSpPr>
        <p:spPr>
          <a:xfrm flipH="1">
            <a:off x="0" y="3367529"/>
            <a:ext cx="9143999" cy="0"/>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H="1">
            <a:off x="1" y="3361818"/>
            <a:ext cx="9143999" cy="0"/>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700795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42307" y="190881"/>
            <a:ext cx="2401693" cy="70788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1" y="642077"/>
            <a:ext cx="9144000" cy="5143500"/>
          </a:xfrm>
          <a:prstGeom prst="rect">
            <a:avLst/>
          </a:prstGeom>
        </p:spPr>
      </p:pic>
      <p:sp>
        <p:nvSpPr>
          <p:cNvPr id="3" name="TextBox 2"/>
          <p:cNvSpPr txBox="1"/>
          <p:nvPr/>
        </p:nvSpPr>
        <p:spPr>
          <a:xfrm>
            <a:off x="2" y="231411"/>
            <a:ext cx="9143999" cy="646331"/>
          </a:xfrm>
          <a:prstGeom prst="rect">
            <a:avLst/>
          </a:prstGeom>
          <a:noFill/>
        </p:spPr>
        <p:txBody>
          <a:bodyPr wrap="square" rtlCol="0">
            <a:spAutoFit/>
          </a:bodyPr>
          <a:lstStyle/>
          <a:p>
            <a:pPr algn="ctr"/>
            <a:r>
              <a:rPr lang="en-US" sz="3600" dirty="0" smtClean="0">
                <a:solidFill>
                  <a:srgbClr val="2E618A"/>
                </a:solidFill>
                <a:latin typeface="Avenir Book"/>
                <a:cs typeface="Avenir Book"/>
              </a:rPr>
              <a:t>BUILDING THE CAPITAL ONE BRAND</a:t>
            </a:r>
          </a:p>
        </p:txBody>
      </p:sp>
      <p:pic>
        <p:nvPicPr>
          <p:cNvPr id="7" name="Picture 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698269" y="4934003"/>
            <a:ext cx="2796075" cy="1001640"/>
          </a:xfrm>
          <a:prstGeom prst="rect">
            <a:avLst/>
          </a:prstGeom>
        </p:spPr>
      </p:pic>
      <p:sp>
        <p:nvSpPr>
          <p:cNvPr id="8" name="Rectangle 7"/>
          <p:cNvSpPr/>
          <p:nvPr/>
        </p:nvSpPr>
        <p:spPr>
          <a:xfrm>
            <a:off x="0" y="1021747"/>
            <a:ext cx="9144000" cy="75041"/>
          </a:xfrm>
          <a:prstGeom prst="rect">
            <a:avLst/>
          </a:prstGeom>
          <a:gradFill flip="none" rotWithShape="1">
            <a:gsLst>
              <a:gs pos="0">
                <a:schemeClr val="accent2">
                  <a:lumMod val="75000"/>
                </a:schemeClr>
              </a:gs>
              <a:gs pos="100000">
                <a:schemeClr val="accent2">
                  <a:lumMod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283879" y="3092822"/>
            <a:ext cx="4886682" cy="3215341"/>
          </a:xfrm>
          <a:prstGeom prst="rect">
            <a:avLst/>
          </a:prstGeom>
        </p:spPr>
      </p:pic>
    </p:spTree>
    <p:extLst>
      <p:ext uri="{BB962C8B-B14F-4D97-AF65-F5344CB8AC3E}">
        <p14:creationId xmlns:p14="http://schemas.microsoft.com/office/powerpoint/2010/main" val="252322122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sp>
        <p:nvSpPr>
          <p:cNvPr id="21" name="Title 1"/>
          <p:cNvSpPr>
            <a:spLocks noGrp="1"/>
          </p:cNvSpPr>
          <p:nvPr>
            <p:ph type="ctrTitle"/>
          </p:nvPr>
        </p:nvSpPr>
        <p:spPr>
          <a:xfrm>
            <a:off x="132977" y="143944"/>
            <a:ext cx="7397376" cy="663576"/>
          </a:xfrm>
          <a:prstGeom prst="rect">
            <a:avLst/>
          </a:prstGeom>
        </p:spPr>
        <p:txBody>
          <a:bodyPr/>
          <a:lstStyle/>
          <a:p>
            <a:r>
              <a:rPr lang="en-US" dirty="0" smtClean="0"/>
              <a:t>Credit cards can be marketed to and aligned with customer values and serve as a gateway to the brand</a:t>
            </a:r>
            <a:endParaRPr lang="en-US" dirty="0"/>
          </a:p>
        </p:txBody>
      </p:sp>
      <p:cxnSp>
        <p:nvCxnSpPr>
          <p:cNvPr id="38" name="Straight Connector 37"/>
          <p:cNvCxnSpPr/>
          <p:nvPr/>
        </p:nvCxnSpPr>
        <p:spPr>
          <a:xfrm flipH="1">
            <a:off x="1" y="1598844"/>
            <a:ext cx="9143999" cy="0"/>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9" name="Rectangle 38"/>
          <p:cNvSpPr/>
          <p:nvPr/>
        </p:nvSpPr>
        <p:spPr>
          <a:xfrm>
            <a:off x="132977" y="1094410"/>
            <a:ext cx="7088537" cy="379591"/>
          </a:xfrm>
          <a:prstGeom prst="rect">
            <a:avLst/>
          </a:prstGeom>
        </p:spPr>
        <p:txBody>
          <a:bodyPr wrap="square">
            <a:spAutoFit/>
          </a:bodyPr>
          <a:lstStyle/>
          <a:p>
            <a:pPr>
              <a:lnSpc>
                <a:spcPct val="120000"/>
              </a:lnSpc>
            </a:pPr>
            <a:r>
              <a:rPr lang="en-US" sz="1600" dirty="0" smtClean="0">
                <a:latin typeface="Franklin Gothic Book"/>
                <a:cs typeface="Franklin Gothic Book"/>
              </a:rPr>
              <a:t>What does the acquisition target value?</a:t>
            </a:r>
            <a:endParaRPr lang="en-US" sz="1600" dirty="0">
              <a:solidFill>
                <a:schemeClr val="accent1">
                  <a:lumMod val="75000"/>
                  <a:lumOff val="25000"/>
                </a:schemeClr>
              </a:solidFill>
              <a:latin typeface="Franklin Gothic Medium"/>
              <a:cs typeface="Franklin Gothic Medium"/>
            </a:endParaRPr>
          </a:p>
        </p:txBody>
      </p:sp>
      <p:sp>
        <p:nvSpPr>
          <p:cNvPr id="43" name="TextBox 42"/>
          <p:cNvSpPr txBox="1"/>
          <p:nvPr/>
        </p:nvSpPr>
        <p:spPr>
          <a:xfrm>
            <a:off x="4572000" y="1701213"/>
            <a:ext cx="4498903" cy="369332"/>
          </a:xfrm>
          <a:prstGeom prst="rect">
            <a:avLst/>
          </a:prstGeom>
          <a:noFill/>
        </p:spPr>
        <p:txBody>
          <a:bodyPr wrap="square" rtlCol="0">
            <a:spAutoFit/>
          </a:bodyPr>
          <a:lstStyle/>
          <a:p>
            <a:pPr algn="ctr"/>
            <a:r>
              <a:rPr lang="en-US" dirty="0" smtClean="0">
                <a:solidFill>
                  <a:schemeClr val="accent1">
                    <a:lumMod val="75000"/>
                    <a:lumOff val="25000"/>
                  </a:schemeClr>
                </a:solidFill>
                <a:latin typeface="Franklin Gothic Book"/>
                <a:cs typeface="Franklin Gothic Book"/>
              </a:rPr>
              <a:t>Financial Responsibility</a:t>
            </a:r>
            <a:endParaRPr lang="en-US" dirty="0">
              <a:solidFill>
                <a:schemeClr val="accent1">
                  <a:lumMod val="75000"/>
                  <a:lumOff val="25000"/>
                </a:schemeClr>
              </a:solidFill>
              <a:latin typeface="Franklin Gothic Book"/>
              <a:cs typeface="Franklin Gothic Book"/>
            </a:endParaRPr>
          </a:p>
        </p:txBody>
      </p:sp>
      <p:sp>
        <p:nvSpPr>
          <p:cNvPr id="44" name="TextBox 43"/>
          <p:cNvSpPr txBox="1"/>
          <p:nvPr/>
        </p:nvSpPr>
        <p:spPr>
          <a:xfrm>
            <a:off x="518561" y="1701213"/>
            <a:ext cx="3472117" cy="369332"/>
          </a:xfrm>
          <a:prstGeom prst="rect">
            <a:avLst/>
          </a:prstGeom>
          <a:noFill/>
        </p:spPr>
        <p:txBody>
          <a:bodyPr wrap="square" rtlCol="0">
            <a:spAutoFit/>
          </a:bodyPr>
          <a:lstStyle/>
          <a:p>
            <a:pPr algn="ctr"/>
            <a:r>
              <a:rPr lang="en-US" dirty="0" smtClean="0">
                <a:solidFill>
                  <a:schemeClr val="accent1">
                    <a:lumMod val="75000"/>
                    <a:lumOff val="25000"/>
                  </a:schemeClr>
                </a:solidFill>
                <a:latin typeface="Franklin Gothic Book"/>
                <a:cs typeface="Franklin Gothic Book"/>
              </a:rPr>
              <a:t>Family</a:t>
            </a:r>
          </a:p>
        </p:txBody>
      </p:sp>
      <p:cxnSp>
        <p:nvCxnSpPr>
          <p:cNvPr id="47" name="Straight Connector 46"/>
          <p:cNvCxnSpPr/>
          <p:nvPr/>
        </p:nvCxnSpPr>
        <p:spPr>
          <a:xfrm flipH="1">
            <a:off x="1" y="1598844"/>
            <a:ext cx="9143999" cy="0"/>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572000" y="1598844"/>
            <a:ext cx="0" cy="1762974"/>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5131673" y="2125639"/>
            <a:ext cx="3374075" cy="602216"/>
          </a:xfrm>
          <a:prstGeom prst="rect">
            <a:avLst/>
          </a:prstGeom>
          <a:noFill/>
        </p:spPr>
        <p:txBody>
          <a:bodyPr wrap="square" rtlCol="0">
            <a:spAutoFit/>
          </a:bodyPr>
          <a:lstStyle/>
          <a:p>
            <a:pPr algn="ctr">
              <a:lnSpc>
                <a:spcPct val="120000"/>
              </a:lnSpc>
            </a:pPr>
            <a:r>
              <a:rPr lang="en-US" sz="1400" dirty="0" smtClean="0">
                <a:solidFill>
                  <a:srgbClr val="000000"/>
                </a:solidFill>
                <a:latin typeface="Franklin Gothic Book"/>
                <a:cs typeface="Franklin Gothic Book"/>
              </a:rPr>
              <a:t>“More frugal, more self-reliant, and more likely to save than other segments” </a:t>
            </a:r>
          </a:p>
        </p:txBody>
      </p:sp>
      <p:sp>
        <p:nvSpPr>
          <p:cNvPr id="52" name="TextBox 51"/>
          <p:cNvSpPr txBox="1"/>
          <p:nvPr/>
        </p:nvSpPr>
        <p:spPr>
          <a:xfrm>
            <a:off x="1" y="2131408"/>
            <a:ext cx="4571999" cy="602216"/>
          </a:xfrm>
          <a:prstGeom prst="rect">
            <a:avLst/>
          </a:prstGeom>
          <a:noFill/>
        </p:spPr>
        <p:txBody>
          <a:bodyPr wrap="square" rtlCol="0">
            <a:spAutoFit/>
          </a:bodyPr>
          <a:lstStyle/>
          <a:p>
            <a:pPr algn="ctr">
              <a:lnSpc>
                <a:spcPct val="120000"/>
              </a:lnSpc>
            </a:pPr>
            <a:r>
              <a:rPr lang="en-US" sz="1400" dirty="0" smtClean="0">
                <a:solidFill>
                  <a:srgbClr val="000000"/>
                </a:solidFill>
                <a:latin typeface="Franklin Gothic Book"/>
                <a:cs typeface="Franklin Gothic Book"/>
              </a:rPr>
              <a:t>The rising mass affluent has often begun or is </a:t>
            </a:r>
          </a:p>
          <a:p>
            <a:pPr algn="ctr">
              <a:lnSpc>
                <a:spcPct val="120000"/>
              </a:lnSpc>
            </a:pPr>
            <a:r>
              <a:rPr lang="en-US" sz="1400" dirty="0" smtClean="0">
                <a:solidFill>
                  <a:srgbClr val="000000"/>
                </a:solidFill>
                <a:latin typeface="Franklin Gothic Book"/>
                <a:cs typeface="Franklin Gothic Book"/>
              </a:rPr>
              <a:t>beginning a family, with 1.2 children on average</a:t>
            </a:r>
          </a:p>
        </p:txBody>
      </p:sp>
      <p:sp>
        <p:nvSpPr>
          <p:cNvPr id="54" name="TextBox 53"/>
          <p:cNvSpPr txBox="1"/>
          <p:nvPr/>
        </p:nvSpPr>
        <p:spPr>
          <a:xfrm>
            <a:off x="4572000" y="2838964"/>
            <a:ext cx="4572000" cy="276999"/>
          </a:xfrm>
          <a:prstGeom prst="rect">
            <a:avLst/>
          </a:prstGeom>
          <a:noFill/>
        </p:spPr>
        <p:txBody>
          <a:bodyPr wrap="square" rtlCol="0">
            <a:spAutoFit/>
          </a:bodyPr>
          <a:lstStyle/>
          <a:p>
            <a:pPr algn="ctr"/>
            <a:r>
              <a:rPr lang="en-US" sz="1200" dirty="0" smtClean="0">
                <a:solidFill>
                  <a:srgbClr val="000000"/>
                </a:solidFill>
                <a:latin typeface="Franklin Gothic Book"/>
                <a:cs typeface="Franklin Gothic Book"/>
              </a:rPr>
              <a:t>Source: Strategy&amp;</a:t>
            </a:r>
          </a:p>
        </p:txBody>
      </p:sp>
      <p:sp>
        <p:nvSpPr>
          <p:cNvPr id="55" name="TextBox 54"/>
          <p:cNvSpPr txBox="1"/>
          <p:nvPr/>
        </p:nvSpPr>
        <p:spPr>
          <a:xfrm>
            <a:off x="1" y="2838964"/>
            <a:ext cx="4572000" cy="276999"/>
          </a:xfrm>
          <a:prstGeom prst="rect">
            <a:avLst/>
          </a:prstGeom>
          <a:noFill/>
        </p:spPr>
        <p:txBody>
          <a:bodyPr wrap="square" rtlCol="0">
            <a:spAutoFit/>
          </a:bodyPr>
          <a:lstStyle/>
          <a:p>
            <a:pPr algn="ctr"/>
            <a:r>
              <a:rPr lang="en-US" sz="1200" dirty="0" smtClean="0">
                <a:solidFill>
                  <a:srgbClr val="000000"/>
                </a:solidFill>
                <a:latin typeface="Franklin Gothic Book"/>
                <a:cs typeface="Franklin Gothic Book"/>
              </a:rPr>
              <a:t>Source: Gallup</a:t>
            </a:r>
          </a:p>
        </p:txBody>
      </p:sp>
      <p:pic>
        <p:nvPicPr>
          <p:cNvPr id="56" name="Picture 55"/>
          <p:cNvPicPr>
            <a:picLocks noChangeAspect="1"/>
          </p:cNvPicPr>
          <p:nvPr/>
        </p:nvPicPr>
        <p:blipFill>
          <a:blip r:embed="rId4"/>
          <a:stretch>
            <a:fillRect/>
          </a:stretch>
        </p:blipFill>
        <p:spPr>
          <a:xfrm>
            <a:off x="4030001" y="2489069"/>
            <a:ext cx="1326406" cy="872749"/>
          </a:xfrm>
          <a:prstGeom prst="rect">
            <a:avLst/>
          </a:prstGeom>
        </p:spPr>
      </p:pic>
      <p:sp>
        <p:nvSpPr>
          <p:cNvPr id="36" name="Rectangle 35"/>
          <p:cNvSpPr/>
          <p:nvPr/>
        </p:nvSpPr>
        <p:spPr>
          <a:xfrm>
            <a:off x="0" y="1055926"/>
            <a:ext cx="9144000" cy="2305892"/>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1" name="Straight Connector 40"/>
          <p:cNvCxnSpPr/>
          <p:nvPr/>
        </p:nvCxnSpPr>
        <p:spPr>
          <a:xfrm flipH="1">
            <a:off x="0" y="3367529"/>
            <a:ext cx="9143999" cy="0"/>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H="1">
            <a:off x="1" y="3361818"/>
            <a:ext cx="9143999" cy="0"/>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7" name="Rectangle 56"/>
          <p:cNvSpPr/>
          <p:nvPr/>
        </p:nvSpPr>
        <p:spPr>
          <a:xfrm>
            <a:off x="152401" y="3415716"/>
            <a:ext cx="7088537" cy="379591"/>
          </a:xfrm>
          <a:prstGeom prst="rect">
            <a:avLst/>
          </a:prstGeom>
        </p:spPr>
        <p:txBody>
          <a:bodyPr wrap="square">
            <a:spAutoFit/>
          </a:bodyPr>
          <a:lstStyle/>
          <a:p>
            <a:pPr>
              <a:lnSpc>
                <a:spcPct val="120000"/>
              </a:lnSpc>
            </a:pPr>
            <a:r>
              <a:rPr lang="en-US" sz="1600" dirty="0" smtClean="0">
                <a:latin typeface="Franklin Gothic Book"/>
                <a:cs typeface="Franklin Gothic Book"/>
              </a:rPr>
              <a:t>Capital One should develop a tailored credit card to target this market. Why? </a:t>
            </a:r>
            <a:endParaRPr lang="en-US" sz="1600" dirty="0">
              <a:solidFill>
                <a:schemeClr val="accent1">
                  <a:lumMod val="75000"/>
                  <a:lumOff val="25000"/>
                </a:schemeClr>
              </a:solidFill>
              <a:latin typeface="Franklin Gothic Medium"/>
              <a:cs typeface="Franklin Gothic Medium"/>
            </a:endParaRPr>
          </a:p>
        </p:txBody>
      </p:sp>
      <p:cxnSp>
        <p:nvCxnSpPr>
          <p:cNvPr id="58" name="Straight Connector 57"/>
          <p:cNvCxnSpPr/>
          <p:nvPr/>
        </p:nvCxnSpPr>
        <p:spPr>
          <a:xfrm flipH="1">
            <a:off x="19425" y="3907322"/>
            <a:ext cx="9143999" cy="0"/>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6093899" y="3907322"/>
            <a:ext cx="0" cy="2400596"/>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V="1">
            <a:off x="3040356" y="3907322"/>
            <a:ext cx="1" cy="2400596"/>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0" y="3645897"/>
            <a:ext cx="3040356" cy="2452066"/>
            <a:chOff x="0" y="3601074"/>
            <a:chExt cx="3040356" cy="2452066"/>
          </a:xfrm>
        </p:grpSpPr>
        <p:sp>
          <p:nvSpPr>
            <p:cNvPr id="9" name="TextBox 8"/>
            <p:cNvSpPr txBox="1"/>
            <p:nvPr/>
          </p:nvSpPr>
          <p:spPr>
            <a:xfrm>
              <a:off x="0" y="3601074"/>
              <a:ext cx="3020930" cy="1862048"/>
            </a:xfrm>
            <a:prstGeom prst="rect">
              <a:avLst/>
            </a:prstGeom>
            <a:noFill/>
          </p:spPr>
          <p:txBody>
            <a:bodyPr wrap="square" rtlCol="0">
              <a:spAutoFit/>
            </a:bodyPr>
            <a:lstStyle/>
            <a:p>
              <a:pPr algn="ctr"/>
              <a:r>
                <a:rPr lang="en-US" sz="11500" dirty="0" smtClean="0">
                  <a:solidFill>
                    <a:srgbClr val="2E618A"/>
                  </a:solidFill>
                  <a:latin typeface="Franklin Gothic Medium"/>
                  <a:cs typeface="Franklin Gothic Medium"/>
                </a:rPr>
                <a:t>1</a:t>
              </a:r>
              <a:endParaRPr lang="en-US" sz="11500" dirty="0">
                <a:solidFill>
                  <a:srgbClr val="2E618A"/>
                </a:solidFill>
                <a:latin typeface="Franklin Gothic Medium"/>
                <a:cs typeface="Franklin Gothic Medium"/>
              </a:endParaRPr>
            </a:p>
          </p:txBody>
        </p:sp>
        <p:sp>
          <p:nvSpPr>
            <p:cNvPr id="65" name="TextBox 64"/>
            <p:cNvSpPr txBox="1"/>
            <p:nvPr/>
          </p:nvSpPr>
          <p:spPr>
            <a:xfrm>
              <a:off x="0" y="5222143"/>
              <a:ext cx="3040356" cy="830997"/>
            </a:xfrm>
            <a:prstGeom prst="rect">
              <a:avLst/>
            </a:prstGeom>
            <a:noFill/>
          </p:spPr>
          <p:txBody>
            <a:bodyPr wrap="square" rtlCol="0">
              <a:spAutoFit/>
            </a:bodyPr>
            <a:lstStyle/>
            <a:p>
              <a:pPr algn="ctr"/>
              <a:r>
                <a:rPr lang="en-US" sz="1600" dirty="0" smtClean="0">
                  <a:latin typeface="Franklin Gothic Book"/>
                  <a:cs typeface="Franklin Gothic Book"/>
                </a:rPr>
                <a:t>Unlike other products, credit cards facilitate marketing and creation of brand</a:t>
              </a:r>
            </a:p>
          </p:txBody>
        </p:sp>
      </p:grpSp>
      <p:grpSp>
        <p:nvGrpSpPr>
          <p:cNvPr id="2" name="Group 1"/>
          <p:cNvGrpSpPr/>
          <p:nvPr/>
        </p:nvGrpSpPr>
        <p:grpSpPr>
          <a:xfrm>
            <a:off x="3040356" y="3635455"/>
            <a:ext cx="3042109" cy="2462508"/>
            <a:chOff x="3040356" y="3590632"/>
            <a:chExt cx="3042109" cy="2462508"/>
          </a:xfrm>
        </p:grpSpPr>
        <p:sp>
          <p:nvSpPr>
            <p:cNvPr id="71" name="TextBox 70"/>
            <p:cNvSpPr txBox="1"/>
            <p:nvPr/>
          </p:nvSpPr>
          <p:spPr>
            <a:xfrm>
              <a:off x="3061535" y="3590632"/>
              <a:ext cx="3020930" cy="1862048"/>
            </a:xfrm>
            <a:prstGeom prst="rect">
              <a:avLst/>
            </a:prstGeom>
            <a:noFill/>
          </p:spPr>
          <p:txBody>
            <a:bodyPr wrap="square" rtlCol="0">
              <a:spAutoFit/>
            </a:bodyPr>
            <a:lstStyle/>
            <a:p>
              <a:pPr algn="ctr"/>
              <a:r>
                <a:rPr lang="en-US" sz="11500" dirty="0" smtClean="0">
                  <a:solidFill>
                    <a:srgbClr val="2E618A"/>
                  </a:solidFill>
                  <a:latin typeface="Franklin Gothic Medium"/>
                  <a:cs typeface="Franklin Gothic Medium"/>
                </a:rPr>
                <a:t>2</a:t>
              </a:r>
              <a:endParaRPr lang="en-US" sz="11500" dirty="0">
                <a:solidFill>
                  <a:srgbClr val="2E618A"/>
                </a:solidFill>
                <a:latin typeface="Franklin Gothic Medium"/>
                <a:cs typeface="Franklin Gothic Medium"/>
              </a:endParaRPr>
            </a:p>
          </p:txBody>
        </p:sp>
        <p:sp>
          <p:nvSpPr>
            <p:cNvPr id="67" name="TextBox 66"/>
            <p:cNvSpPr txBox="1"/>
            <p:nvPr/>
          </p:nvSpPr>
          <p:spPr>
            <a:xfrm>
              <a:off x="3040356" y="5222143"/>
              <a:ext cx="3040356" cy="830997"/>
            </a:xfrm>
            <a:prstGeom prst="rect">
              <a:avLst/>
            </a:prstGeom>
            <a:noFill/>
          </p:spPr>
          <p:txBody>
            <a:bodyPr wrap="square" rtlCol="0">
              <a:spAutoFit/>
            </a:bodyPr>
            <a:lstStyle/>
            <a:p>
              <a:pPr algn="ctr"/>
              <a:r>
                <a:rPr lang="en-US" sz="1600" dirty="0" smtClean="0">
                  <a:solidFill>
                    <a:srgbClr val="000000"/>
                  </a:solidFill>
                  <a:latin typeface="Franklin Gothic Book"/>
                  <a:cs typeface="Franklin Gothic Book"/>
                </a:rPr>
                <a:t>Credit card incentives can </a:t>
              </a:r>
            </a:p>
            <a:p>
              <a:pPr algn="ctr"/>
              <a:r>
                <a:rPr lang="en-US" sz="1600" dirty="0" smtClean="0">
                  <a:solidFill>
                    <a:srgbClr val="000000"/>
                  </a:solidFill>
                  <a:latin typeface="Franklin Gothic Book"/>
                  <a:cs typeface="Franklin Gothic Book"/>
                </a:rPr>
                <a:t>be tailored to align with the values of a target market</a:t>
              </a:r>
            </a:p>
          </p:txBody>
        </p:sp>
      </p:grpSp>
      <p:grpSp>
        <p:nvGrpSpPr>
          <p:cNvPr id="5" name="Group 4"/>
          <p:cNvGrpSpPr/>
          <p:nvPr/>
        </p:nvGrpSpPr>
        <p:grpSpPr>
          <a:xfrm>
            <a:off x="6075868" y="3635455"/>
            <a:ext cx="3040356" cy="2493285"/>
            <a:chOff x="6075868" y="3590632"/>
            <a:chExt cx="3040356" cy="2493285"/>
          </a:xfrm>
        </p:grpSpPr>
        <p:sp>
          <p:nvSpPr>
            <p:cNvPr id="72" name="TextBox 71"/>
            <p:cNvSpPr txBox="1"/>
            <p:nvPr/>
          </p:nvSpPr>
          <p:spPr>
            <a:xfrm>
              <a:off x="6095294" y="3590632"/>
              <a:ext cx="3020930" cy="1862048"/>
            </a:xfrm>
            <a:prstGeom prst="rect">
              <a:avLst/>
            </a:prstGeom>
            <a:noFill/>
          </p:spPr>
          <p:txBody>
            <a:bodyPr wrap="square" rtlCol="0">
              <a:spAutoFit/>
            </a:bodyPr>
            <a:lstStyle/>
            <a:p>
              <a:pPr algn="ctr"/>
              <a:r>
                <a:rPr lang="en-US" sz="11500" dirty="0" smtClean="0">
                  <a:solidFill>
                    <a:srgbClr val="2E618A"/>
                  </a:solidFill>
                  <a:latin typeface="Franklin Gothic Medium"/>
                  <a:cs typeface="Franklin Gothic Medium"/>
                </a:rPr>
                <a:t>3</a:t>
              </a:r>
              <a:endParaRPr lang="en-US" sz="11500" dirty="0">
                <a:solidFill>
                  <a:srgbClr val="2E618A"/>
                </a:solidFill>
                <a:latin typeface="Franklin Gothic Medium"/>
                <a:cs typeface="Franklin Gothic Medium"/>
              </a:endParaRPr>
            </a:p>
          </p:txBody>
        </p:sp>
        <p:sp>
          <p:nvSpPr>
            <p:cNvPr id="68" name="TextBox 67"/>
            <p:cNvSpPr txBox="1"/>
            <p:nvPr/>
          </p:nvSpPr>
          <p:spPr>
            <a:xfrm>
              <a:off x="6075868" y="5222143"/>
              <a:ext cx="3040356" cy="861774"/>
            </a:xfrm>
            <a:prstGeom prst="rect">
              <a:avLst/>
            </a:prstGeom>
            <a:noFill/>
          </p:spPr>
          <p:txBody>
            <a:bodyPr wrap="square" rtlCol="0">
              <a:spAutoFit/>
            </a:bodyPr>
            <a:lstStyle/>
            <a:p>
              <a:pPr algn="ctr"/>
              <a:r>
                <a:rPr lang="en-US" sz="1600" dirty="0" smtClean="0">
                  <a:solidFill>
                    <a:srgbClr val="000000"/>
                  </a:solidFill>
                  <a:latin typeface="Franklin Gothic Book"/>
                  <a:cs typeface="Franklin Gothic Book"/>
                </a:rPr>
                <a:t>Credit cards serve as a </a:t>
              </a:r>
            </a:p>
            <a:p>
              <a:pPr algn="ctr"/>
              <a:r>
                <a:rPr lang="en-US" sz="1600" dirty="0" smtClean="0">
                  <a:solidFill>
                    <a:srgbClr val="000000"/>
                  </a:solidFill>
                  <a:latin typeface="Franklin Gothic Book"/>
                  <a:cs typeface="Franklin Gothic Book"/>
                </a:rPr>
                <a:t>gateway to the full portfolio </a:t>
              </a:r>
            </a:p>
            <a:p>
              <a:pPr algn="ctr"/>
              <a:r>
                <a:rPr lang="en-US" sz="1600" dirty="0" smtClean="0">
                  <a:solidFill>
                    <a:srgbClr val="000000"/>
                  </a:solidFill>
                  <a:latin typeface="Franklin Gothic Book"/>
                  <a:cs typeface="Franklin Gothic Book"/>
                </a:rPr>
                <a:t>of lending products </a:t>
              </a:r>
            </a:p>
          </p:txBody>
        </p:sp>
      </p:grpSp>
    </p:spTree>
    <p:extLst>
      <p:ext uri="{BB962C8B-B14F-4D97-AF65-F5344CB8AC3E}">
        <p14:creationId xmlns:p14="http://schemas.microsoft.com/office/powerpoint/2010/main" val="4823077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976" y="143944"/>
            <a:ext cx="7597049" cy="663576"/>
          </a:xfrm>
        </p:spPr>
        <p:txBody>
          <a:bodyPr/>
          <a:lstStyle/>
          <a:p>
            <a:r>
              <a:rPr lang="en-US" dirty="0" smtClean="0"/>
              <a:t>Capital One Inspire offers differentiated incentives</a:t>
            </a:r>
            <a:br>
              <a:rPr lang="en-US" dirty="0" smtClean="0"/>
            </a:br>
            <a:r>
              <a:rPr lang="en-US" dirty="0" smtClean="0"/>
              <a:t>and reinforces a brand focused on family</a:t>
            </a:r>
            <a:endParaRPr lang="en-US" dirty="0"/>
          </a:p>
        </p:txBody>
      </p:sp>
      <p:cxnSp>
        <p:nvCxnSpPr>
          <p:cNvPr id="13" name="Straight Connector 12"/>
          <p:cNvCxnSpPr/>
          <p:nvPr/>
        </p:nvCxnSpPr>
        <p:spPr>
          <a:xfrm>
            <a:off x="-2" y="1956181"/>
            <a:ext cx="2053770"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 y="1432278"/>
            <a:ext cx="2053769"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53769" y="1432278"/>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2053769" y="1692132"/>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2053769" y="1269696"/>
            <a:ext cx="7088537" cy="675057"/>
          </a:xfrm>
          <a:prstGeom prst="rect">
            <a:avLst/>
          </a:prstGeom>
        </p:spPr>
        <p:txBody>
          <a:bodyPr wrap="square">
            <a:spAutoFit/>
          </a:bodyPr>
          <a:lstStyle/>
          <a:p>
            <a:pPr algn="ctr">
              <a:lnSpc>
                <a:spcPct val="120000"/>
              </a:lnSpc>
            </a:pPr>
            <a:r>
              <a:rPr lang="en-US" sz="1600" dirty="0" smtClean="0">
                <a:latin typeface="Franklin Gothic Book"/>
                <a:cs typeface="Franklin Gothic Book"/>
              </a:rPr>
              <a:t>Capital One Inspire aligns incentives</a:t>
            </a:r>
            <a:r>
              <a:rPr lang="en-US" sz="1600" dirty="0">
                <a:latin typeface="Franklin Gothic Book"/>
                <a:cs typeface="Franklin Gothic Book"/>
              </a:rPr>
              <a:t> </a:t>
            </a:r>
            <a:r>
              <a:rPr lang="en-US" sz="1600" dirty="0" smtClean="0">
                <a:latin typeface="Franklin Gothic Book"/>
                <a:cs typeface="Franklin Gothic Book"/>
              </a:rPr>
              <a:t>with the values of the rising mass </a:t>
            </a:r>
          </a:p>
          <a:p>
            <a:pPr algn="ctr">
              <a:lnSpc>
                <a:spcPct val="120000"/>
              </a:lnSpc>
            </a:pPr>
            <a:r>
              <a:rPr lang="en-US" sz="1600" dirty="0" smtClean="0">
                <a:latin typeface="Franklin Gothic Book"/>
                <a:cs typeface="Franklin Gothic Book"/>
              </a:rPr>
              <a:t>affluence and builds a differentiated brand for Capital One</a:t>
            </a:r>
            <a:endParaRPr lang="en-US" sz="1600" dirty="0">
              <a:solidFill>
                <a:schemeClr val="accent1">
                  <a:lumMod val="75000"/>
                  <a:lumOff val="25000"/>
                </a:schemeClr>
              </a:solidFill>
              <a:latin typeface="Franklin Gothic Medium"/>
              <a:cs typeface="Franklin Gothic Medium"/>
            </a:endParaRPr>
          </a:p>
        </p:txBody>
      </p:sp>
      <p:sp>
        <p:nvSpPr>
          <p:cNvPr id="38" name="TextBox 37"/>
          <p:cNvSpPr txBox="1"/>
          <p:nvPr/>
        </p:nvSpPr>
        <p:spPr>
          <a:xfrm>
            <a:off x="-2" y="1542504"/>
            <a:ext cx="2053771" cy="307777"/>
          </a:xfrm>
          <a:prstGeom prst="rect">
            <a:avLst/>
          </a:prstGeom>
          <a:noFill/>
        </p:spPr>
        <p:txBody>
          <a:bodyPr wrap="square" rtlCol="0">
            <a:spAutoFit/>
          </a:bodyPr>
          <a:lstStyle/>
          <a:p>
            <a:pPr algn="ctr"/>
            <a:r>
              <a:rPr lang="en-US" sz="1400" dirty="0" smtClean="0">
                <a:solidFill>
                  <a:schemeClr val="accent1">
                    <a:lumMod val="75000"/>
                    <a:lumOff val="25000"/>
                  </a:schemeClr>
                </a:solidFill>
                <a:latin typeface="Franklin Gothic Book"/>
                <a:cs typeface="Franklin Gothic Book"/>
              </a:rPr>
              <a:t>OVERVIEW</a:t>
            </a:r>
          </a:p>
        </p:txBody>
      </p:sp>
      <p:grpSp>
        <p:nvGrpSpPr>
          <p:cNvPr id="47" name="Group 46"/>
          <p:cNvGrpSpPr/>
          <p:nvPr/>
        </p:nvGrpSpPr>
        <p:grpSpPr>
          <a:xfrm>
            <a:off x="153948" y="3270261"/>
            <a:ext cx="9143999" cy="1901883"/>
            <a:chOff x="243751" y="2693001"/>
            <a:chExt cx="9143999" cy="1901883"/>
          </a:xfrm>
        </p:grpSpPr>
        <p:sp>
          <p:nvSpPr>
            <p:cNvPr id="48" name="TextBox 47"/>
            <p:cNvSpPr txBox="1"/>
            <p:nvPr/>
          </p:nvSpPr>
          <p:spPr>
            <a:xfrm>
              <a:off x="243751" y="2732836"/>
              <a:ext cx="9143999" cy="1862048"/>
            </a:xfrm>
            <a:prstGeom prst="rect">
              <a:avLst/>
            </a:prstGeom>
            <a:noFill/>
          </p:spPr>
          <p:txBody>
            <a:bodyPr wrap="square" rtlCol="0">
              <a:spAutoFit/>
            </a:bodyPr>
            <a:lstStyle/>
            <a:p>
              <a:pPr algn="ctr"/>
              <a:r>
                <a:rPr lang="en-US" sz="11500" spc="600" dirty="0" smtClean="0">
                  <a:solidFill>
                    <a:schemeClr val="accent1">
                      <a:lumMod val="25000"/>
                      <a:lumOff val="75000"/>
                    </a:schemeClr>
                  </a:solidFill>
                  <a:latin typeface="Avenir Book"/>
                  <a:cs typeface="Avenir Book"/>
                </a:rPr>
                <a:t>I</a:t>
              </a:r>
              <a:r>
                <a:rPr lang="en-US" sz="11500" spc="600" dirty="0" smtClean="0">
                  <a:solidFill>
                    <a:schemeClr val="accent1">
                      <a:lumMod val="10000"/>
                      <a:lumOff val="90000"/>
                    </a:schemeClr>
                  </a:solidFill>
                  <a:latin typeface="Avenir Book"/>
                  <a:cs typeface="Avenir Book"/>
                </a:rPr>
                <a:t>NSP</a:t>
              </a:r>
              <a:r>
                <a:rPr lang="en-US" sz="11500" spc="600" dirty="0" smtClean="0">
                  <a:solidFill>
                    <a:srgbClr val="AECCE4"/>
                  </a:solidFill>
                  <a:latin typeface="Avenir Book"/>
                  <a:cs typeface="Avenir Book"/>
                </a:rPr>
                <a:t>I</a:t>
              </a:r>
              <a:r>
                <a:rPr lang="en-US" sz="11500" spc="600" dirty="0" smtClean="0">
                  <a:solidFill>
                    <a:schemeClr val="accent1">
                      <a:lumMod val="10000"/>
                      <a:lumOff val="90000"/>
                    </a:schemeClr>
                  </a:solidFill>
                  <a:latin typeface="Avenir Book"/>
                  <a:cs typeface="Avenir Book"/>
                </a:rPr>
                <a:t>RE</a:t>
              </a:r>
              <a:endParaRPr lang="en-US" sz="11500" spc="600" dirty="0">
                <a:solidFill>
                  <a:schemeClr val="accent1">
                    <a:lumMod val="10000"/>
                    <a:lumOff val="90000"/>
                  </a:schemeClr>
                </a:solidFill>
                <a:latin typeface="Avenir Book"/>
                <a:cs typeface="Avenir Book"/>
              </a:endParaRPr>
            </a:p>
          </p:txBody>
        </p:sp>
        <p:sp>
          <p:nvSpPr>
            <p:cNvPr id="49" name="Arc 48"/>
            <p:cNvSpPr/>
            <p:nvPr/>
          </p:nvSpPr>
          <p:spPr>
            <a:xfrm rot="16200000">
              <a:off x="3395753" y="1385450"/>
              <a:ext cx="864035" cy="3479137"/>
            </a:xfrm>
            <a:prstGeom prst="arc">
              <a:avLst>
                <a:gd name="adj1" fmla="val 16308184"/>
                <a:gd name="adj2" fmla="val 5310131"/>
              </a:avLst>
            </a:prstGeom>
            <a:ln w="76200" cmpd="sng">
              <a:solidFill>
                <a:schemeClr val="accent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2E618A"/>
                </a:solidFill>
              </a:endParaRPr>
            </a:p>
          </p:txBody>
        </p:sp>
        <p:pic>
          <p:nvPicPr>
            <p:cNvPr id="50" name="Picture 49"/>
            <p:cNvPicPr>
              <a:picLocks noChangeAspect="1"/>
            </p:cNvPicPr>
            <p:nvPr/>
          </p:nvPicPr>
          <p:blipFill>
            <a:blip r:embed="rId2">
              <a:clrChange>
                <a:clrFrom>
                  <a:srgbClr val="FFFFFF"/>
                </a:clrFrom>
                <a:clrTo>
                  <a:srgbClr val="FFFFFF">
                    <a:alpha val="0"/>
                  </a:srgbClr>
                </a:clrTo>
              </a:clrChange>
            </a:blip>
            <a:stretch>
              <a:fillRect/>
            </a:stretch>
          </p:blipFill>
          <p:spPr>
            <a:xfrm>
              <a:off x="1564354" y="3240477"/>
              <a:ext cx="925741" cy="1157176"/>
            </a:xfrm>
            <a:prstGeom prst="rect">
              <a:avLst/>
            </a:prstGeom>
          </p:spPr>
        </p:pic>
        <p:pic>
          <p:nvPicPr>
            <p:cNvPr id="51" name="Picture 50"/>
            <p:cNvPicPr>
              <a:picLocks noChangeAspect="1"/>
            </p:cNvPicPr>
            <p:nvPr/>
          </p:nvPicPr>
          <p:blipFill>
            <a:blip r:embed="rId3">
              <a:clrChange>
                <a:clrFrom>
                  <a:srgbClr val="FFFFFF"/>
                </a:clrFrom>
                <a:clrTo>
                  <a:srgbClr val="FFFFFF">
                    <a:alpha val="0"/>
                  </a:srgbClr>
                </a:clrTo>
              </a:clrChange>
            </a:blip>
            <a:stretch>
              <a:fillRect/>
            </a:stretch>
          </p:blipFill>
          <p:spPr>
            <a:xfrm>
              <a:off x="5235829" y="3240477"/>
              <a:ext cx="864949" cy="1081187"/>
            </a:xfrm>
            <a:prstGeom prst="rect">
              <a:avLst/>
            </a:prstGeom>
          </p:spPr>
        </p:pic>
      </p:grpSp>
      <p:pic>
        <p:nvPicPr>
          <p:cNvPr id="15" name="Picture 14">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spTree>
    <p:extLst>
      <p:ext uri="{BB962C8B-B14F-4D97-AF65-F5344CB8AC3E}">
        <p14:creationId xmlns:p14="http://schemas.microsoft.com/office/powerpoint/2010/main" val="306820572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976" y="143944"/>
            <a:ext cx="7597049" cy="663576"/>
          </a:xfrm>
        </p:spPr>
        <p:txBody>
          <a:bodyPr/>
          <a:lstStyle/>
          <a:p>
            <a:r>
              <a:rPr lang="en-US" dirty="0" smtClean="0"/>
              <a:t>Capital One Inspire offers differentiated incentives</a:t>
            </a:r>
            <a:br>
              <a:rPr lang="en-US" dirty="0" smtClean="0"/>
            </a:br>
            <a:r>
              <a:rPr lang="en-US" dirty="0" smtClean="0"/>
              <a:t>and reinforces a brand focused on family</a:t>
            </a:r>
            <a:endParaRPr lang="en-US" dirty="0"/>
          </a:p>
        </p:txBody>
      </p:sp>
      <p:cxnSp>
        <p:nvCxnSpPr>
          <p:cNvPr id="13" name="Straight Connector 12"/>
          <p:cNvCxnSpPr/>
          <p:nvPr/>
        </p:nvCxnSpPr>
        <p:spPr>
          <a:xfrm>
            <a:off x="-2" y="1956181"/>
            <a:ext cx="2053770"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 y="1432278"/>
            <a:ext cx="2053769"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53769" y="1432278"/>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2053769" y="1692132"/>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 y="2851629"/>
            <a:ext cx="2053770"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 y="2327726"/>
            <a:ext cx="2053769"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 y="2437952"/>
            <a:ext cx="2053771" cy="307777"/>
          </a:xfrm>
          <a:prstGeom prst="rect">
            <a:avLst/>
          </a:prstGeom>
          <a:noFill/>
        </p:spPr>
        <p:txBody>
          <a:bodyPr wrap="square" rtlCol="0">
            <a:spAutoFit/>
          </a:bodyPr>
          <a:lstStyle/>
          <a:p>
            <a:pPr algn="ctr"/>
            <a:r>
              <a:rPr lang="en-US" sz="1400" dirty="0" smtClean="0">
                <a:solidFill>
                  <a:schemeClr val="accent1">
                    <a:lumMod val="75000"/>
                    <a:lumOff val="25000"/>
                  </a:schemeClr>
                </a:solidFill>
                <a:latin typeface="Franklin Gothic Book"/>
                <a:cs typeface="Franklin Gothic Book"/>
              </a:rPr>
              <a:t>EXECUTION</a:t>
            </a:r>
          </a:p>
        </p:txBody>
      </p:sp>
      <p:cxnSp>
        <p:nvCxnSpPr>
          <p:cNvPr id="21" name="Straight Connector 20"/>
          <p:cNvCxnSpPr/>
          <p:nvPr/>
        </p:nvCxnSpPr>
        <p:spPr>
          <a:xfrm>
            <a:off x="2053769" y="2327726"/>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2053769" y="2587580"/>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2661789" y="2384936"/>
            <a:ext cx="418861" cy="413677"/>
          </a:xfrm>
          <a:prstGeom prst="ellipse">
            <a:avLst/>
          </a:prstGeom>
          <a:solidFill>
            <a:srgbClr val="FFFFFF"/>
          </a:solidFill>
          <a:ln w="38100" cmpd="sng">
            <a:solidFill>
              <a:schemeClr val="accent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Oval 23"/>
          <p:cNvSpPr/>
          <p:nvPr/>
        </p:nvSpPr>
        <p:spPr>
          <a:xfrm>
            <a:off x="4732850" y="2389296"/>
            <a:ext cx="418861" cy="413677"/>
          </a:xfrm>
          <a:prstGeom prst="ellipse">
            <a:avLst/>
          </a:prstGeom>
          <a:solidFill>
            <a:srgbClr val="FFFFFF"/>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5" name="Oval 24"/>
          <p:cNvSpPr/>
          <p:nvPr/>
        </p:nvSpPr>
        <p:spPr>
          <a:xfrm>
            <a:off x="6803911" y="2393656"/>
            <a:ext cx="418861" cy="413677"/>
          </a:xfrm>
          <a:prstGeom prst="ellipse">
            <a:avLst/>
          </a:prstGeom>
          <a:solidFill>
            <a:srgbClr val="FFFFFF"/>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2661789" y="2422296"/>
            <a:ext cx="418862" cy="307777"/>
          </a:xfrm>
          <a:prstGeom prst="rect">
            <a:avLst/>
          </a:prstGeom>
          <a:noFill/>
        </p:spPr>
        <p:txBody>
          <a:bodyPr wrap="square" rtlCol="0">
            <a:spAutoFit/>
          </a:bodyPr>
          <a:lstStyle/>
          <a:p>
            <a:pPr algn="ctr"/>
            <a:r>
              <a:rPr lang="en-US" sz="1400" dirty="0" smtClean="0">
                <a:latin typeface="Franklin Gothic Book"/>
                <a:cs typeface="Franklin Gothic Book"/>
              </a:rPr>
              <a:t>1</a:t>
            </a:r>
          </a:p>
        </p:txBody>
      </p:sp>
      <p:sp>
        <p:nvSpPr>
          <p:cNvPr id="27" name="TextBox 26"/>
          <p:cNvSpPr txBox="1"/>
          <p:nvPr/>
        </p:nvSpPr>
        <p:spPr>
          <a:xfrm>
            <a:off x="4732849" y="2423354"/>
            <a:ext cx="418862" cy="307777"/>
          </a:xfrm>
          <a:prstGeom prst="rect">
            <a:avLst/>
          </a:prstGeom>
          <a:noFill/>
        </p:spPr>
        <p:txBody>
          <a:bodyPr wrap="square" rtlCol="0">
            <a:spAutoFit/>
          </a:bodyPr>
          <a:lstStyle/>
          <a:p>
            <a:pPr algn="ctr"/>
            <a:r>
              <a:rPr lang="en-US" sz="1400" dirty="0">
                <a:latin typeface="Franklin Gothic Book"/>
                <a:cs typeface="Franklin Gothic Book"/>
              </a:rPr>
              <a:t>2</a:t>
            </a:r>
            <a:endParaRPr lang="en-US" sz="1400" dirty="0" smtClean="0">
              <a:latin typeface="Franklin Gothic Book"/>
              <a:cs typeface="Franklin Gothic Book"/>
            </a:endParaRPr>
          </a:p>
        </p:txBody>
      </p:sp>
      <p:sp>
        <p:nvSpPr>
          <p:cNvPr id="28" name="TextBox 27"/>
          <p:cNvSpPr txBox="1"/>
          <p:nvPr/>
        </p:nvSpPr>
        <p:spPr>
          <a:xfrm>
            <a:off x="6803911" y="2423354"/>
            <a:ext cx="418862" cy="307777"/>
          </a:xfrm>
          <a:prstGeom prst="rect">
            <a:avLst/>
          </a:prstGeom>
          <a:noFill/>
        </p:spPr>
        <p:txBody>
          <a:bodyPr wrap="square" rtlCol="0">
            <a:spAutoFit/>
          </a:bodyPr>
          <a:lstStyle/>
          <a:p>
            <a:pPr algn="ctr"/>
            <a:r>
              <a:rPr lang="en-US" sz="1400" dirty="0">
                <a:latin typeface="Franklin Gothic Book"/>
                <a:cs typeface="Franklin Gothic Book"/>
              </a:rPr>
              <a:t>3</a:t>
            </a:r>
            <a:endParaRPr lang="en-US" sz="1400" dirty="0" smtClean="0">
              <a:latin typeface="Franklin Gothic Book"/>
              <a:cs typeface="Franklin Gothic Book"/>
            </a:endParaRPr>
          </a:p>
        </p:txBody>
      </p:sp>
      <p:sp>
        <p:nvSpPr>
          <p:cNvPr id="29" name="Rectangle 28"/>
          <p:cNvSpPr/>
          <p:nvPr/>
        </p:nvSpPr>
        <p:spPr>
          <a:xfrm>
            <a:off x="3107673" y="2307474"/>
            <a:ext cx="1652201" cy="584776"/>
          </a:xfrm>
          <a:prstGeom prst="rect">
            <a:avLst/>
          </a:prstGeom>
        </p:spPr>
        <p:txBody>
          <a:bodyPr wrap="square">
            <a:spAutoFit/>
          </a:bodyPr>
          <a:lstStyle/>
          <a:p>
            <a:r>
              <a:rPr lang="en-US" sz="1600" dirty="0" smtClean="0">
                <a:latin typeface="Franklin Gothic Book"/>
                <a:cs typeface="Franklin Gothic Book"/>
              </a:rPr>
              <a:t>Tailoring Incentives</a:t>
            </a:r>
            <a:endParaRPr lang="en-US" sz="1600" dirty="0">
              <a:solidFill>
                <a:schemeClr val="accent1">
                  <a:lumMod val="75000"/>
                  <a:lumOff val="25000"/>
                </a:schemeClr>
              </a:solidFill>
              <a:latin typeface="Franklin Gothic Medium"/>
              <a:cs typeface="Franklin Gothic Medium"/>
            </a:endParaRPr>
          </a:p>
        </p:txBody>
      </p:sp>
      <p:sp>
        <p:nvSpPr>
          <p:cNvPr id="30" name="Rectangle 29"/>
          <p:cNvSpPr/>
          <p:nvPr/>
        </p:nvSpPr>
        <p:spPr>
          <a:xfrm>
            <a:off x="5178734" y="2298324"/>
            <a:ext cx="1652201" cy="584776"/>
          </a:xfrm>
          <a:prstGeom prst="rect">
            <a:avLst/>
          </a:prstGeom>
        </p:spPr>
        <p:txBody>
          <a:bodyPr wrap="square">
            <a:spAutoFit/>
          </a:bodyPr>
          <a:lstStyle/>
          <a:p>
            <a:r>
              <a:rPr lang="en-US" sz="1600" dirty="0" smtClean="0">
                <a:latin typeface="Franklin Gothic Book"/>
                <a:cs typeface="Franklin Gothic Book"/>
              </a:rPr>
              <a:t>Expanding </a:t>
            </a:r>
          </a:p>
          <a:p>
            <a:r>
              <a:rPr lang="en-US" sz="1600" dirty="0" smtClean="0">
                <a:latin typeface="Franklin Gothic Book"/>
                <a:cs typeface="Franklin Gothic Book"/>
              </a:rPr>
              <a:t>the Network</a:t>
            </a:r>
            <a:endParaRPr lang="en-US" sz="1600" dirty="0">
              <a:solidFill>
                <a:schemeClr val="accent1">
                  <a:lumMod val="75000"/>
                  <a:lumOff val="25000"/>
                </a:schemeClr>
              </a:solidFill>
              <a:latin typeface="Franklin Gothic Medium"/>
              <a:cs typeface="Franklin Gothic Medium"/>
            </a:endParaRPr>
          </a:p>
        </p:txBody>
      </p:sp>
      <p:sp>
        <p:nvSpPr>
          <p:cNvPr id="31" name="Rectangle 30"/>
          <p:cNvSpPr/>
          <p:nvPr/>
        </p:nvSpPr>
        <p:spPr>
          <a:xfrm>
            <a:off x="7249797" y="2289174"/>
            <a:ext cx="1652201" cy="584776"/>
          </a:xfrm>
          <a:prstGeom prst="rect">
            <a:avLst/>
          </a:prstGeom>
        </p:spPr>
        <p:txBody>
          <a:bodyPr wrap="square">
            <a:spAutoFit/>
          </a:bodyPr>
          <a:lstStyle/>
          <a:p>
            <a:r>
              <a:rPr lang="en-US" sz="1600" dirty="0" smtClean="0">
                <a:latin typeface="Franklin Gothic Book"/>
                <a:cs typeface="Franklin Gothic Book"/>
              </a:rPr>
              <a:t>Building </a:t>
            </a:r>
          </a:p>
          <a:p>
            <a:r>
              <a:rPr lang="en-US" sz="1600" dirty="0">
                <a:latin typeface="Franklin Gothic Book"/>
                <a:cs typeface="Franklin Gothic Book"/>
              </a:rPr>
              <a:t>a</a:t>
            </a:r>
            <a:r>
              <a:rPr lang="en-US" sz="1600" dirty="0" smtClean="0">
                <a:latin typeface="Franklin Gothic Book"/>
                <a:cs typeface="Franklin Gothic Book"/>
              </a:rPr>
              <a:t> Brand</a:t>
            </a:r>
            <a:endParaRPr lang="en-US" sz="1600" dirty="0">
              <a:solidFill>
                <a:schemeClr val="accent1">
                  <a:lumMod val="75000"/>
                  <a:lumOff val="25000"/>
                </a:schemeClr>
              </a:solidFill>
              <a:latin typeface="Franklin Gothic Medium"/>
              <a:cs typeface="Franklin Gothic Medium"/>
            </a:endParaRPr>
          </a:p>
        </p:txBody>
      </p:sp>
      <p:sp>
        <p:nvSpPr>
          <p:cNvPr id="32" name="Rectangle 31"/>
          <p:cNvSpPr/>
          <p:nvPr/>
        </p:nvSpPr>
        <p:spPr>
          <a:xfrm>
            <a:off x="2053769" y="1269696"/>
            <a:ext cx="7088537" cy="675057"/>
          </a:xfrm>
          <a:prstGeom prst="rect">
            <a:avLst/>
          </a:prstGeom>
        </p:spPr>
        <p:txBody>
          <a:bodyPr wrap="square">
            <a:spAutoFit/>
          </a:bodyPr>
          <a:lstStyle/>
          <a:p>
            <a:pPr algn="ctr">
              <a:lnSpc>
                <a:spcPct val="120000"/>
              </a:lnSpc>
            </a:pPr>
            <a:r>
              <a:rPr lang="en-US" sz="1600" dirty="0" smtClean="0">
                <a:latin typeface="Franklin Gothic Book"/>
                <a:cs typeface="Franklin Gothic Book"/>
              </a:rPr>
              <a:t>Capital One Inspire aligns incentives</a:t>
            </a:r>
            <a:r>
              <a:rPr lang="en-US" sz="1600" dirty="0">
                <a:latin typeface="Franklin Gothic Book"/>
                <a:cs typeface="Franklin Gothic Book"/>
              </a:rPr>
              <a:t> </a:t>
            </a:r>
            <a:r>
              <a:rPr lang="en-US" sz="1600" dirty="0" smtClean="0">
                <a:latin typeface="Franklin Gothic Book"/>
                <a:cs typeface="Franklin Gothic Book"/>
              </a:rPr>
              <a:t>with the values of the rising mass </a:t>
            </a:r>
          </a:p>
          <a:p>
            <a:pPr algn="ctr">
              <a:lnSpc>
                <a:spcPct val="120000"/>
              </a:lnSpc>
            </a:pPr>
            <a:r>
              <a:rPr lang="en-US" sz="1600" dirty="0" smtClean="0">
                <a:latin typeface="Franklin Gothic Book"/>
                <a:cs typeface="Franklin Gothic Book"/>
              </a:rPr>
              <a:t>affluence and builds a differentiated brand for Capital One</a:t>
            </a:r>
            <a:endParaRPr lang="en-US" sz="1600" dirty="0">
              <a:solidFill>
                <a:schemeClr val="accent1">
                  <a:lumMod val="75000"/>
                  <a:lumOff val="25000"/>
                </a:schemeClr>
              </a:solidFill>
              <a:latin typeface="Franklin Gothic Medium"/>
              <a:cs typeface="Franklin Gothic Medium"/>
            </a:endParaRPr>
          </a:p>
        </p:txBody>
      </p:sp>
      <p:sp>
        <p:nvSpPr>
          <p:cNvPr id="37" name="Rectangle 36"/>
          <p:cNvSpPr/>
          <p:nvPr/>
        </p:nvSpPr>
        <p:spPr>
          <a:xfrm>
            <a:off x="1108120" y="4962926"/>
            <a:ext cx="6927760" cy="1110047"/>
          </a:xfrm>
          <a:prstGeom prst="rect">
            <a:avLst/>
          </a:prstGeom>
        </p:spPr>
        <p:txBody>
          <a:bodyPr wrap="square">
            <a:spAutoFit/>
          </a:bodyPr>
          <a:lstStyle/>
          <a:p>
            <a:pPr algn="ctr">
              <a:lnSpc>
                <a:spcPct val="140000"/>
              </a:lnSpc>
            </a:pPr>
            <a:r>
              <a:rPr lang="en-US" sz="1600" b="1" dirty="0" smtClean="0">
                <a:solidFill>
                  <a:schemeClr val="accent1">
                    <a:lumMod val="75000"/>
                    <a:lumOff val="25000"/>
                  </a:schemeClr>
                </a:solidFill>
                <a:latin typeface="Franklin Gothic Book"/>
                <a:cs typeface="Franklin Gothic Book"/>
              </a:rPr>
              <a:t>CARDHOLDER INCENTIVE </a:t>
            </a:r>
          </a:p>
          <a:p>
            <a:pPr algn="ctr">
              <a:lnSpc>
                <a:spcPct val="140000"/>
              </a:lnSpc>
            </a:pPr>
            <a:r>
              <a:rPr lang="en-US" sz="1600" dirty="0" smtClean="0">
                <a:solidFill>
                  <a:schemeClr val="accent1">
                    <a:lumMod val="75000"/>
                    <a:lumOff val="25000"/>
                  </a:schemeClr>
                </a:solidFill>
                <a:latin typeface="Franklin Gothic Medium"/>
                <a:cs typeface="Franklin Gothic Medium"/>
              </a:rPr>
              <a:t>1.5%</a:t>
            </a:r>
            <a:r>
              <a:rPr lang="en-US" sz="1600" dirty="0" smtClean="0">
                <a:latin typeface="Franklin Gothic Book"/>
                <a:cs typeface="Franklin Gothic Book"/>
              </a:rPr>
              <a:t> of all purchases will go to Capital One add-on CD account which can be </a:t>
            </a:r>
            <a:r>
              <a:rPr lang="en-US" sz="1600" dirty="0" smtClean="0">
                <a:solidFill>
                  <a:srgbClr val="2E618A"/>
                </a:solidFill>
                <a:latin typeface="Franklin Gothic Book"/>
                <a:cs typeface="Franklin Gothic Book"/>
              </a:rPr>
              <a:t>used to pay for the cardholder’s child’s future college education</a:t>
            </a:r>
          </a:p>
        </p:txBody>
      </p:sp>
      <p:sp>
        <p:nvSpPr>
          <p:cNvPr id="38" name="TextBox 37"/>
          <p:cNvSpPr txBox="1"/>
          <p:nvPr/>
        </p:nvSpPr>
        <p:spPr>
          <a:xfrm>
            <a:off x="-2" y="1542504"/>
            <a:ext cx="2053771" cy="307777"/>
          </a:xfrm>
          <a:prstGeom prst="rect">
            <a:avLst/>
          </a:prstGeom>
          <a:noFill/>
        </p:spPr>
        <p:txBody>
          <a:bodyPr wrap="square" rtlCol="0">
            <a:spAutoFit/>
          </a:bodyPr>
          <a:lstStyle/>
          <a:p>
            <a:pPr algn="ctr"/>
            <a:r>
              <a:rPr lang="en-US" sz="1400" dirty="0" smtClean="0">
                <a:solidFill>
                  <a:schemeClr val="accent1">
                    <a:lumMod val="75000"/>
                    <a:lumOff val="25000"/>
                  </a:schemeClr>
                </a:solidFill>
                <a:latin typeface="Franklin Gothic Book"/>
                <a:cs typeface="Franklin Gothic Book"/>
              </a:rPr>
              <a:t>OVERVIEW</a:t>
            </a:r>
          </a:p>
        </p:txBody>
      </p:sp>
      <p:grpSp>
        <p:nvGrpSpPr>
          <p:cNvPr id="42" name="Group 41"/>
          <p:cNvGrpSpPr/>
          <p:nvPr/>
        </p:nvGrpSpPr>
        <p:grpSpPr>
          <a:xfrm>
            <a:off x="153948" y="3270261"/>
            <a:ext cx="9143999" cy="1901883"/>
            <a:chOff x="243751" y="2693001"/>
            <a:chExt cx="9143999" cy="1901883"/>
          </a:xfrm>
        </p:grpSpPr>
        <p:sp>
          <p:nvSpPr>
            <p:cNvPr id="43" name="TextBox 42"/>
            <p:cNvSpPr txBox="1"/>
            <p:nvPr/>
          </p:nvSpPr>
          <p:spPr>
            <a:xfrm>
              <a:off x="243751" y="2732836"/>
              <a:ext cx="9143999" cy="1862048"/>
            </a:xfrm>
            <a:prstGeom prst="rect">
              <a:avLst/>
            </a:prstGeom>
            <a:noFill/>
          </p:spPr>
          <p:txBody>
            <a:bodyPr wrap="square" rtlCol="0">
              <a:spAutoFit/>
            </a:bodyPr>
            <a:lstStyle/>
            <a:p>
              <a:pPr algn="ctr"/>
              <a:r>
                <a:rPr lang="en-US" sz="11500" spc="600" dirty="0" smtClean="0">
                  <a:solidFill>
                    <a:schemeClr val="accent1">
                      <a:lumMod val="25000"/>
                      <a:lumOff val="75000"/>
                    </a:schemeClr>
                  </a:solidFill>
                  <a:latin typeface="Avenir Book"/>
                  <a:cs typeface="Avenir Book"/>
                </a:rPr>
                <a:t>I</a:t>
              </a:r>
              <a:r>
                <a:rPr lang="en-US" sz="11500" spc="600" dirty="0" smtClean="0">
                  <a:solidFill>
                    <a:schemeClr val="accent1">
                      <a:lumMod val="10000"/>
                      <a:lumOff val="90000"/>
                    </a:schemeClr>
                  </a:solidFill>
                  <a:latin typeface="Avenir Book"/>
                  <a:cs typeface="Avenir Book"/>
                </a:rPr>
                <a:t>NSP</a:t>
              </a:r>
              <a:r>
                <a:rPr lang="en-US" sz="11500" spc="600" dirty="0" smtClean="0">
                  <a:solidFill>
                    <a:srgbClr val="AECCE4"/>
                  </a:solidFill>
                  <a:latin typeface="Avenir Book"/>
                  <a:cs typeface="Avenir Book"/>
                </a:rPr>
                <a:t>I</a:t>
              </a:r>
              <a:r>
                <a:rPr lang="en-US" sz="11500" spc="600" dirty="0" smtClean="0">
                  <a:solidFill>
                    <a:schemeClr val="accent1">
                      <a:lumMod val="10000"/>
                      <a:lumOff val="90000"/>
                    </a:schemeClr>
                  </a:solidFill>
                  <a:latin typeface="Avenir Book"/>
                  <a:cs typeface="Avenir Book"/>
                </a:rPr>
                <a:t>RE</a:t>
              </a:r>
              <a:endParaRPr lang="en-US" sz="11500" spc="600" dirty="0">
                <a:solidFill>
                  <a:schemeClr val="accent1">
                    <a:lumMod val="10000"/>
                    <a:lumOff val="90000"/>
                  </a:schemeClr>
                </a:solidFill>
                <a:latin typeface="Avenir Book"/>
                <a:cs typeface="Avenir Book"/>
              </a:endParaRPr>
            </a:p>
          </p:txBody>
        </p:sp>
        <p:sp>
          <p:nvSpPr>
            <p:cNvPr id="44" name="Arc 43"/>
            <p:cNvSpPr/>
            <p:nvPr/>
          </p:nvSpPr>
          <p:spPr>
            <a:xfrm rot="16200000">
              <a:off x="3395753" y="1385450"/>
              <a:ext cx="864035" cy="3479137"/>
            </a:xfrm>
            <a:prstGeom prst="arc">
              <a:avLst>
                <a:gd name="adj1" fmla="val 16308184"/>
                <a:gd name="adj2" fmla="val 5310131"/>
              </a:avLst>
            </a:prstGeom>
            <a:ln w="76200" cmpd="sng">
              <a:solidFill>
                <a:schemeClr val="accent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2E618A"/>
                </a:solidFill>
              </a:endParaRPr>
            </a:p>
          </p:txBody>
        </p:sp>
        <p:pic>
          <p:nvPicPr>
            <p:cNvPr id="45" name="Picture 44"/>
            <p:cNvPicPr>
              <a:picLocks noChangeAspect="1"/>
            </p:cNvPicPr>
            <p:nvPr/>
          </p:nvPicPr>
          <p:blipFill>
            <a:blip r:embed="rId2">
              <a:clrChange>
                <a:clrFrom>
                  <a:srgbClr val="FFFFFF"/>
                </a:clrFrom>
                <a:clrTo>
                  <a:srgbClr val="FFFFFF">
                    <a:alpha val="0"/>
                  </a:srgbClr>
                </a:clrTo>
              </a:clrChange>
            </a:blip>
            <a:stretch>
              <a:fillRect/>
            </a:stretch>
          </p:blipFill>
          <p:spPr>
            <a:xfrm>
              <a:off x="1564354" y="3240477"/>
              <a:ext cx="925741" cy="1157176"/>
            </a:xfrm>
            <a:prstGeom prst="rect">
              <a:avLst/>
            </a:prstGeom>
          </p:spPr>
        </p:pic>
        <p:pic>
          <p:nvPicPr>
            <p:cNvPr id="46" name="Picture 45"/>
            <p:cNvPicPr>
              <a:picLocks noChangeAspect="1"/>
            </p:cNvPicPr>
            <p:nvPr/>
          </p:nvPicPr>
          <p:blipFill>
            <a:blip r:embed="rId3">
              <a:clrChange>
                <a:clrFrom>
                  <a:srgbClr val="FFFFFF"/>
                </a:clrFrom>
                <a:clrTo>
                  <a:srgbClr val="FFFFFF">
                    <a:alpha val="0"/>
                  </a:srgbClr>
                </a:clrTo>
              </a:clrChange>
            </a:blip>
            <a:stretch>
              <a:fillRect/>
            </a:stretch>
          </p:blipFill>
          <p:spPr>
            <a:xfrm>
              <a:off x="5235829" y="3240477"/>
              <a:ext cx="864949" cy="1081187"/>
            </a:xfrm>
            <a:prstGeom prst="rect">
              <a:avLst/>
            </a:prstGeom>
          </p:spPr>
        </p:pic>
      </p:grpSp>
      <p:sp>
        <p:nvSpPr>
          <p:cNvPr id="33" name="Rectangle 32"/>
          <p:cNvSpPr/>
          <p:nvPr/>
        </p:nvSpPr>
        <p:spPr>
          <a:xfrm>
            <a:off x="-1694" y="1173160"/>
            <a:ext cx="9144000" cy="1048464"/>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spTree>
    <p:extLst>
      <p:ext uri="{BB962C8B-B14F-4D97-AF65-F5344CB8AC3E}">
        <p14:creationId xmlns:p14="http://schemas.microsoft.com/office/powerpoint/2010/main" val="236459695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976" y="143944"/>
            <a:ext cx="7597049" cy="663576"/>
          </a:xfrm>
        </p:spPr>
        <p:txBody>
          <a:bodyPr/>
          <a:lstStyle/>
          <a:p>
            <a:r>
              <a:rPr lang="en-US" dirty="0" smtClean="0"/>
              <a:t>Capital One Inspire offers differentiated incentives</a:t>
            </a:r>
            <a:br>
              <a:rPr lang="en-US" dirty="0" smtClean="0"/>
            </a:br>
            <a:r>
              <a:rPr lang="en-US" dirty="0" smtClean="0"/>
              <a:t>and reinforces a brand focused on family</a:t>
            </a:r>
            <a:endParaRPr lang="en-US" dirty="0"/>
          </a:p>
        </p:txBody>
      </p:sp>
      <p:cxnSp>
        <p:nvCxnSpPr>
          <p:cNvPr id="13" name="Straight Connector 12"/>
          <p:cNvCxnSpPr/>
          <p:nvPr/>
        </p:nvCxnSpPr>
        <p:spPr>
          <a:xfrm>
            <a:off x="-2" y="1956181"/>
            <a:ext cx="2053770"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 y="1432278"/>
            <a:ext cx="2053769"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 y="1542504"/>
            <a:ext cx="2053771" cy="307777"/>
          </a:xfrm>
          <a:prstGeom prst="rect">
            <a:avLst/>
          </a:prstGeom>
          <a:noFill/>
        </p:spPr>
        <p:txBody>
          <a:bodyPr wrap="square" rtlCol="0">
            <a:spAutoFit/>
          </a:bodyPr>
          <a:lstStyle/>
          <a:p>
            <a:pPr algn="ctr"/>
            <a:r>
              <a:rPr lang="en-US" sz="1400" dirty="0" smtClean="0">
                <a:solidFill>
                  <a:schemeClr val="accent1">
                    <a:lumMod val="75000"/>
                    <a:lumOff val="25000"/>
                  </a:schemeClr>
                </a:solidFill>
                <a:latin typeface="Franklin Gothic Book"/>
                <a:cs typeface="Franklin Gothic Book"/>
              </a:rPr>
              <a:t>OVERVIEW</a:t>
            </a:r>
          </a:p>
        </p:txBody>
      </p:sp>
      <p:cxnSp>
        <p:nvCxnSpPr>
          <p:cNvPr id="16" name="Straight Connector 15"/>
          <p:cNvCxnSpPr/>
          <p:nvPr/>
        </p:nvCxnSpPr>
        <p:spPr>
          <a:xfrm>
            <a:off x="2053769" y="1432278"/>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2053769" y="1692132"/>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 y="2851629"/>
            <a:ext cx="2053770"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 y="2327726"/>
            <a:ext cx="2053769"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 y="2437952"/>
            <a:ext cx="2053771" cy="307777"/>
          </a:xfrm>
          <a:prstGeom prst="rect">
            <a:avLst/>
          </a:prstGeom>
          <a:noFill/>
        </p:spPr>
        <p:txBody>
          <a:bodyPr wrap="square" rtlCol="0">
            <a:spAutoFit/>
          </a:bodyPr>
          <a:lstStyle/>
          <a:p>
            <a:pPr algn="ctr"/>
            <a:r>
              <a:rPr lang="en-US" sz="1400" dirty="0" smtClean="0">
                <a:solidFill>
                  <a:schemeClr val="accent1">
                    <a:lumMod val="75000"/>
                    <a:lumOff val="25000"/>
                  </a:schemeClr>
                </a:solidFill>
                <a:latin typeface="Franklin Gothic Book"/>
                <a:cs typeface="Franklin Gothic Book"/>
              </a:rPr>
              <a:t>EXECUTION</a:t>
            </a:r>
          </a:p>
        </p:txBody>
      </p:sp>
      <p:cxnSp>
        <p:nvCxnSpPr>
          <p:cNvPr id="21" name="Straight Connector 20"/>
          <p:cNvCxnSpPr/>
          <p:nvPr/>
        </p:nvCxnSpPr>
        <p:spPr>
          <a:xfrm>
            <a:off x="2053769" y="2327726"/>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2053769" y="2587580"/>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2661789" y="2384936"/>
            <a:ext cx="418861" cy="413677"/>
          </a:xfrm>
          <a:prstGeom prst="ellipse">
            <a:avLst/>
          </a:prstGeom>
          <a:solidFill>
            <a:srgbClr val="FFFFFF"/>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Oval 23"/>
          <p:cNvSpPr/>
          <p:nvPr/>
        </p:nvSpPr>
        <p:spPr>
          <a:xfrm>
            <a:off x="4732850" y="2389296"/>
            <a:ext cx="418861" cy="413677"/>
          </a:xfrm>
          <a:prstGeom prst="ellipse">
            <a:avLst/>
          </a:prstGeom>
          <a:solidFill>
            <a:srgbClr val="FFFFFF"/>
          </a:solidFill>
          <a:ln w="38100" cmpd="sng">
            <a:solidFill>
              <a:schemeClr val="accent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5" name="Oval 24"/>
          <p:cNvSpPr/>
          <p:nvPr/>
        </p:nvSpPr>
        <p:spPr>
          <a:xfrm>
            <a:off x="6803911" y="2393656"/>
            <a:ext cx="418861" cy="413677"/>
          </a:xfrm>
          <a:prstGeom prst="ellipse">
            <a:avLst/>
          </a:prstGeom>
          <a:solidFill>
            <a:srgbClr val="FFFFFF"/>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2661789" y="2422296"/>
            <a:ext cx="418862" cy="307777"/>
          </a:xfrm>
          <a:prstGeom prst="rect">
            <a:avLst/>
          </a:prstGeom>
          <a:noFill/>
        </p:spPr>
        <p:txBody>
          <a:bodyPr wrap="square" rtlCol="0">
            <a:spAutoFit/>
          </a:bodyPr>
          <a:lstStyle/>
          <a:p>
            <a:pPr algn="ctr"/>
            <a:r>
              <a:rPr lang="en-US" sz="1400" dirty="0" smtClean="0">
                <a:latin typeface="Franklin Gothic Book"/>
                <a:cs typeface="Franklin Gothic Book"/>
              </a:rPr>
              <a:t>1</a:t>
            </a:r>
          </a:p>
        </p:txBody>
      </p:sp>
      <p:sp>
        <p:nvSpPr>
          <p:cNvPr id="27" name="TextBox 26"/>
          <p:cNvSpPr txBox="1"/>
          <p:nvPr/>
        </p:nvSpPr>
        <p:spPr>
          <a:xfrm>
            <a:off x="4732849" y="2423354"/>
            <a:ext cx="418862" cy="307777"/>
          </a:xfrm>
          <a:prstGeom prst="rect">
            <a:avLst/>
          </a:prstGeom>
          <a:noFill/>
        </p:spPr>
        <p:txBody>
          <a:bodyPr wrap="square" rtlCol="0">
            <a:spAutoFit/>
          </a:bodyPr>
          <a:lstStyle/>
          <a:p>
            <a:pPr algn="ctr"/>
            <a:r>
              <a:rPr lang="en-US" sz="1400" dirty="0">
                <a:latin typeface="Franklin Gothic Book"/>
                <a:cs typeface="Franklin Gothic Book"/>
              </a:rPr>
              <a:t>2</a:t>
            </a:r>
            <a:endParaRPr lang="en-US" sz="1400" dirty="0" smtClean="0">
              <a:latin typeface="Franklin Gothic Book"/>
              <a:cs typeface="Franklin Gothic Book"/>
            </a:endParaRPr>
          </a:p>
        </p:txBody>
      </p:sp>
      <p:sp>
        <p:nvSpPr>
          <p:cNvPr id="28" name="TextBox 27"/>
          <p:cNvSpPr txBox="1"/>
          <p:nvPr/>
        </p:nvSpPr>
        <p:spPr>
          <a:xfrm>
            <a:off x="6803911" y="2423354"/>
            <a:ext cx="418862" cy="307777"/>
          </a:xfrm>
          <a:prstGeom prst="rect">
            <a:avLst/>
          </a:prstGeom>
          <a:noFill/>
        </p:spPr>
        <p:txBody>
          <a:bodyPr wrap="square" rtlCol="0">
            <a:spAutoFit/>
          </a:bodyPr>
          <a:lstStyle/>
          <a:p>
            <a:pPr algn="ctr"/>
            <a:r>
              <a:rPr lang="en-US" sz="1400" dirty="0">
                <a:latin typeface="Franklin Gothic Book"/>
                <a:cs typeface="Franklin Gothic Book"/>
              </a:rPr>
              <a:t>3</a:t>
            </a:r>
            <a:endParaRPr lang="en-US" sz="1400" dirty="0" smtClean="0">
              <a:latin typeface="Franklin Gothic Book"/>
              <a:cs typeface="Franklin Gothic Book"/>
            </a:endParaRPr>
          </a:p>
        </p:txBody>
      </p:sp>
      <p:sp>
        <p:nvSpPr>
          <p:cNvPr id="29" name="Rectangle 28"/>
          <p:cNvSpPr/>
          <p:nvPr/>
        </p:nvSpPr>
        <p:spPr>
          <a:xfrm>
            <a:off x="3107673" y="2307474"/>
            <a:ext cx="1652201" cy="584776"/>
          </a:xfrm>
          <a:prstGeom prst="rect">
            <a:avLst/>
          </a:prstGeom>
        </p:spPr>
        <p:txBody>
          <a:bodyPr wrap="square">
            <a:spAutoFit/>
          </a:bodyPr>
          <a:lstStyle/>
          <a:p>
            <a:r>
              <a:rPr lang="en-US" sz="1600" dirty="0" smtClean="0">
                <a:latin typeface="Franklin Gothic Book"/>
                <a:cs typeface="Franklin Gothic Book"/>
              </a:rPr>
              <a:t>Tailoring Incentives</a:t>
            </a:r>
            <a:endParaRPr lang="en-US" sz="1600" dirty="0">
              <a:solidFill>
                <a:schemeClr val="accent1">
                  <a:lumMod val="75000"/>
                  <a:lumOff val="25000"/>
                </a:schemeClr>
              </a:solidFill>
              <a:latin typeface="Franklin Gothic Medium"/>
              <a:cs typeface="Franklin Gothic Medium"/>
            </a:endParaRPr>
          </a:p>
        </p:txBody>
      </p:sp>
      <p:sp>
        <p:nvSpPr>
          <p:cNvPr id="30" name="Rectangle 29"/>
          <p:cNvSpPr/>
          <p:nvPr/>
        </p:nvSpPr>
        <p:spPr>
          <a:xfrm>
            <a:off x="5178734" y="2298324"/>
            <a:ext cx="1652201" cy="584776"/>
          </a:xfrm>
          <a:prstGeom prst="rect">
            <a:avLst/>
          </a:prstGeom>
        </p:spPr>
        <p:txBody>
          <a:bodyPr wrap="square">
            <a:spAutoFit/>
          </a:bodyPr>
          <a:lstStyle/>
          <a:p>
            <a:r>
              <a:rPr lang="en-US" sz="1600" dirty="0" smtClean="0">
                <a:latin typeface="Franklin Gothic Book"/>
                <a:cs typeface="Franklin Gothic Book"/>
              </a:rPr>
              <a:t>Expanding </a:t>
            </a:r>
          </a:p>
          <a:p>
            <a:r>
              <a:rPr lang="en-US" sz="1600" dirty="0" smtClean="0">
                <a:latin typeface="Franklin Gothic Book"/>
                <a:cs typeface="Franklin Gothic Book"/>
              </a:rPr>
              <a:t>the Network</a:t>
            </a:r>
            <a:endParaRPr lang="en-US" sz="1600" dirty="0">
              <a:solidFill>
                <a:schemeClr val="accent1">
                  <a:lumMod val="75000"/>
                  <a:lumOff val="25000"/>
                </a:schemeClr>
              </a:solidFill>
              <a:latin typeface="Franklin Gothic Medium"/>
              <a:cs typeface="Franklin Gothic Medium"/>
            </a:endParaRPr>
          </a:p>
        </p:txBody>
      </p:sp>
      <p:sp>
        <p:nvSpPr>
          <p:cNvPr id="31" name="Rectangle 30"/>
          <p:cNvSpPr/>
          <p:nvPr/>
        </p:nvSpPr>
        <p:spPr>
          <a:xfrm>
            <a:off x="7249797" y="2289174"/>
            <a:ext cx="1652201" cy="584776"/>
          </a:xfrm>
          <a:prstGeom prst="rect">
            <a:avLst/>
          </a:prstGeom>
        </p:spPr>
        <p:txBody>
          <a:bodyPr wrap="square">
            <a:spAutoFit/>
          </a:bodyPr>
          <a:lstStyle/>
          <a:p>
            <a:r>
              <a:rPr lang="en-US" sz="1600" dirty="0" smtClean="0">
                <a:latin typeface="Franklin Gothic Book"/>
                <a:cs typeface="Franklin Gothic Book"/>
              </a:rPr>
              <a:t>Building </a:t>
            </a:r>
          </a:p>
          <a:p>
            <a:r>
              <a:rPr lang="en-US" sz="1600" dirty="0">
                <a:latin typeface="Franklin Gothic Book"/>
                <a:cs typeface="Franklin Gothic Book"/>
              </a:rPr>
              <a:t>a</a:t>
            </a:r>
            <a:r>
              <a:rPr lang="en-US" sz="1600" dirty="0" smtClean="0">
                <a:latin typeface="Franklin Gothic Book"/>
                <a:cs typeface="Franklin Gothic Book"/>
              </a:rPr>
              <a:t> Brand</a:t>
            </a:r>
            <a:endParaRPr lang="en-US" sz="1600" dirty="0">
              <a:solidFill>
                <a:schemeClr val="accent1">
                  <a:lumMod val="75000"/>
                  <a:lumOff val="25000"/>
                </a:schemeClr>
              </a:solidFill>
              <a:latin typeface="Franklin Gothic Medium"/>
              <a:cs typeface="Franklin Gothic Medium"/>
            </a:endParaRPr>
          </a:p>
        </p:txBody>
      </p:sp>
      <p:sp>
        <p:nvSpPr>
          <p:cNvPr id="32" name="Rectangle 31"/>
          <p:cNvSpPr/>
          <p:nvPr/>
        </p:nvSpPr>
        <p:spPr>
          <a:xfrm>
            <a:off x="2053769" y="1269696"/>
            <a:ext cx="7088537" cy="675057"/>
          </a:xfrm>
          <a:prstGeom prst="rect">
            <a:avLst/>
          </a:prstGeom>
        </p:spPr>
        <p:txBody>
          <a:bodyPr wrap="square">
            <a:spAutoFit/>
          </a:bodyPr>
          <a:lstStyle/>
          <a:p>
            <a:pPr algn="ctr">
              <a:lnSpc>
                <a:spcPct val="120000"/>
              </a:lnSpc>
            </a:pPr>
            <a:r>
              <a:rPr lang="en-US" sz="1600" dirty="0" smtClean="0">
                <a:latin typeface="Franklin Gothic Book"/>
                <a:cs typeface="Franklin Gothic Book"/>
              </a:rPr>
              <a:t>Capital One Inspire aligns incentives</a:t>
            </a:r>
            <a:r>
              <a:rPr lang="en-US" sz="1600" dirty="0">
                <a:latin typeface="Franklin Gothic Book"/>
                <a:cs typeface="Franklin Gothic Book"/>
              </a:rPr>
              <a:t> </a:t>
            </a:r>
            <a:r>
              <a:rPr lang="en-US" sz="1600" dirty="0" smtClean="0">
                <a:latin typeface="Franklin Gothic Book"/>
                <a:cs typeface="Franklin Gothic Book"/>
              </a:rPr>
              <a:t>with the values of the rising mass </a:t>
            </a:r>
          </a:p>
          <a:p>
            <a:pPr algn="ctr">
              <a:lnSpc>
                <a:spcPct val="120000"/>
              </a:lnSpc>
            </a:pPr>
            <a:r>
              <a:rPr lang="en-US" sz="1600" dirty="0" smtClean="0">
                <a:latin typeface="Franklin Gothic Book"/>
                <a:cs typeface="Franklin Gothic Book"/>
              </a:rPr>
              <a:t>affluence and builds a differentiated brand for Capital One</a:t>
            </a:r>
            <a:endParaRPr lang="en-US" sz="1600" dirty="0">
              <a:solidFill>
                <a:schemeClr val="accent1">
                  <a:lumMod val="75000"/>
                  <a:lumOff val="25000"/>
                </a:schemeClr>
              </a:solidFill>
              <a:latin typeface="Franklin Gothic Medium"/>
              <a:cs typeface="Franklin Gothic Medium"/>
            </a:endParaRPr>
          </a:p>
        </p:txBody>
      </p:sp>
      <p:sp>
        <p:nvSpPr>
          <p:cNvPr id="40" name="Rectangle 39"/>
          <p:cNvSpPr/>
          <p:nvPr/>
        </p:nvSpPr>
        <p:spPr>
          <a:xfrm>
            <a:off x="4626663" y="3279621"/>
            <a:ext cx="4064000" cy="1110047"/>
          </a:xfrm>
          <a:prstGeom prst="rect">
            <a:avLst/>
          </a:prstGeom>
        </p:spPr>
        <p:txBody>
          <a:bodyPr wrap="square">
            <a:spAutoFit/>
          </a:bodyPr>
          <a:lstStyle/>
          <a:p>
            <a:pPr algn="ctr">
              <a:lnSpc>
                <a:spcPct val="140000"/>
              </a:lnSpc>
            </a:pPr>
            <a:r>
              <a:rPr lang="en-US" sz="1600" dirty="0" smtClean="0">
                <a:latin typeface="Franklin Gothic Book"/>
                <a:cs typeface="Franklin Gothic Book"/>
              </a:rPr>
              <a:t>Extended family and friends can support their future college student’s education by signing up for an Inspire card of their own</a:t>
            </a:r>
          </a:p>
        </p:txBody>
      </p:sp>
      <p:sp>
        <p:nvSpPr>
          <p:cNvPr id="42" name="Rectangle 41"/>
          <p:cNvSpPr/>
          <p:nvPr/>
        </p:nvSpPr>
        <p:spPr>
          <a:xfrm>
            <a:off x="4626663" y="4977098"/>
            <a:ext cx="4064000" cy="765338"/>
          </a:xfrm>
          <a:prstGeom prst="rect">
            <a:avLst/>
          </a:prstGeom>
        </p:spPr>
        <p:txBody>
          <a:bodyPr wrap="square">
            <a:spAutoFit/>
          </a:bodyPr>
          <a:lstStyle/>
          <a:p>
            <a:pPr algn="ctr">
              <a:lnSpc>
                <a:spcPct val="140000"/>
              </a:lnSpc>
            </a:pPr>
            <a:r>
              <a:rPr lang="en-US" sz="1600" dirty="0" smtClean="0">
                <a:latin typeface="Franklin Gothic Medium"/>
                <a:cs typeface="Franklin Gothic Medium"/>
              </a:rPr>
              <a:t>Expanding the network creates another opportunity for customer acquisition </a:t>
            </a:r>
          </a:p>
        </p:txBody>
      </p:sp>
      <p:sp>
        <p:nvSpPr>
          <p:cNvPr id="3" name="Isosceles Triangle 2"/>
          <p:cNvSpPr/>
          <p:nvPr/>
        </p:nvSpPr>
        <p:spPr>
          <a:xfrm flipV="1">
            <a:off x="6503441" y="4574931"/>
            <a:ext cx="339824" cy="268111"/>
          </a:xfrm>
          <a:prstGeom prst="triangle">
            <a:avLst/>
          </a:prstGeom>
          <a:solidFill>
            <a:schemeClr val="accent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srcRect l="20313" r="12496"/>
          <a:stretch/>
        </p:blipFill>
        <p:spPr>
          <a:xfrm>
            <a:off x="1912658" y="3316608"/>
            <a:ext cx="987778" cy="975479"/>
          </a:xfrm>
          <a:prstGeom prst="ellipse">
            <a:avLst/>
          </a:prstGeom>
          <a:ln>
            <a:solidFill>
              <a:schemeClr val="bg1">
                <a:lumMod val="75000"/>
              </a:schemeClr>
            </a:solidFill>
          </a:ln>
        </p:spPr>
      </p:pic>
      <p:sp>
        <p:nvSpPr>
          <p:cNvPr id="6" name="Rectangle 5"/>
          <p:cNvSpPr/>
          <p:nvPr/>
        </p:nvSpPr>
        <p:spPr>
          <a:xfrm>
            <a:off x="1912658" y="4292087"/>
            <a:ext cx="987778" cy="307777"/>
          </a:xfrm>
          <a:prstGeom prst="rect">
            <a:avLst/>
          </a:prstGeom>
        </p:spPr>
        <p:txBody>
          <a:bodyPr wrap="square">
            <a:spAutoFit/>
          </a:bodyPr>
          <a:lstStyle/>
          <a:p>
            <a:pPr algn="ctr"/>
            <a:r>
              <a:rPr lang="en-US" sz="1400" dirty="0" smtClean="0">
                <a:latin typeface="Franklin Gothic Book"/>
                <a:cs typeface="Franklin Gothic Book"/>
              </a:rPr>
              <a:t>Parent</a:t>
            </a:r>
            <a:endParaRPr lang="en-US" sz="1400" dirty="0">
              <a:latin typeface="Franklin Gothic Book"/>
              <a:cs typeface="Franklin Gothic Book"/>
            </a:endParaRPr>
          </a:p>
        </p:txBody>
      </p:sp>
      <p:sp>
        <p:nvSpPr>
          <p:cNvPr id="43" name="Down Arrow 42"/>
          <p:cNvSpPr/>
          <p:nvPr/>
        </p:nvSpPr>
        <p:spPr>
          <a:xfrm>
            <a:off x="2282267" y="4631276"/>
            <a:ext cx="217714" cy="382809"/>
          </a:xfrm>
          <a:prstGeom prst="downArrow">
            <a:avLst/>
          </a:prstGeom>
          <a:solidFill>
            <a:srgbClr val="2E61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75000"/>
                  <a:lumOff val="25000"/>
                </a:schemeClr>
              </a:solidFill>
            </a:endParaRPr>
          </a:p>
        </p:txBody>
      </p:sp>
      <p:sp>
        <p:nvSpPr>
          <p:cNvPr id="46" name="Rectangle 45"/>
          <p:cNvSpPr/>
          <p:nvPr/>
        </p:nvSpPr>
        <p:spPr>
          <a:xfrm>
            <a:off x="1318560" y="5539468"/>
            <a:ext cx="2196637" cy="307777"/>
          </a:xfrm>
          <a:prstGeom prst="rect">
            <a:avLst/>
          </a:prstGeom>
        </p:spPr>
        <p:txBody>
          <a:bodyPr wrap="square">
            <a:spAutoFit/>
          </a:bodyPr>
          <a:lstStyle/>
          <a:p>
            <a:pPr algn="ctr"/>
            <a:r>
              <a:rPr lang="en-US" sz="1400" dirty="0" smtClean="0">
                <a:solidFill>
                  <a:srgbClr val="000000"/>
                </a:solidFill>
                <a:latin typeface="Franklin Gothic Book"/>
                <a:cs typeface="Franklin Gothic Book"/>
              </a:rPr>
              <a:t>Add-On CD for Beneficiary</a:t>
            </a:r>
          </a:p>
        </p:txBody>
      </p:sp>
      <p:sp>
        <p:nvSpPr>
          <p:cNvPr id="47" name="Rectangle 46"/>
          <p:cNvSpPr/>
          <p:nvPr/>
        </p:nvSpPr>
        <p:spPr>
          <a:xfrm>
            <a:off x="3272704" y="4790974"/>
            <a:ext cx="987778" cy="523220"/>
          </a:xfrm>
          <a:prstGeom prst="rect">
            <a:avLst/>
          </a:prstGeom>
        </p:spPr>
        <p:txBody>
          <a:bodyPr wrap="square">
            <a:spAutoFit/>
          </a:bodyPr>
          <a:lstStyle/>
          <a:p>
            <a:pPr algn="ctr"/>
            <a:r>
              <a:rPr lang="en-US" sz="1400" dirty="0" smtClean="0">
                <a:latin typeface="Franklin Gothic Book"/>
                <a:cs typeface="Franklin Gothic Book"/>
              </a:rPr>
              <a:t>Family</a:t>
            </a:r>
          </a:p>
          <a:p>
            <a:pPr algn="ctr"/>
            <a:r>
              <a:rPr lang="en-US" sz="1400" dirty="0" smtClean="0">
                <a:latin typeface="Franklin Gothic Book"/>
                <a:cs typeface="Franklin Gothic Book"/>
              </a:rPr>
              <a:t>Friend</a:t>
            </a:r>
            <a:endParaRPr lang="en-US" sz="1400" dirty="0">
              <a:latin typeface="Franklin Gothic Book"/>
              <a:cs typeface="Franklin Gothic Book"/>
            </a:endParaRPr>
          </a:p>
        </p:txBody>
      </p:sp>
      <p:sp>
        <p:nvSpPr>
          <p:cNvPr id="48" name="Down Arrow 47"/>
          <p:cNvSpPr/>
          <p:nvPr/>
        </p:nvSpPr>
        <p:spPr>
          <a:xfrm rot="2504650">
            <a:off x="3151516" y="4783675"/>
            <a:ext cx="217714" cy="382809"/>
          </a:xfrm>
          <a:prstGeom prst="downArrow">
            <a:avLst/>
          </a:prstGeom>
          <a:solidFill>
            <a:srgbClr val="2E61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75000"/>
                  <a:lumOff val="25000"/>
                </a:schemeClr>
              </a:solidFill>
            </a:endParaRPr>
          </a:p>
        </p:txBody>
      </p:sp>
      <p:pic>
        <p:nvPicPr>
          <p:cNvPr id="8" name="Picture 7"/>
          <p:cNvPicPr>
            <a:picLocks noChangeAspect="1"/>
          </p:cNvPicPr>
          <p:nvPr/>
        </p:nvPicPr>
        <p:blipFill rotWithShape="1">
          <a:blip r:embed="rId3"/>
          <a:srcRect l="15763" r="20674" b="20509"/>
          <a:stretch/>
        </p:blipFill>
        <p:spPr>
          <a:xfrm>
            <a:off x="3273110" y="3815495"/>
            <a:ext cx="975042" cy="975479"/>
          </a:xfrm>
          <a:prstGeom prst="ellipse">
            <a:avLst/>
          </a:prstGeom>
          <a:ln>
            <a:solidFill>
              <a:srgbClr val="BFBFBF"/>
            </a:solidFill>
          </a:ln>
        </p:spPr>
      </p:pic>
      <p:pic>
        <p:nvPicPr>
          <p:cNvPr id="9" name="Picture 8"/>
          <p:cNvPicPr>
            <a:picLocks noChangeAspect="1"/>
          </p:cNvPicPr>
          <p:nvPr/>
        </p:nvPicPr>
        <p:blipFill>
          <a:blip r:embed="rId4"/>
          <a:stretch>
            <a:fillRect/>
          </a:stretch>
        </p:blipFill>
        <p:spPr>
          <a:xfrm>
            <a:off x="556455" y="3804347"/>
            <a:ext cx="975479" cy="975479"/>
          </a:xfrm>
          <a:prstGeom prst="ellipse">
            <a:avLst/>
          </a:prstGeom>
          <a:ln>
            <a:solidFill>
              <a:srgbClr val="BFBFBF"/>
            </a:solidFill>
          </a:ln>
        </p:spPr>
      </p:pic>
      <p:sp>
        <p:nvSpPr>
          <p:cNvPr id="49" name="Down Arrow 48"/>
          <p:cNvSpPr/>
          <p:nvPr/>
        </p:nvSpPr>
        <p:spPr>
          <a:xfrm rot="19095350" flipH="1">
            <a:off x="1482508" y="4783676"/>
            <a:ext cx="217714" cy="382809"/>
          </a:xfrm>
          <a:prstGeom prst="downArrow">
            <a:avLst/>
          </a:prstGeom>
          <a:solidFill>
            <a:srgbClr val="2E61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75000"/>
                  <a:lumOff val="25000"/>
                </a:schemeClr>
              </a:solidFill>
            </a:endParaRPr>
          </a:p>
        </p:txBody>
      </p:sp>
      <p:sp>
        <p:nvSpPr>
          <p:cNvPr id="50" name="Rectangle 49"/>
          <p:cNvSpPr/>
          <p:nvPr/>
        </p:nvSpPr>
        <p:spPr>
          <a:xfrm>
            <a:off x="431917" y="4790974"/>
            <a:ext cx="987778" cy="523220"/>
          </a:xfrm>
          <a:prstGeom prst="rect">
            <a:avLst/>
          </a:prstGeom>
        </p:spPr>
        <p:txBody>
          <a:bodyPr wrap="square">
            <a:spAutoFit/>
          </a:bodyPr>
          <a:lstStyle/>
          <a:p>
            <a:pPr algn="ctr"/>
            <a:r>
              <a:rPr lang="en-US" sz="1400" dirty="0" smtClean="0">
                <a:latin typeface="Franklin Gothic Book"/>
                <a:cs typeface="Franklin Gothic Book"/>
              </a:rPr>
              <a:t>Extended</a:t>
            </a:r>
          </a:p>
          <a:p>
            <a:pPr algn="ctr"/>
            <a:r>
              <a:rPr lang="en-US" sz="1400" dirty="0" smtClean="0">
                <a:latin typeface="Franklin Gothic Book"/>
                <a:cs typeface="Franklin Gothic Book"/>
              </a:rPr>
              <a:t>Family</a:t>
            </a:r>
            <a:endParaRPr lang="en-US" sz="1400" dirty="0">
              <a:latin typeface="Franklin Gothic Book"/>
              <a:cs typeface="Franklin Gothic Book"/>
            </a:endParaRPr>
          </a:p>
        </p:txBody>
      </p:sp>
      <p:grpSp>
        <p:nvGrpSpPr>
          <p:cNvPr id="38" name="Group 37"/>
          <p:cNvGrpSpPr/>
          <p:nvPr/>
        </p:nvGrpSpPr>
        <p:grpSpPr>
          <a:xfrm>
            <a:off x="1103751" y="5180849"/>
            <a:ext cx="2741143" cy="467594"/>
            <a:chOff x="3170587" y="3299449"/>
            <a:chExt cx="2741143" cy="467594"/>
          </a:xfrm>
        </p:grpSpPr>
        <p:sp>
          <p:nvSpPr>
            <p:cNvPr id="39" name="TextBox 38"/>
            <p:cNvSpPr txBox="1"/>
            <p:nvPr/>
          </p:nvSpPr>
          <p:spPr>
            <a:xfrm>
              <a:off x="3170587" y="3305378"/>
              <a:ext cx="2741143" cy="461665"/>
            </a:xfrm>
            <a:prstGeom prst="rect">
              <a:avLst/>
            </a:prstGeom>
            <a:noFill/>
          </p:spPr>
          <p:txBody>
            <a:bodyPr wrap="square" rtlCol="0">
              <a:spAutoFit/>
            </a:bodyPr>
            <a:lstStyle/>
            <a:p>
              <a:pPr algn="ctr"/>
              <a:r>
                <a:rPr lang="en-US" sz="2400" spc="600" dirty="0" smtClean="0">
                  <a:solidFill>
                    <a:schemeClr val="accent1">
                      <a:lumMod val="25000"/>
                      <a:lumOff val="75000"/>
                    </a:schemeClr>
                  </a:solidFill>
                  <a:latin typeface="Avenir Book"/>
                  <a:cs typeface="Avenir Book"/>
                </a:rPr>
                <a:t>INSPIRE</a:t>
              </a:r>
              <a:endParaRPr lang="en-US" sz="2400" spc="600" dirty="0">
                <a:solidFill>
                  <a:schemeClr val="accent1">
                    <a:lumMod val="25000"/>
                    <a:lumOff val="75000"/>
                  </a:schemeClr>
                </a:solidFill>
                <a:latin typeface="Avenir Book"/>
                <a:cs typeface="Avenir Book"/>
              </a:endParaRPr>
            </a:p>
          </p:txBody>
        </p:sp>
        <p:sp>
          <p:nvSpPr>
            <p:cNvPr id="41" name="Arc 40"/>
            <p:cNvSpPr/>
            <p:nvPr/>
          </p:nvSpPr>
          <p:spPr>
            <a:xfrm rot="16200000">
              <a:off x="4134682" y="2941825"/>
              <a:ext cx="236321" cy="951569"/>
            </a:xfrm>
            <a:prstGeom prst="arc">
              <a:avLst>
                <a:gd name="adj1" fmla="val 16308184"/>
                <a:gd name="adj2" fmla="val 5310131"/>
              </a:avLst>
            </a:prstGeom>
            <a:ln w="28575" cmpd="sng">
              <a:solidFill>
                <a:schemeClr val="accent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50">
                <a:solidFill>
                  <a:schemeClr val="accent1">
                    <a:lumMod val="50000"/>
                    <a:lumOff val="50000"/>
                  </a:schemeClr>
                </a:solidFill>
              </a:endParaRPr>
            </a:p>
          </p:txBody>
        </p:sp>
      </p:grpSp>
      <p:sp>
        <p:nvSpPr>
          <p:cNvPr id="5" name="TextBox 4"/>
          <p:cNvSpPr txBox="1"/>
          <p:nvPr/>
        </p:nvSpPr>
        <p:spPr>
          <a:xfrm>
            <a:off x="1873060" y="5015624"/>
            <a:ext cx="184666" cy="369332"/>
          </a:xfrm>
          <a:prstGeom prst="rect">
            <a:avLst/>
          </a:prstGeom>
          <a:noFill/>
        </p:spPr>
        <p:txBody>
          <a:bodyPr wrap="none" rtlCol="0">
            <a:spAutoFit/>
          </a:bodyPr>
          <a:lstStyle/>
          <a:p>
            <a:endParaRPr lang="en-US" dirty="0"/>
          </a:p>
        </p:txBody>
      </p:sp>
      <p:sp>
        <p:nvSpPr>
          <p:cNvPr id="44" name="Rectangle 43"/>
          <p:cNvSpPr/>
          <p:nvPr/>
        </p:nvSpPr>
        <p:spPr>
          <a:xfrm>
            <a:off x="-1694" y="1173160"/>
            <a:ext cx="9144000" cy="1048464"/>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5" name="Picture 44">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spTree>
    <p:extLst>
      <p:ext uri="{BB962C8B-B14F-4D97-AF65-F5344CB8AC3E}">
        <p14:creationId xmlns:p14="http://schemas.microsoft.com/office/powerpoint/2010/main" val="264077758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976" y="143944"/>
            <a:ext cx="7597049" cy="663576"/>
          </a:xfrm>
        </p:spPr>
        <p:txBody>
          <a:bodyPr/>
          <a:lstStyle/>
          <a:p>
            <a:r>
              <a:rPr lang="en-US" dirty="0" smtClean="0"/>
              <a:t>Capital One Inspire offers differentiated incentives</a:t>
            </a:r>
            <a:br>
              <a:rPr lang="en-US" dirty="0" smtClean="0"/>
            </a:br>
            <a:r>
              <a:rPr lang="en-US" dirty="0" smtClean="0"/>
              <a:t>and reinforces a brand focused on family</a:t>
            </a:r>
            <a:endParaRPr lang="en-US" dirty="0"/>
          </a:p>
        </p:txBody>
      </p:sp>
      <p:cxnSp>
        <p:nvCxnSpPr>
          <p:cNvPr id="13" name="Straight Connector 12"/>
          <p:cNvCxnSpPr/>
          <p:nvPr/>
        </p:nvCxnSpPr>
        <p:spPr>
          <a:xfrm>
            <a:off x="-2" y="1956181"/>
            <a:ext cx="2053770"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 y="1432278"/>
            <a:ext cx="2053769"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 y="1542504"/>
            <a:ext cx="2053771" cy="307777"/>
          </a:xfrm>
          <a:prstGeom prst="rect">
            <a:avLst/>
          </a:prstGeom>
          <a:noFill/>
        </p:spPr>
        <p:txBody>
          <a:bodyPr wrap="square" rtlCol="0">
            <a:spAutoFit/>
          </a:bodyPr>
          <a:lstStyle/>
          <a:p>
            <a:pPr algn="ctr"/>
            <a:r>
              <a:rPr lang="en-US" sz="1400" dirty="0" smtClean="0">
                <a:solidFill>
                  <a:schemeClr val="accent1">
                    <a:lumMod val="75000"/>
                    <a:lumOff val="25000"/>
                  </a:schemeClr>
                </a:solidFill>
                <a:latin typeface="Franklin Gothic Book"/>
                <a:cs typeface="Franklin Gothic Book"/>
              </a:rPr>
              <a:t>OVERVIEW</a:t>
            </a:r>
          </a:p>
        </p:txBody>
      </p:sp>
      <p:cxnSp>
        <p:nvCxnSpPr>
          <p:cNvPr id="16" name="Straight Connector 15"/>
          <p:cNvCxnSpPr/>
          <p:nvPr/>
        </p:nvCxnSpPr>
        <p:spPr>
          <a:xfrm>
            <a:off x="2053769" y="1432278"/>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2053769" y="1692132"/>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 y="2851629"/>
            <a:ext cx="2053770"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 y="2327726"/>
            <a:ext cx="2053769"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 y="2437952"/>
            <a:ext cx="2053771" cy="307777"/>
          </a:xfrm>
          <a:prstGeom prst="rect">
            <a:avLst/>
          </a:prstGeom>
          <a:noFill/>
        </p:spPr>
        <p:txBody>
          <a:bodyPr wrap="square" rtlCol="0">
            <a:spAutoFit/>
          </a:bodyPr>
          <a:lstStyle/>
          <a:p>
            <a:pPr algn="ctr"/>
            <a:r>
              <a:rPr lang="en-US" sz="1400" dirty="0" smtClean="0">
                <a:solidFill>
                  <a:schemeClr val="accent1">
                    <a:lumMod val="75000"/>
                    <a:lumOff val="25000"/>
                  </a:schemeClr>
                </a:solidFill>
                <a:latin typeface="Franklin Gothic Book"/>
                <a:cs typeface="Franklin Gothic Book"/>
              </a:rPr>
              <a:t>EXECUTION</a:t>
            </a:r>
          </a:p>
        </p:txBody>
      </p:sp>
      <p:cxnSp>
        <p:nvCxnSpPr>
          <p:cNvPr id="21" name="Straight Connector 20"/>
          <p:cNvCxnSpPr/>
          <p:nvPr/>
        </p:nvCxnSpPr>
        <p:spPr>
          <a:xfrm>
            <a:off x="2053769" y="2327726"/>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2053769" y="2587580"/>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2661789" y="2384936"/>
            <a:ext cx="418861" cy="413677"/>
          </a:xfrm>
          <a:prstGeom prst="ellipse">
            <a:avLst/>
          </a:prstGeom>
          <a:solidFill>
            <a:srgbClr val="FFFFFF"/>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Oval 23"/>
          <p:cNvSpPr/>
          <p:nvPr/>
        </p:nvSpPr>
        <p:spPr>
          <a:xfrm>
            <a:off x="4732850" y="2389296"/>
            <a:ext cx="418861" cy="413677"/>
          </a:xfrm>
          <a:prstGeom prst="ellipse">
            <a:avLst/>
          </a:prstGeom>
          <a:solidFill>
            <a:srgbClr val="FFFFFF"/>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5" name="Oval 24"/>
          <p:cNvSpPr/>
          <p:nvPr/>
        </p:nvSpPr>
        <p:spPr>
          <a:xfrm>
            <a:off x="6803911" y="2393656"/>
            <a:ext cx="418861" cy="413677"/>
          </a:xfrm>
          <a:prstGeom prst="ellipse">
            <a:avLst/>
          </a:prstGeom>
          <a:solidFill>
            <a:srgbClr val="FFFFFF"/>
          </a:solidFill>
          <a:ln w="38100" cmpd="sng">
            <a:solidFill>
              <a:schemeClr val="accent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2661789" y="2422296"/>
            <a:ext cx="418862" cy="307777"/>
          </a:xfrm>
          <a:prstGeom prst="rect">
            <a:avLst/>
          </a:prstGeom>
          <a:noFill/>
        </p:spPr>
        <p:txBody>
          <a:bodyPr wrap="square" rtlCol="0">
            <a:spAutoFit/>
          </a:bodyPr>
          <a:lstStyle/>
          <a:p>
            <a:pPr algn="ctr"/>
            <a:r>
              <a:rPr lang="en-US" sz="1400" dirty="0" smtClean="0">
                <a:latin typeface="Franklin Gothic Book"/>
                <a:cs typeface="Franklin Gothic Book"/>
              </a:rPr>
              <a:t>1</a:t>
            </a:r>
          </a:p>
        </p:txBody>
      </p:sp>
      <p:sp>
        <p:nvSpPr>
          <p:cNvPr id="27" name="TextBox 26"/>
          <p:cNvSpPr txBox="1"/>
          <p:nvPr/>
        </p:nvSpPr>
        <p:spPr>
          <a:xfrm>
            <a:off x="4732849" y="2423354"/>
            <a:ext cx="418862" cy="307777"/>
          </a:xfrm>
          <a:prstGeom prst="rect">
            <a:avLst/>
          </a:prstGeom>
          <a:noFill/>
        </p:spPr>
        <p:txBody>
          <a:bodyPr wrap="square" rtlCol="0">
            <a:spAutoFit/>
          </a:bodyPr>
          <a:lstStyle/>
          <a:p>
            <a:pPr algn="ctr"/>
            <a:r>
              <a:rPr lang="en-US" sz="1400" dirty="0">
                <a:latin typeface="Franklin Gothic Book"/>
                <a:cs typeface="Franklin Gothic Book"/>
              </a:rPr>
              <a:t>2</a:t>
            </a:r>
            <a:endParaRPr lang="en-US" sz="1400" dirty="0" smtClean="0">
              <a:latin typeface="Franklin Gothic Book"/>
              <a:cs typeface="Franklin Gothic Book"/>
            </a:endParaRPr>
          </a:p>
        </p:txBody>
      </p:sp>
      <p:sp>
        <p:nvSpPr>
          <p:cNvPr id="28" name="TextBox 27"/>
          <p:cNvSpPr txBox="1"/>
          <p:nvPr/>
        </p:nvSpPr>
        <p:spPr>
          <a:xfrm>
            <a:off x="6803911" y="2423354"/>
            <a:ext cx="418862" cy="307777"/>
          </a:xfrm>
          <a:prstGeom prst="rect">
            <a:avLst/>
          </a:prstGeom>
          <a:noFill/>
        </p:spPr>
        <p:txBody>
          <a:bodyPr wrap="square" rtlCol="0">
            <a:spAutoFit/>
          </a:bodyPr>
          <a:lstStyle/>
          <a:p>
            <a:pPr algn="ctr"/>
            <a:r>
              <a:rPr lang="en-US" sz="1400" dirty="0">
                <a:latin typeface="Franklin Gothic Book"/>
                <a:cs typeface="Franklin Gothic Book"/>
              </a:rPr>
              <a:t>3</a:t>
            </a:r>
            <a:endParaRPr lang="en-US" sz="1400" dirty="0" smtClean="0">
              <a:latin typeface="Franklin Gothic Book"/>
              <a:cs typeface="Franklin Gothic Book"/>
            </a:endParaRPr>
          </a:p>
        </p:txBody>
      </p:sp>
      <p:sp>
        <p:nvSpPr>
          <p:cNvPr id="29" name="Rectangle 28"/>
          <p:cNvSpPr/>
          <p:nvPr/>
        </p:nvSpPr>
        <p:spPr>
          <a:xfrm>
            <a:off x="3107673" y="2307474"/>
            <a:ext cx="1652201" cy="584776"/>
          </a:xfrm>
          <a:prstGeom prst="rect">
            <a:avLst/>
          </a:prstGeom>
        </p:spPr>
        <p:txBody>
          <a:bodyPr wrap="square">
            <a:spAutoFit/>
          </a:bodyPr>
          <a:lstStyle/>
          <a:p>
            <a:r>
              <a:rPr lang="en-US" sz="1600" dirty="0" smtClean="0">
                <a:latin typeface="Franklin Gothic Book"/>
                <a:cs typeface="Franklin Gothic Book"/>
              </a:rPr>
              <a:t>Tailoring Incentives</a:t>
            </a:r>
            <a:endParaRPr lang="en-US" sz="1600" dirty="0">
              <a:solidFill>
                <a:schemeClr val="accent1">
                  <a:lumMod val="75000"/>
                  <a:lumOff val="25000"/>
                </a:schemeClr>
              </a:solidFill>
              <a:latin typeface="Franklin Gothic Medium"/>
              <a:cs typeface="Franklin Gothic Medium"/>
            </a:endParaRPr>
          </a:p>
        </p:txBody>
      </p:sp>
      <p:sp>
        <p:nvSpPr>
          <p:cNvPr id="30" name="Rectangle 29"/>
          <p:cNvSpPr/>
          <p:nvPr/>
        </p:nvSpPr>
        <p:spPr>
          <a:xfrm>
            <a:off x="5178734" y="2298324"/>
            <a:ext cx="1652201" cy="584776"/>
          </a:xfrm>
          <a:prstGeom prst="rect">
            <a:avLst/>
          </a:prstGeom>
        </p:spPr>
        <p:txBody>
          <a:bodyPr wrap="square">
            <a:spAutoFit/>
          </a:bodyPr>
          <a:lstStyle/>
          <a:p>
            <a:r>
              <a:rPr lang="en-US" sz="1600" dirty="0" smtClean="0">
                <a:latin typeface="Franklin Gothic Book"/>
                <a:cs typeface="Franklin Gothic Book"/>
              </a:rPr>
              <a:t>Expanding </a:t>
            </a:r>
          </a:p>
          <a:p>
            <a:r>
              <a:rPr lang="en-US" sz="1600" dirty="0" smtClean="0">
                <a:latin typeface="Franklin Gothic Book"/>
                <a:cs typeface="Franklin Gothic Book"/>
              </a:rPr>
              <a:t>the Network</a:t>
            </a:r>
            <a:endParaRPr lang="en-US" sz="1600" dirty="0">
              <a:solidFill>
                <a:schemeClr val="accent1">
                  <a:lumMod val="75000"/>
                  <a:lumOff val="25000"/>
                </a:schemeClr>
              </a:solidFill>
              <a:latin typeface="Franklin Gothic Medium"/>
              <a:cs typeface="Franklin Gothic Medium"/>
            </a:endParaRPr>
          </a:p>
        </p:txBody>
      </p:sp>
      <p:sp>
        <p:nvSpPr>
          <p:cNvPr id="31" name="Rectangle 30"/>
          <p:cNvSpPr/>
          <p:nvPr/>
        </p:nvSpPr>
        <p:spPr>
          <a:xfrm>
            <a:off x="7249797" y="2289174"/>
            <a:ext cx="1652201" cy="584776"/>
          </a:xfrm>
          <a:prstGeom prst="rect">
            <a:avLst/>
          </a:prstGeom>
        </p:spPr>
        <p:txBody>
          <a:bodyPr wrap="square">
            <a:spAutoFit/>
          </a:bodyPr>
          <a:lstStyle/>
          <a:p>
            <a:r>
              <a:rPr lang="en-US" sz="1600" dirty="0" smtClean="0">
                <a:latin typeface="Franklin Gothic Book"/>
                <a:cs typeface="Franklin Gothic Book"/>
              </a:rPr>
              <a:t>Building </a:t>
            </a:r>
          </a:p>
          <a:p>
            <a:r>
              <a:rPr lang="en-US" sz="1600" dirty="0">
                <a:latin typeface="Franklin Gothic Book"/>
                <a:cs typeface="Franklin Gothic Book"/>
              </a:rPr>
              <a:t>a</a:t>
            </a:r>
            <a:r>
              <a:rPr lang="en-US" sz="1600" dirty="0" smtClean="0">
                <a:latin typeface="Franklin Gothic Book"/>
                <a:cs typeface="Franklin Gothic Book"/>
              </a:rPr>
              <a:t> Brand</a:t>
            </a:r>
            <a:endParaRPr lang="en-US" sz="1600" dirty="0">
              <a:solidFill>
                <a:schemeClr val="accent1">
                  <a:lumMod val="75000"/>
                  <a:lumOff val="25000"/>
                </a:schemeClr>
              </a:solidFill>
              <a:latin typeface="Franklin Gothic Medium"/>
              <a:cs typeface="Franklin Gothic Medium"/>
            </a:endParaRPr>
          </a:p>
        </p:txBody>
      </p:sp>
      <p:sp>
        <p:nvSpPr>
          <p:cNvPr id="32" name="Rectangle 31"/>
          <p:cNvSpPr/>
          <p:nvPr/>
        </p:nvSpPr>
        <p:spPr>
          <a:xfrm>
            <a:off x="2053769" y="1269696"/>
            <a:ext cx="7088537" cy="675057"/>
          </a:xfrm>
          <a:prstGeom prst="rect">
            <a:avLst/>
          </a:prstGeom>
        </p:spPr>
        <p:txBody>
          <a:bodyPr wrap="square">
            <a:spAutoFit/>
          </a:bodyPr>
          <a:lstStyle/>
          <a:p>
            <a:pPr algn="ctr">
              <a:lnSpc>
                <a:spcPct val="120000"/>
              </a:lnSpc>
            </a:pPr>
            <a:r>
              <a:rPr lang="en-US" sz="1600" dirty="0" smtClean="0">
                <a:latin typeface="Franklin Gothic Book"/>
                <a:cs typeface="Franklin Gothic Book"/>
              </a:rPr>
              <a:t>Capital One Inspire aligns incentives</a:t>
            </a:r>
            <a:r>
              <a:rPr lang="en-US" sz="1600" dirty="0">
                <a:latin typeface="Franklin Gothic Book"/>
                <a:cs typeface="Franklin Gothic Book"/>
              </a:rPr>
              <a:t> </a:t>
            </a:r>
            <a:r>
              <a:rPr lang="en-US" sz="1600" dirty="0" smtClean="0">
                <a:latin typeface="Franklin Gothic Book"/>
                <a:cs typeface="Franklin Gothic Book"/>
              </a:rPr>
              <a:t>with the values of the rising mass </a:t>
            </a:r>
          </a:p>
          <a:p>
            <a:pPr algn="ctr">
              <a:lnSpc>
                <a:spcPct val="120000"/>
              </a:lnSpc>
            </a:pPr>
            <a:r>
              <a:rPr lang="en-US" sz="1600" dirty="0" smtClean="0">
                <a:latin typeface="Franklin Gothic Book"/>
                <a:cs typeface="Franklin Gothic Book"/>
              </a:rPr>
              <a:t>affluence and builds a differentiated brand for Capital One</a:t>
            </a:r>
            <a:endParaRPr lang="en-US" sz="1600" dirty="0">
              <a:solidFill>
                <a:schemeClr val="accent1">
                  <a:lumMod val="75000"/>
                  <a:lumOff val="25000"/>
                </a:schemeClr>
              </a:solidFill>
              <a:latin typeface="Franklin Gothic Medium"/>
              <a:cs typeface="Franklin Gothic Medium"/>
            </a:endParaRPr>
          </a:p>
        </p:txBody>
      </p:sp>
      <p:grpSp>
        <p:nvGrpSpPr>
          <p:cNvPr id="9" name="Group 8"/>
          <p:cNvGrpSpPr/>
          <p:nvPr/>
        </p:nvGrpSpPr>
        <p:grpSpPr>
          <a:xfrm>
            <a:off x="551491" y="3162434"/>
            <a:ext cx="5132851" cy="788198"/>
            <a:chOff x="3170587" y="3286621"/>
            <a:chExt cx="5132851" cy="788198"/>
          </a:xfrm>
        </p:grpSpPr>
        <p:sp>
          <p:nvSpPr>
            <p:cNvPr id="33" name="TextBox 32"/>
            <p:cNvSpPr txBox="1"/>
            <p:nvPr/>
          </p:nvSpPr>
          <p:spPr>
            <a:xfrm>
              <a:off x="3170587" y="3305378"/>
              <a:ext cx="2741143" cy="769441"/>
            </a:xfrm>
            <a:prstGeom prst="rect">
              <a:avLst/>
            </a:prstGeom>
            <a:noFill/>
          </p:spPr>
          <p:txBody>
            <a:bodyPr wrap="square" rtlCol="0">
              <a:spAutoFit/>
            </a:bodyPr>
            <a:lstStyle/>
            <a:p>
              <a:pPr algn="ctr"/>
              <a:r>
                <a:rPr lang="en-US" sz="4400" spc="600" dirty="0" smtClean="0">
                  <a:solidFill>
                    <a:schemeClr val="accent1">
                      <a:lumMod val="25000"/>
                      <a:lumOff val="75000"/>
                    </a:schemeClr>
                  </a:solidFill>
                  <a:latin typeface="Avenir Book"/>
                  <a:cs typeface="Avenir Book"/>
                </a:rPr>
                <a:t>INSPIRE</a:t>
              </a:r>
              <a:endParaRPr lang="en-US" sz="4400" spc="600" dirty="0">
                <a:solidFill>
                  <a:schemeClr val="accent1">
                    <a:lumMod val="25000"/>
                    <a:lumOff val="75000"/>
                  </a:schemeClr>
                </a:solidFill>
                <a:latin typeface="Avenir Book"/>
                <a:cs typeface="Avenir Book"/>
              </a:endParaRPr>
            </a:p>
          </p:txBody>
        </p:sp>
        <p:sp>
          <p:nvSpPr>
            <p:cNvPr id="34" name="Arc 33"/>
            <p:cNvSpPr/>
            <p:nvPr/>
          </p:nvSpPr>
          <p:spPr>
            <a:xfrm rot="16200000">
              <a:off x="3931729" y="2716111"/>
              <a:ext cx="376998" cy="1518018"/>
            </a:xfrm>
            <a:prstGeom prst="arc">
              <a:avLst>
                <a:gd name="adj1" fmla="val 16308184"/>
                <a:gd name="adj2" fmla="val 5310131"/>
              </a:avLst>
            </a:prstGeom>
            <a:ln w="28575" cmpd="sng">
              <a:solidFill>
                <a:srgbClr val="5C98C9"/>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accent1">
                    <a:lumMod val="50000"/>
                    <a:lumOff val="50000"/>
                  </a:schemeClr>
                </a:solidFill>
              </a:endParaRPr>
            </a:p>
          </p:txBody>
        </p:sp>
        <p:sp>
          <p:nvSpPr>
            <p:cNvPr id="3" name="TextBox 2"/>
            <p:cNvSpPr txBox="1"/>
            <p:nvPr/>
          </p:nvSpPr>
          <p:spPr>
            <a:xfrm>
              <a:off x="5807841" y="3461009"/>
              <a:ext cx="2495597" cy="461665"/>
            </a:xfrm>
            <a:prstGeom prst="rect">
              <a:avLst/>
            </a:prstGeom>
            <a:noFill/>
          </p:spPr>
          <p:txBody>
            <a:bodyPr wrap="square" rtlCol="0">
              <a:spAutoFit/>
            </a:bodyPr>
            <a:lstStyle/>
            <a:p>
              <a:r>
                <a:rPr lang="en-US" sz="2400" dirty="0" smtClean="0">
                  <a:solidFill>
                    <a:srgbClr val="5C98C9"/>
                  </a:solidFill>
                  <a:latin typeface="Franklin Gothic Book"/>
                  <a:cs typeface="Franklin Gothic Book"/>
                </a:rPr>
                <a:t>Family Network</a:t>
              </a:r>
              <a:endParaRPr lang="en-US" sz="2400" dirty="0">
                <a:solidFill>
                  <a:srgbClr val="5C98C9"/>
                </a:solidFill>
                <a:latin typeface="Franklin Gothic Book"/>
                <a:cs typeface="Franklin Gothic Book"/>
              </a:endParaRPr>
            </a:p>
          </p:txBody>
        </p:sp>
      </p:grpSp>
      <p:pic>
        <p:nvPicPr>
          <p:cNvPr id="4" name="Picture 3"/>
          <p:cNvPicPr>
            <a:picLocks noChangeAspect="1"/>
          </p:cNvPicPr>
          <p:nvPr/>
        </p:nvPicPr>
        <p:blipFill rotWithShape="1">
          <a:blip r:embed="rId3"/>
          <a:srcRect l="11636" r="22326"/>
          <a:stretch/>
        </p:blipFill>
        <p:spPr>
          <a:xfrm>
            <a:off x="5866906" y="3056890"/>
            <a:ext cx="2963335" cy="2984077"/>
          </a:xfrm>
          <a:prstGeom prst="roundRect">
            <a:avLst>
              <a:gd name="adj" fmla="val 4372"/>
            </a:avLst>
          </a:prstGeom>
          <a:ln>
            <a:solidFill>
              <a:schemeClr val="bg1">
                <a:lumMod val="75000"/>
              </a:schemeClr>
            </a:solidFill>
          </a:ln>
        </p:spPr>
      </p:pic>
      <p:graphicFrame>
        <p:nvGraphicFramePr>
          <p:cNvPr id="11" name="Table 10"/>
          <p:cNvGraphicFramePr>
            <a:graphicFrameLocks noGrp="1"/>
          </p:cNvGraphicFramePr>
          <p:nvPr>
            <p:extLst>
              <p:ext uri="{D42A27DB-BD31-4B8C-83A1-F6EECF244321}">
                <p14:modId xmlns:p14="http://schemas.microsoft.com/office/powerpoint/2010/main" val="3601002252"/>
              </p:ext>
            </p:extLst>
          </p:nvPr>
        </p:nvGraphicFramePr>
        <p:xfrm>
          <a:off x="917948" y="4063518"/>
          <a:ext cx="4204342" cy="1736148"/>
        </p:xfrm>
        <a:graphic>
          <a:graphicData uri="http://schemas.openxmlformats.org/drawingml/2006/table">
            <a:tbl>
              <a:tblPr firstRow="1" bandRow="1">
                <a:tableStyleId>{1FECB4D8-DB02-4DC6-A0A2-4F2EBAE1DC90}</a:tableStyleId>
              </a:tblPr>
              <a:tblGrid>
                <a:gridCol w="2102824"/>
                <a:gridCol w="2101518"/>
              </a:tblGrid>
              <a:tr h="434037">
                <a:tc>
                  <a:txBody>
                    <a:bodyPr/>
                    <a:lstStyle/>
                    <a:p>
                      <a:pPr algn="r"/>
                      <a:r>
                        <a:rPr lang="en-US" sz="1400" b="0" dirty="0" smtClean="0">
                          <a:solidFill>
                            <a:schemeClr val="accent1">
                              <a:lumMod val="75000"/>
                              <a:lumOff val="25000"/>
                            </a:schemeClr>
                          </a:solidFill>
                          <a:latin typeface="Franklin Gothic Medium"/>
                          <a:cs typeface="Franklin Gothic Medium"/>
                        </a:rPr>
                        <a:t>Brand Values </a:t>
                      </a:r>
                      <a:endParaRPr lang="en-US" sz="1400" b="0" dirty="0">
                        <a:solidFill>
                          <a:schemeClr val="accent1">
                            <a:lumMod val="75000"/>
                            <a:lumOff val="25000"/>
                          </a:schemeClr>
                        </a:solidFill>
                        <a:latin typeface="Franklin Gothic Medium"/>
                        <a:cs typeface="Franklin Gothic Medium"/>
                      </a:endParaRPr>
                    </a:p>
                  </a:txBody>
                  <a:tcPr anchor="ctr">
                    <a:lnL w="9525" cap="flat" cmpd="sng" algn="ctr">
                      <a:solidFill>
                        <a:prstClr val="white">
                          <a:lumMod val="75000"/>
                        </a:prst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400" b="0" dirty="0" smtClean="0">
                          <a:solidFill>
                            <a:schemeClr val="accent1">
                              <a:lumMod val="75000"/>
                              <a:lumOff val="25000"/>
                            </a:schemeClr>
                          </a:solidFill>
                          <a:latin typeface="Franklin Gothic Medium"/>
                          <a:cs typeface="Franklin Gothic Medium"/>
                        </a:rPr>
                        <a:t>Network</a:t>
                      </a:r>
                      <a:r>
                        <a:rPr lang="en-US" sz="1400" b="0" baseline="0" dirty="0" smtClean="0">
                          <a:solidFill>
                            <a:schemeClr val="accent1">
                              <a:lumMod val="75000"/>
                              <a:lumOff val="25000"/>
                            </a:schemeClr>
                          </a:solidFill>
                          <a:latin typeface="Franklin Gothic Medium"/>
                          <a:cs typeface="Franklin Gothic Medium"/>
                        </a:rPr>
                        <a:t> Incentives</a:t>
                      </a:r>
                      <a:endParaRPr lang="en-US" sz="1400" b="0" dirty="0">
                        <a:solidFill>
                          <a:schemeClr val="accent1">
                            <a:lumMod val="75000"/>
                            <a:lumOff val="25000"/>
                          </a:schemeClr>
                        </a:solidFill>
                        <a:latin typeface="Franklin Gothic Medium"/>
                        <a:cs typeface="Franklin Gothic Medium"/>
                      </a:endParaRPr>
                    </a:p>
                  </a:txBody>
                  <a:tcPr anchor="ctr">
                    <a:lnL w="9525" cap="flat" cmpd="sng" algn="ctr">
                      <a:no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r>
              <a:tr h="434037">
                <a:tc>
                  <a:txBody>
                    <a:bodyPr/>
                    <a:lstStyle/>
                    <a:p>
                      <a:pPr algn="r"/>
                      <a:r>
                        <a:rPr lang="en-US" sz="1400" b="0" dirty="0" smtClean="0">
                          <a:solidFill>
                            <a:schemeClr val="tx1"/>
                          </a:solidFill>
                          <a:latin typeface="Franklin Gothic Book"/>
                          <a:cs typeface="Franklin Gothic Book"/>
                        </a:rPr>
                        <a:t>Community  </a:t>
                      </a:r>
                    </a:p>
                  </a:txBody>
                  <a:tcPr anchor="ctr">
                    <a:lnL w="9525" cap="flat" cmpd="sng" algn="ctr">
                      <a:solidFill>
                        <a:prstClr val="white">
                          <a:lumMod val="75000"/>
                        </a:prstClr>
                      </a:solidFill>
                      <a:prstDash val="solid"/>
                      <a:round/>
                      <a:headEnd type="none" w="med" len="med"/>
                      <a:tailEnd type="none" w="med" len="med"/>
                    </a:lnL>
                    <a:lnR w="12700"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rowSpan="3">
                  <a:txBody>
                    <a:bodyPr/>
                    <a:lstStyle/>
                    <a:p>
                      <a:pPr algn="l">
                        <a:lnSpc>
                          <a:spcPct val="110000"/>
                        </a:lnSpc>
                      </a:pPr>
                      <a:r>
                        <a:rPr lang="en-US" sz="1400" b="0" dirty="0" smtClean="0">
                          <a:solidFill>
                            <a:schemeClr val="tx1"/>
                          </a:solidFill>
                          <a:latin typeface="Franklin Gothic Book"/>
                          <a:cs typeface="Franklin Gothic Book"/>
                        </a:rPr>
                        <a:t>Family fairs, investing</a:t>
                      </a:r>
                    </a:p>
                    <a:p>
                      <a:pPr algn="l">
                        <a:lnSpc>
                          <a:spcPct val="110000"/>
                        </a:lnSpc>
                      </a:pPr>
                      <a:r>
                        <a:rPr lang="en-US" sz="1400" b="0" dirty="0" smtClean="0">
                          <a:solidFill>
                            <a:schemeClr val="tx1"/>
                          </a:solidFill>
                          <a:latin typeface="Franklin Gothic Book"/>
                          <a:cs typeface="Franklin Gothic Book"/>
                        </a:rPr>
                        <a:t>seminars, community</a:t>
                      </a:r>
                      <a:endParaRPr lang="en-US" sz="1400" b="0" dirty="0">
                        <a:solidFill>
                          <a:schemeClr val="tx1"/>
                        </a:solidFill>
                        <a:latin typeface="Franklin Gothic Book"/>
                        <a:cs typeface="Franklin Gothic Book"/>
                      </a:endParaRPr>
                    </a:p>
                    <a:p>
                      <a:pPr algn="l">
                        <a:lnSpc>
                          <a:spcPct val="110000"/>
                        </a:lnSpc>
                      </a:pPr>
                      <a:r>
                        <a:rPr lang="en-US" sz="1400" b="0" dirty="0" smtClean="0">
                          <a:solidFill>
                            <a:schemeClr val="tx1"/>
                          </a:solidFill>
                          <a:latin typeface="Franklin Gothic Book"/>
                          <a:cs typeface="Franklin Gothic Book"/>
                        </a:rPr>
                        <a:t>movie</a:t>
                      </a:r>
                      <a:r>
                        <a:rPr lang="en-US" sz="1400" b="0" baseline="0" dirty="0" smtClean="0">
                          <a:solidFill>
                            <a:schemeClr val="tx1"/>
                          </a:solidFill>
                          <a:latin typeface="Franklin Gothic Book"/>
                          <a:cs typeface="Franklin Gothic Book"/>
                        </a:rPr>
                        <a:t> nights, and more</a:t>
                      </a:r>
                      <a:endParaRPr lang="en-US" sz="1400" b="0" dirty="0">
                        <a:solidFill>
                          <a:schemeClr val="tx1"/>
                        </a:solidFill>
                        <a:latin typeface="Franklin Gothic Book"/>
                        <a:cs typeface="Franklin Gothic Book"/>
                      </a:endParaRPr>
                    </a:p>
                  </a:txBody>
                  <a:tcPr anchor="ctr">
                    <a:lnL w="12700"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r>
              <a:tr h="434037">
                <a:tc>
                  <a:txBody>
                    <a:bodyPr/>
                    <a:lstStyle/>
                    <a:p>
                      <a:pPr algn="r"/>
                      <a:r>
                        <a:rPr lang="en-US" sz="1400" b="0" dirty="0" smtClean="0">
                          <a:solidFill>
                            <a:schemeClr val="tx1"/>
                          </a:solidFill>
                          <a:latin typeface="Franklin Gothic Book"/>
                          <a:cs typeface="Franklin Gothic Book"/>
                        </a:rPr>
                        <a:t>Financial</a:t>
                      </a:r>
                      <a:r>
                        <a:rPr lang="en-US" sz="1400" b="0" baseline="0" dirty="0" smtClean="0">
                          <a:solidFill>
                            <a:schemeClr val="tx1"/>
                          </a:solidFill>
                          <a:latin typeface="Franklin Gothic Book"/>
                          <a:cs typeface="Franklin Gothic Book"/>
                        </a:rPr>
                        <a:t> Responsibility</a:t>
                      </a:r>
                      <a:endParaRPr lang="en-US" sz="1400" b="0" dirty="0">
                        <a:solidFill>
                          <a:schemeClr val="tx1"/>
                        </a:solidFill>
                        <a:latin typeface="Franklin Gothic Book"/>
                        <a:cs typeface="Franklin Gothic Book"/>
                      </a:endParaRPr>
                    </a:p>
                  </a:txBody>
                  <a:tcPr anchor="ctr">
                    <a:lnL w="9525" cap="flat" cmpd="sng" algn="ctr">
                      <a:solidFill>
                        <a:prstClr val="white">
                          <a:lumMod val="75000"/>
                        </a:prstClr>
                      </a:solidFill>
                      <a:prstDash val="solid"/>
                      <a:round/>
                      <a:headEnd type="none" w="med" len="med"/>
                      <a:tailEnd type="none" w="med" len="med"/>
                    </a:lnL>
                    <a:lnR w="12700"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vMerge="1">
                  <a:txBody>
                    <a:bodyPr/>
                    <a:lstStyle/>
                    <a:p>
                      <a:pPr algn="l"/>
                      <a:endParaRPr lang="en-US" sz="1400" b="0" dirty="0">
                        <a:solidFill>
                          <a:schemeClr val="tx1"/>
                        </a:solidFill>
                        <a:latin typeface="Franklin Gothic Book"/>
                        <a:cs typeface="Franklin Gothic Book"/>
                      </a:endParaRPr>
                    </a:p>
                  </a:txBody>
                  <a:tcPr anchor="ctr">
                    <a:lnL w="12700"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r>
              <a:tr h="434037">
                <a:tc>
                  <a:txBody>
                    <a:bodyPr/>
                    <a:lstStyle/>
                    <a:p>
                      <a:pPr algn="r"/>
                      <a:r>
                        <a:rPr lang="en-US" sz="1400" b="0" dirty="0" smtClean="0">
                          <a:solidFill>
                            <a:schemeClr val="tx1"/>
                          </a:solidFill>
                          <a:latin typeface="Franklin Gothic Book"/>
                          <a:cs typeface="Franklin Gothic Book"/>
                        </a:rPr>
                        <a:t>Children’s Education</a:t>
                      </a:r>
                      <a:endParaRPr lang="en-US" sz="1400" b="0" dirty="0">
                        <a:solidFill>
                          <a:schemeClr val="tx1"/>
                        </a:solidFill>
                        <a:latin typeface="Franklin Gothic Book"/>
                        <a:cs typeface="Franklin Gothic Book"/>
                      </a:endParaRPr>
                    </a:p>
                  </a:txBody>
                  <a:tcPr anchor="ctr">
                    <a:lnL w="9525" cap="flat" cmpd="sng" algn="ctr">
                      <a:solidFill>
                        <a:prstClr val="white">
                          <a:lumMod val="75000"/>
                        </a:prstClr>
                      </a:solidFill>
                      <a:prstDash val="solid"/>
                      <a:round/>
                      <a:headEnd type="none" w="med" len="med"/>
                      <a:tailEnd type="none" w="med" len="med"/>
                    </a:lnL>
                    <a:lnR w="12700"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vMerge="1">
                  <a:txBody>
                    <a:bodyPr/>
                    <a:lstStyle/>
                    <a:p>
                      <a:pPr algn="l"/>
                      <a:endParaRPr lang="en-US" sz="1400" b="0" dirty="0">
                        <a:solidFill>
                          <a:schemeClr val="tx1"/>
                        </a:solidFill>
                        <a:latin typeface="Franklin Gothic Book"/>
                        <a:cs typeface="Franklin Gothic Book"/>
                      </a:endParaRPr>
                    </a:p>
                  </a:txBody>
                  <a:tcPr anchor="ctr">
                    <a:lnL w="12700"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r>
            </a:tbl>
          </a:graphicData>
        </a:graphic>
      </p:graphicFrame>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a:off x="-81967" y="4245000"/>
            <a:ext cx="1648179" cy="2060224"/>
          </a:xfrm>
          <a:prstGeom prst="rect">
            <a:avLst/>
          </a:prstGeom>
        </p:spPr>
      </p:pic>
      <p:pic>
        <p:nvPicPr>
          <p:cNvPr id="8" name="Picture 7"/>
          <p:cNvPicPr>
            <a:picLocks noChangeAspect="1"/>
          </p:cNvPicPr>
          <p:nvPr/>
        </p:nvPicPr>
        <p:blipFill>
          <a:blip r:embed="rId5">
            <a:clrChange>
              <a:clrFrom>
                <a:srgbClr val="FFFFFF"/>
              </a:clrFrom>
              <a:clrTo>
                <a:srgbClr val="FFFFFF">
                  <a:alpha val="0"/>
                </a:srgbClr>
              </a:clrTo>
            </a:clrChange>
          </a:blip>
          <a:stretch>
            <a:fillRect/>
          </a:stretch>
        </p:blipFill>
        <p:spPr>
          <a:xfrm>
            <a:off x="4745763" y="4230889"/>
            <a:ext cx="1648179" cy="2060224"/>
          </a:xfrm>
          <a:prstGeom prst="rect">
            <a:avLst/>
          </a:prstGeom>
        </p:spPr>
      </p:pic>
      <p:graphicFrame>
        <p:nvGraphicFramePr>
          <p:cNvPr id="6" name="Table 5"/>
          <p:cNvGraphicFramePr>
            <a:graphicFrameLocks noGrp="1"/>
          </p:cNvGraphicFramePr>
          <p:nvPr/>
        </p:nvGraphicFramePr>
        <p:xfrm>
          <a:off x="9876075" y="1553453"/>
          <a:ext cx="208280" cy="365760"/>
        </p:xfrm>
        <a:graphic>
          <a:graphicData uri="http://schemas.openxmlformats.org/drawingml/2006/table">
            <a:tbl>
              <a:tblPr/>
              <a:tblGrid>
                <a:gridCol w="208280"/>
              </a:tblGrid>
              <a:tr h="0">
                <a:tc>
                  <a:txBody>
                    <a:bodyPr/>
                    <a:lstStyle/>
                    <a:p>
                      <a:endParaRPr lang="en-US" dirty="0"/>
                    </a:p>
                  </a:txBody>
                  <a:tcPr>
                    <a:lnL w="12700" cmpd="sng">
                      <a:solidFill>
                        <a:prstClr val="white">
                          <a:lumMod val="75000"/>
                        </a:prstClr>
                      </a:solidFill>
                      <a:prstDash val="solid"/>
                    </a:lnL>
                    <a:lnR w="12700" cmpd="sng">
                      <a:solidFill>
                        <a:prstClr val="white">
                          <a:lumMod val="75000"/>
                        </a:prstClr>
                      </a:solidFill>
                      <a:prstDash val="solid"/>
                    </a:lnR>
                    <a:lnT w="12700" cmpd="sng">
                      <a:solidFill>
                        <a:prstClr val="white">
                          <a:lumMod val="75000"/>
                        </a:prstClr>
                      </a:solidFill>
                      <a:prstDash val="solid"/>
                    </a:lnT>
                    <a:lnB w="12700" cmpd="sng">
                      <a:solidFill>
                        <a:prstClr val="white">
                          <a:lumMod val="75000"/>
                        </a:prstClr>
                      </a:solidFill>
                      <a:prstDash val="solid"/>
                    </a:lnB>
                  </a:tcPr>
                </a:tc>
              </a:tr>
            </a:tbl>
          </a:graphicData>
        </a:graphic>
      </p:graphicFrame>
      <p:sp>
        <p:nvSpPr>
          <p:cNvPr id="35" name="Rectangle 34"/>
          <p:cNvSpPr/>
          <p:nvPr/>
        </p:nvSpPr>
        <p:spPr>
          <a:xfrm>
            <a:off x="-1694" y="1173160"/>
            <a:ext cx="9144000" cy="1048464"/>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6" name="Picture 35">
            <a:hlinkClick r:id="rId6" action="ppaction://hlinksldjump"/>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spTree>
    <p:extLst>
      <p:ext uri="{BB962C8B-B14F-4D97-AF65-F5344CB8AC3E}">
        <p14:creationId xmlns:p14="http://schemas.microsoft.com/office/powerpoint/2010/main" val="398423006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976" y="143944"/>
            <a:ext cx="7597049" cy="663576"/>
          </a:xfrm>
        </p:spPr>
        <p:txBody>
          <a:bodyPr/>
          <a:lstStyle/>
          <a:p>
            <a:r>
              <a:rPr lang="en-US" dirty="0" smtClean="0"/>
              <a:t>Capital One Inspire offers differentiated incentives</a:t>
            </a:r>
            <a:br>
              <a:rPr lang="en-US" dirty="0" smtClean="0"/>
            </a:br>
            <a:r>
              <a:rPr lang="en-US" dirty="0" smtClean="0"/>
              <a:t>and reinforces a brand focused on family</a:t>
            </a:r>
            <a:endParaRPr lang="en-US" dirty="0"/>
          </a:p>
        </p:txBody>
      </p:sp>
      <p:cxnSp>
        <p:nvCxnSpPr>
          <p:cNvPr id="13" name="Straight Connector 12"/>
          <p:cNvCxnSpPr/>
          <p:nvPr/>
        </p:nvCxnSpPr>
        <p:spPr>
          <a:xfrm>
            <a:off x="-2" y="1956181"/>
            <a:ext cx="2053770"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 y="1432278"/>
            <a:ext cx="2053769"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53769" y="1432278"/>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2053769" y="1692132"/>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2053769" y="1269696"/>
            <a:ext cx="7088537" cy="675057"/>
          </a:xfrm>
          <a:prstGeom prst="rect">
            <a:avLst/>
          </a:prstGeom>
        </p:spPr>
        <p:txBody>
          <a:bodyPr wrap="square">
            <a:spAutoFit/>
          </a:bodyPr>
          <a:lstStyle/>
          <a:p>
            <a:pPr algn="ctr">
              <a:lnSpc>
                <a:spcPct val="120000"/>
              </a:lnSpc>
            </a:pPr>
            <a:r>
              <a:rPr lang="en-US" sz="1600" dirty="0" smtClean="0">
                <a:latin typeface="Franklin Gothic Book"/>
                <a:cs typeface="Franklin Gothic Book"/>
              </a:rPr>
              <a:t>Capital One Inspire aligns incentives</a:t>
            </a:r>
            <a:r>
              <a:rPr lang="en-US" sz="1600" dirty="0">
                <a:latin typeface="Franklin Gothic Book"/>
                <a:cs typeface="Franklin Gothic Book"/>
              </a:rPr>
              <a:t> </a:t>
            </a:r>
            <a:r>
              <a:rPr lang="en-US" sz="1600" dirty="0" smtClean="0">
                <a:latin typeface="Franklin Gothic Book"/>
                <a:cs typeface="Franklin Gothic Book"/>
              </a:rPr>
              <a:t>with the values of the rising mass </a:t>
            </a:r>
          </a:p>
          <a:p>
            <a:pPr algn="ctr">
              <a:lnSpc>
                <a:spcPct val="120000"/>
              </a:lnSpc>
            </a:pPr>
            <a:r>
              <a:rPr lang="en-US" sz="1600" dirty="0" smtClean="0">
                <a:latin typeface="Franklin Gothic Book"/>
                <a:cs typeface="Franklin Gothic Book"/>
              </a:rPr>
              <a:t>affluence and builds a differentiated brand for Capital One</a:t>
            </a:r>
            <a:endParaRPr lang="en-US" sz="1600" dirty="0">
              <a:solidFill>
                <a:schemeClr val="accent1">
                  <a:lumMod val="75000"/>
                  <a:lumOff val="25000"/>
                </a:schemeClr>
              </a:solidFill>
              <a:latin typeface="Franklin Gothic Medium"/>
              <a:cs typeface="Franklin Gothic Medium"/>
            </a:endParaRPr>
          </a:p>
        </p:txBody>
      </p:sp>
      <p:sp>
        <p:nvSpPr>
          <p:cNvPr id="38" name="TextBox 37"/>
          <p:cNvSpPr txBox="1"/>
          <p:nvPr/>
        </p:nvSpPr>
        <p:spPr>
          <a:xfrm>
            <a:off x="-2" y="1542504"/>
            <a:ext cx="2053771" cy="307777"/>
          </a:xfrm>
          <a:prstGeom prst="rect">
            <a:avLst/>
          </a:prstGeom>
          <a:noFill/>
        </p:spPr>
        <p:txBody>
          <a:bodyPr wrap="square" rtlCol="0">
            <a:spAutoFit/>
          </a:bodyPr>
          <a:lstStyle/>
          <a:p>
            <a:pPr algn="ctr"/>
            <a:r>
              <a:rPr lang="en-US" sz="1400" dirty="0" smtClean="0">
                <a:solidFill>
                  <a:schemeClr val="accent1">
                    <a:lumMod val="75000"/>
                    <a:lumOff val="25000"/>
                  </a:schemeClr>
                </a:solidFill>
                <a:latin typeface="Franklin Gothic Book"/>
                <a:cs typeface="Franklin Gothic Book"/>
              </a:rPr>
              <a:t>OVERVIEW</a:t>
            </a:r>
          </a:p>
        </p:txBody>
      </p:sp>
      <p:cxnSp>
        <p:nvCxnSpPr>
          <p:cNvPr id="22" name="Straight Connector 21"/>
          <p:cNvCxnSpPr/>
          <p:nvPr/>
        </p:nvCxnSpPr>
        <p:spPr>
          <a:xfrm>
            <a:off x="-2" y="1956181"/>
            <a:ext cx="2053770"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 y="2851629"/>
            <a:ext cx="2053770"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 y="2327726"/>
            <a:ext cx="2053769"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2" y="2437952"/>
            <a:ext cx="2053771" cy="307777"/>
          </a:xfrm>
          <a:prstGeom prst="rect">
            <a:avLst/>
          </a:prstGeom>
          <a:noFill/>
        </p:spPr>
        <p:txBody>
          <a:bodyPr wrap="square" rtlCol="0">
            <a:spAutoFit/>
          </a:bodyPr>
          <a:lstStyle/>
          <a:p>
            <a:pPr algn="ctr"/>
            <a:r>
              <a:rPr lang="en-US" sz="1400" dirty="0" smtClean="0">
                <a:solidFill>
                  <a:schemeClr val="accent1">
                    <a:lumMod val="75000"/>
                    <a:lumOff val="25000"/>
                  </a:schemeClr>
                </a:solidFill>
                <a:latin typeface="Franklin Gothic Book"/>
                <a:cs typeface="Franklin Gothic Book"/>
              </a:rPr>
              <a:t>IMPACT</a:t>
            </a:r>
          </a:p>
        </p:txBody>
      </p:sp>
      <p:cxnSp>
        <p:nvCxnSpPr>
          <p:cNvPr id="26" name="Straight Connector 25"/>
          <p:cNvCxnSpPr/>
          <p:nvPr/>
        </p:nvCxnSpPr>
        <p:spPr>
          <a:xfrm>
            <a:off x="2053769" y="2327726"/>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2053769" y="2587580"/>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6093899" y="2591775"/>
            <a:ext cx="0" cy="3716143"/>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3040356" y="2587580"/>
            <a:ext cx="1" cy="3720338"/>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flipV="1">
            <a:off x="2310489" y="2587581"/>
            <a:ext cx="6833511" cy="4194"/>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32255" y="2827852"/>
            <a:ext cx="3020930" cy="2833359"/>
            <a:chOff x="32255" y="2827852"/>
            <a:chExt cx="3020930" cy="2833359"/>
          </a:xfrm>
        </p:grpSpPr>
        <p:sp>
          <p:nvSpPr>
            <p:cNvPr id="31" name="TextBox 30"/>
            <p:cNvSpPr txBox="1"/>
            <p:nvPr/>
          </p:nvSpPr>
          <p:spPr>
            <a:xfrm>
              <a:off x="32255" y="2827852"/>
              <a:ext cx="3020930" cy="1862048"/>
            </a:xfrm>
            <a:prstGeom prst="rect">
              <a:avLst/>
            </a:prstGeom>
            <a:noFill/>
          </p:spPr>
          <p:txBody>
            <a:bodyPr wrap="square" rtlCol="0">
              <a:spAutoFit/>
            </a:bodyPr>
            <a:lstStyle/>
            <a:p>
              <a:pPr algn="ctr"/>
              <a:r>
                <a:rPr lang="en-US" sz="11500" dirty="0" smtClean="0">
                  <a:solidFill>
                    <a:schemeClr val="accent1">
                      <a:lumMod val="75000"/>
                      <a:lumOff val="25000"/>
                    </a:schemeClr>
                  </a:solidFill>
                  <a:latin typeface="Franklin Gothic Medium"/>
                  <a:cs typeface="Franklin Gothic Medium"/>
                </a:rPr>
                <a:t>1</a:t>
              </a:r>
              <a:endParaRPr lang="en-US" sz="11500" dirty="0">
                <a:solidFill>
                  <a:schemeClr val="accent1">
                    <a:lumMod val="75000"/>
                    <a:lumOff val="25000"/>
                  </a:schemeClr>
                </a:solidFill>
                <a:latin typeface="Franklin Gothic Medium"/>
                <a:cs typeface="Franklin Gothic Medium"/>
              </a:endParaRPr>
            </a:p>
          </p:txBody>
        </p:sp>
        <p:sp>
          <p:nvSpPr>
            <p:cNvPr id="33" name="Rectangle 32"/>
            <p:cNvSpPr/>
            <p:nvPr/>
          </p:nvSpPr>
          <p:spPr>
            <a:xfrm>
              <a:off x="132976" y="4690689"/>
              <a:ext cx="2791627" cy="970522"/>
            </a:xfrm>
            <a:prstGeom prst="rect">
              <a:avLst/>
            </a:prstGeom>
          </p:spPr>
          <p:txBody>
            <a:bodyPr wrap="square">
              <a:spAutoFit/>
            </a:bodyPr>
            <a:lstStyle/>
            <a:p>
              <a:pPr algn="ctr">
                <a:lnSpc>
                  <a:spcPct val="120000"/>
                </a:lnSpc>
              </a:pPr>
              <a:r>
                <a:rPr lang="en-US" sz="1600" dirty="0" smtClean="0">
                  <a:latin typeface="Franklin Gothic Book"/>
                  <a:cs typeface="Franklin Gothic Book"/>
                </a:rPr>
                <a:t>The Inspire Credit Card captures a new growth market in consumer banking</a:t>
              </a:r>
              <a:endParaRPr lang="en-US" sz="1600" dirty="0">
                <a:latin typeface="Franklin Gothic Book"/>
                <a:cs typeface="Franklin Gothic Book"/>
              </a:endParaRPr>
            </a:p>
          </p:txBody>
        </p:sp>
      </p:grpSp>
      <p:grpSp>
        <p:nvGrpSpPr>
          <p:cNvPr id="34" name="Group 33"/>
          <p:cNvGrpSpPr/>
          <p:nvPr/>
        </p:nvGrpSpPr>
        <p:grpSpPr>
          <a:xfrm>
            <a:off x="3074364" y="2828641"/>
            <a:ext cx="3020930" cy="2832570"/>
            <a:chOff x="3074364" y="2664290"/>
            <a:chExt cx="3020930" cy="2832570"/>
          </a:xfrm>
        </p:grpSpPr>
        <p:sp>
          <p:nvSpPr>
            <p:cNvPr id="35" name="TextBox 34"/>
            <p:cNvSpPr txBox="1"/>
            <p:nvPr/>
          </p:nvSpPr>
          <p:spPr>
            <a:xfrm>
              <a:off x="3074364" y="2664290"/>
              <a:ext cx="3020930" cy="1862048"/>
            </a:xfrm>
            <a:prstGeom prst="rect">
              <a:avLst/>
            </a:prstGeom>
            <a:noFill/>
          </p:spPr>
          <p:txBody>
            <a:bodyPr wrap="square" rtlCol="0">
              <a:spAutoFit/>
            </a:bodyPr>
            <a:lstStyle/>
            <a:p>
              <a:pPr algn="ctr"/>
              <a:r>
                <a:rPr lang="en-US" sz="11500" dirty="0" smtClean="0">
                  <a:solidFill>
                    <a:schemeClr val="accent1">
                      <a:lumMod val="75000"/>
                      <a:lumOff val="25000"/>
                    </a:schemeClr>
                  </a:solidFill>
                  <a:latin typeface="Franklin Gothic Medium"/>
                  <a:cs typeface="Franklin Gothic Medium"/>
                </a:rPr>
                <a:t>2</a:t>
              </a:r>
              <a:endParaRPr lang="en-US" sz="11500" dirty="0">
                <a:solidFill>
                  <a:schemeClr val="accent1">
                    <a:lumMod val="75000"/>
                    <a:lumOff val="25000"/>
                  </a:schemeClr>
                </a:solidFill>
                <a:latin typeface="Franklin Gothic Medium"/>
                <a:cs typeface="Franklin Gothic Medium"/>
              </a:endParaRPr>
            </a:p>
          </p:txBody>
        </p:sp>
        <p:sp>
          <p:nvSpPr>
            <p:cNvPr id="36" name="Rectangle 35"/>
            <p:cNvSpPr/>
            <p:nvPr/>
          </p:nvSpPr>
          <p:spPr>
            <a:xfrm>
              <a:off x="3181590" y="4526338"/>
              <a:ext cx="2791627" cy="970522"/>
            </a:xfrm>
            <a:prstGeom prst="rect">
              <a:avLst/>
            </a:prstGeom>
          </p:spPr>
          <p:txBody>
            <a:bodyPr wrap="square">
              <a:spAutoFit/>
            </a:bodyPr>
            <a:lstStyle/>
            <a:p>
              <a:pPr algn="ctr">
                <a:lnSpc>
                  <a:spcPct val="120000"/>
                </a:lnSpc>
              </a:pPr>
              <a:r>
                <a:rPr lang="en-US" sz="1600" dirty="0">
                  <a:latin typeface="Franklin Gothic Book"/>
                  <a:cs typeface="Franklin Gothic Book"/>
                </a:rPr>
                <a:t>The Inspire Family Network creates a channel of organic marketing for Capital One</a:t>
              </a:r>
              <a:endParaRPr lang="en-US" sz="1600" dirty="0">
                <a:solidFill>
                  <a:schemeClr val="accent1">
                    <a:lumMod val="75000"/>
                    <a:lumOff val="25000"/>
                  </a:schemeClr>
                </a:solidFill>
                <a:latin typeface="Franklin Gothic Medium"/>
                <a:cs typeface="Franklin Gothic Medium"/>
              </a:endParaRPr>
            </a:p>
          </p:txBody>
        </p:sp>
      </p:grpSp>
      <p:grpSp>
        <p:nvGrpSpPr>
          <p:cNvPr id="4" name="Group 3"/>
          <p:cNvGrpSpPr/>
          <p:nvPr/>
        </p:nvGrpSpPr>
        <p:grpSpPr>
          <a:xfrm>
            <a:off x="6095294" y="2828641"/>
            <a:ext cx="3020930" cy="2832570"/>
            <a:chOff x="6095294" y="2828641"/>
            <a:chExt cx="3020930" cy="2832570"/>
          </a:xfrm>
        </p:grpSpPr>
        <p:grpSp>
          <p:nvGrpSpPr>
            <p:cNvPr id="37" name="Group 36"/>
            <p:cNvGrpSpPr/>
            <p:nvPr/>
          </p:nvGrpSpPr>
          <p:grpSpPr>
            <a:xfrm>
              <a:off x="6095294" y="2828641"/>
              <a:ext cx="3020930" cy="2240850"/>
              <a:chOff x="6095294" y="2664290"/>
              <a:chExt cx="3020930" cy="2240850"/>
            </a:xfrm>
          </p:grpSpPr>
          <p:sp>
            <p:nvSpPr>
              <p:cNvPr id="39" name="TextBox 38"/>
              <p:cNvSpPr txBox="1"/>
              <p:nvPr/>
            </p:nvSpPr>
            <p:spPr>
              <a:xfrm>
                <a:off x="6095294" y="2664290"/>
                <a:ext cx="3020930" cy="1862048"/>
              </a:xfrm>
              <a:prstGeom prst="rect">
                <a:avLst/>
              </a:prstGeom>
              <a:noFill/>
            </p:spPr>
            <p:txBody>
              <a:bodyPr wrap="square" rtlCol="0">
                <a:spAutoFit/>
              </a:bodyPr>
              <a:lstStyle/>
              <a:p>
                <a:pPr algn="ctr"/>
                <a:r>
                  <a:rPr lang="en-US" sz="11500" dirty="0" smtClean="0">
                    <a:solidFill>
                      <a:schemeClr val="accent1">
                        <a:lumMod val="75000"/>
                        <a:lumOff val="25000"/>
                      </a:schemeClr>
                    </a:solidFill>
                    <a:latin typeface="Franklin Gothic Medium"/>
                    <a:cs typeface="Franklin Gothic Medium"/>
                  </a:rPr>
                  <a:t>3</a:t>
                </a:r>
                <a:endParaRPr lang="en-US" sz="11500" dirty="0">
                  <a:solidFill>
                    <a:schemeClr val="accent1">
                      <a:lumMod val="75000"/>
                      <a:lumOff val="25000"/>
                    </a:schemeClr>
                  </a:solidFill>
                  <a:latin typeface="Franklin Gothic Medium"/>
                  <a:cs typeface="Franklin Gothic Medium"/>
                </a:endParaRPr>
              </a:p>
            </p:txBody>
          </p:sp>
          <p:sp>
            <p:nvSpPr>
              <p:cNvPr id="40" name="Rectangle 39"/>
              <p:cNvSpPr/>
              <p:nvPr/>
            </p:nvSpPr>
            <p:spPr>
              <a:xfrm>
                <a:off x="6242249" y="4525549"/>
                <a:ext cx="2791627" cy="379591"/>
              </a:xfrm>
              <a:prstGeom prst="rect">
                <a:avLst/>
              </a:prstGeom>
            </p:spPr>
            <p:txBody>
              <a:bodyPr wrap="square">
                <a:spAutoFit/>
              </a:bodyPr>
              <a:lstStyle/>
              <a:p>
                <a:pPr algn="ctr">
                  <a:lnSpc>
                    <a:spcPct val="120000"/>
                  </a:lnSpc>
                </a:pPr>
                <a:endParaRPr lang="en-US" sz="1600" dirty="0">
                  <a:solidFill>
                    <a:schemeClr val="accent1">
                      <a:lumMod val="75000"/>
                      <a:lumOff val="25000"/>
                    </a:schemeClr>
                  </a:solidFill>
                  <a:latin typeface="Franklin Gothic Medium"/>
                  <a:cs typeface="Franklin Gothic Medium"/>
                </a:endParaRPr>
              </a:p>
            </p:txBody>
          </p:sp>
        </p:grpSp>
        <p:sp>
          <p:nvSpPr>
            <p:cNvPr id="42" name="Rectangle 41"/>
            <p:cNvSpPr/>
            <p:nvPr/>
          </p:nvSpPr>
          <p:spPr>
            <a:xfrm>
              <a:off x="6242249" y="4690689"/>
              <a:ext cx="2791627" cy="970522"/>
            </a:xfrm>
            <a:prstGeom prst="rect">
              <a:avLst/>
            </a:prstGeom>
          </p:spPr>
          <p:txBody>
            <a:bodyPr wrap="square">
              <a:spAutoFit/>
            </a:bodyPr>
            <a:lstStyle/>
            <a:p>
              <a:pPr algn="ctr">
                <a:lnSpc>
                  <a:spcPct val="120000"/>
                </a:lnSpc>
              </a:pPr>
              <a:r>
                <a:rPr lang="en-US" sz="1600" dirty="0" smtClean="0">
                  <a:latin typeface="Franklin Gothic Book"/>
                  <a:cs typeface="Franklin Gothic Book"/>
                </a:rPr>
                <a:t>Both card and network strengthen brand loyalty by reinforcing community values</a:t>
              </a:r>
              <a:endParaRPr lang="en-US" sz="1600" dirty="0">
                <a:solidFill>
                  <a:schemeClr val="accent1">
                    <a:lumMod val="75000"/>
                    <a:lumOff val="25000"/>
                  </a:schemeClr>
                </a:solidFill>
                <a:latin typeface="Franklin Gothic Medium"/>
                <a:cs typeface="Franklin Gothic Medium"/>
              </a:endParaRPr>
            </a:p>
          </p:txBody>
        </p:sp>
      </p:grpSp>
      <p:pic>
        <p:nvPicPr>
          <p:cNvPr id="41" name="Picture 40">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spTree>
    <p:extLst>
      <p:ext uri="{BB962C8B-B14F-4D97-AF65-F5344CB8AC3E}">
        <p14:creationId xmlns:p14="http://schemas.microsoft.com/office/powerpoint/2010/main" val="10607937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156473" y="2961957"/>
            <a:ext cx="2877979" cy="1567159"/>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latin typeface="Franklin Gothic Book"/>
                <a:cs typeface="Franklin Gothic Book"/>
              </a:rPr>
              <a:t>Users will be more loyal and choose not to switch from Capital One</a:t>
            </a:r>
            <a:endParaRPr lang="en-US" dirty="0">
              <a:latin typeface="Franklin Gothic Book"/>
              <a:cs typeface="Franklin Gothic Book"/>
            </a:endParaRPr>
          </a:p>
        </p:txBody>
      </p:sp>
      <p:sp>
        <p:nvSpPr>
          <p:cNvPr id="11" name="Title 1"/>
          <p:cNvSpPr txBox="1">
            <a:spLocks/>
          </p:cNvSpPr>
          <p:nvPr/>
        </p:nvSpPr>
        <p:spPr>
          <a:xfrm>
            <a:off x="132977" y="319574"/>
            <a:ext cx="7397376" cy="663576"/>
          </a:xfrm>
          <a:prstGeom prst="rect">
            <a:avLst/>
          </a:prstGeom>
        </p:spPr>
        <p:txBody>
          <a:bodyPr/>
          <a:lstStyle>
            <a:lvl1pPr algn="l" defTabSz="457200" rtl="0" eaLnBrk="1" latinLnBrk="0" hangingPunct="1">
              <a:spcBef>
                <a:spcPct val="0"/>
              </a:spcBef>
              <a:buNone/>
              <a:defRPr sz="2400" kern="1200" baseline="0">
                <a:solidFill>
                  <a:schemeClr val="tx1"/>
                </a:solidFill>
                <a:latin typeface="Franklin Gothic Book"/>
                <a:ea typeface="+mj-ea"/>
                <a:cs typeface="Franklin Gothic Book"/>
              </a:defRPr>
            </a:lvl1pPr>
          </a:lstStyle>
          <a:p>
            <a:r>
              <a:rPr lang="en-US" dirty="0" smtClean="0"/>
              <a:t>Impact Summary</a:t>
            </a:r>
            <a:endParaRPr lang="en-US" dirty="0"/>
          </a:p>
        </p:txBody>
      </p:sp>
      <p:cxnSp>
        <p:nvCxnSpPr>
          <p:cNvPr id="15" name="Straight Connector 14"/>
          <p:cNvCxnSpPr/>
          <p:nvPr/>
        </p:nvCxnSpPr>
        <p:spPr>
          <a:xfrm flipH="1">
            <a:off x="4569594" y="1047240"/>
            <a:ext cx="2406" cy="2624212"/>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0" y="1171953"/>
            <a:ext cx="4572000" cy="369332"/>
          </a:xfrm>
          <a:prstGeom prst="rect">
            <a:avLst/>
          </a:prstGeom>
          <a:noFill/>
        </p:spPr>
        <p:txBody>
          <a:bodyPr wrap="square" rtlCol="0">
            <a:spAutoFit/>
          </a:bodyPr>
          <a:lstStyle/>
          <a:p>
            <a:pPr algn="ctr"/>
            <a:r>
              <a:rPr lang="en-US" dirty="0" smtClean="0">
                <a:latin typeface="Franklin Gothic Book"/>
                <a:cs typeface="Franklin Gothic Book"/>
              </a:rPr>
              <a:t>I. Enhancing Customer Retention</a:t>
            </a:r>
            <a:endParaRPr lang="en-US" dirty="0">
              <a:latin typeface="Franklin Gothic Book"/>
              <a:cs typeface="Franklin Gothic Book"/>
            </a:endParaRPr>
          </a:p>
        </p:txBody>
      </p:sp>
      <p:sp>
        <p:nvSpPr>
          <p:cNvPr id="19" name="TextBox 18"/>
          <p:cNvSpPr txBox="1"/>
          <p:nvPr/>
        </p:nvSpPr>
        <p:spPr>
          <a:xfrm>
            <a:off x="40536" y="2099228"/>
            <a:ext cx="2283595" cy="584776"/>
          </a:xfrm>
          <a:prstGeom prst="rect">
            <a:avLst/>
          </a:prstGeom>
          <a:noFill/>
        </p:spPr>
        <p:txBody>
          <a:bodyPr wrap="square" rtlCol="0">
            <a:spAutoFit/>
          </a:bodyPr>
          <a:lstStyle/>
          <a:p>
            <a:pPr algn="ctr"/>
            <a:r>
              <a:rPr lang="en-US" sz="1600" dirty="0" smtClean="0">
                <a:latin typeface="Franklin Gothic Book"/>
                <a:cs typeface="Franklin Gothic Book"/>
              </a:rPr>
              <a:t>Repeat Transaction Likelihood</a:t>
            </a:r>
          </a:p>
        </p:txBody>
      </p:sp>
      <p:sp>
        <p:nvSpPr>
          <p:cNvPr id="20" name="TextBox 19"/>
          <p:cNvSpPr txBox="1"/>
          <p:nvPr/>
        </p:nvSpPr>
        <p:spPr>
          <a:xfrm>
            <a:off x="2149335" y="2099228"/>
            <a:ext cx="2283595" cy="584776"/>
          </a:xfrm>
          <a:prstGeom prst="rect">
            <a:avLst/>
          </a:prstGeom>
          <a:noFill/>
        </p:spPr>
        <p:txBody>
          <a:bodyPr wrap="square" rtlCol="0">
            <a:spAutoFit/>
          </a:bodyPr>
          <a:lstStyle/>
          <a:p>
            <a:pPr algn="ctr"/>
            <a:r>
              <a:rPr lang="en-US" sz="1600" dirty="0" smtClean="0">
                <a:latin typeface="Franklin Gothic Book"/>
                <a:cs typeface="Franklin Gothic Book"/>
              </a:rPr>
              <a:t>Capital </a:t>
            </a:r>
          </a:p>
          <a:p>
            <a:pPr algn="ctr"/>
            <a:r>
              <a:rPr lang="en-US" sz="1600" dirty="0" smtClean="0">
                <a:latin typeface="Franklin Gothic Book"/>
                <a:cs typeface="Franklin Gothic Book"/>
              </a:rPr>
              <a:t>Expenditures</a:t>
            </a:r>
          </a:p>
        </p:txBody>
      </p:sp>
      <p:sp>
        <p:nvSpPr>
          <p:cNvPr id="23" name="TextBox 22"/>
          <p:cNvSpPr txBox="1"/>
          <p:nvPr/>
        </p:nvSpPr>
        <p:spPr>
          <a:xfrm>
            <a:off x="2149335" y="2834475"/>
            <a:ext cx="2283595" cy="584776"/>
          </a:xfrm>
          <a:prstGeom prst="rect">
            <a:avLst/>
          </a:prstGeom>
          <a:noFill/>
        </p:spPr>
        <p:txBody>
          <a:bodyPr wrap="square" rtlCol="0">
            <a:spAutoFit/>
          </a:bodyPr>
          <a:lstStyle/>
          <a:p>
            <a:pPr algn="ctr"/>
            <a:r>
              <a:rPr lang="en-US" dirty="0">
                <a:solidFill>
                  <a:schemeClr val="accent2"/>
                </a:solidFill>
                <a:latin typeface="Franklin Gothic Medium"/>
                <a:cs typeface="Franklin Gothic Medium"/>
              </a:rPr>
              <a:t>3</a:t>
            </a:r>
            <a:r>
              <a:rPr lang="en-US" dirty="0" smtClean="0">
                <a:solidFill>
                  <a:schemeClr val="accent2"/>
                </a:solidFill>
                <a:latin typeface="Franklin Gothic Medium"/>
                <a:cs typeface="Franklin Gothic Medium"/>
              </a:rPr>
              <a:t>0% Decrease</a:t>
            </a:r>
          </a:p>
          <a:p>
            <a:pPr algn="ctr"/>
            <a:r>
              <a:rPr lang="en-US" sz="1400" dirty="0" smtClean="0">
                <a:latin typeface="Franklin Gothic Book"/>
                <a:cs typeface="Franklin Gothic Book"/>
              </a:rPr>
              <a:t>on a store</a:t>
            </a:r>
            <a:r>
              <a:rPr lang="en-US" sz="1400" dirty="0">
                <a:latin typeface="Franklin Gothic Book"/>
                <a:cs typeface="Franklin Gothic Book"/>
              </a:rPr>
              <a:t>-by-store </a:t>
            </a:r>
            <a:r>
              <a:rPr lang="en-US" sz="1400" dirty="0" smtClean="0">
                <a:latin typeface="Franklin Gothic Book"/>
                <a:cs typeface="Franklin Gothic Book"/>
              </a:rPr>
              <a:t>basis</a:t>
            </a:r>
            <a:endParaRPr lang="en-US" sz="1400" dirty="0">
              <a:latin typeface="Franklin Gothic Book"/>
              <a:cs typeface="Franklin Gothic Book"/>
            </a:endParaRPr>
          </a:p>
        </p:txBody>
      </p:sp>
      <p:sp>
        <p:nvSpPr>
          <p:cNvPr id="33" name="TextBox 32"/>
          <p:cNvSpPr txBox="1"/>
          <p:nvPr/>
        </p:nvSpPr>
        <p:spPr>
          <a:xfrm>
            <a:off x="-2406" y="1513378"/>
            <a:ext cx="4586365" cy="523220"/>
          </a:xfrm>
          <a:prstGeom prst="rect">
            <a:avLst/>
          </a:prstGeom>
          <a:noFill/>
        </p:spPr>
        <p:txBody>
          <a:bodyPr wrap="square" rtlCol="0">
            <a:spAutoFit/>
          </a:bodyPr>
          <a:lstStyle/>
          <a:p>
            <a:pPr algn="ctr"/>
            <a:r>
              <a:rPr lang="en-US" sz="2800" dirty="0" smtClean="0">
                <a:solidFill>
                  <a:srgbClr val="5C98C9"/>
                </a:solidFill>
                <a:latin typeface="Century Gothic"/>
                <a:cs typeface="Century Gothic"/>
              </a:rPr>
              <a:t>360</a:t>
            </a:r>
            <a:r>
              <a:rPr lang="en-US" sz="2800" dirty="0" smtClean="0">
                <a:solidFill>
                  <a:schemeClr val="accent1">
                    <a:lumMod val="25000"/>
                    <a:lumOff val="75000"/>
                  </a:schemeClr>
                </a:solidFill>
                <a:latin typeface="Century Gothic"/>
                <a:cs typeface="Century Gothic"/>
              </a:rPr>
              <a:t>ne</a:t>
            </a:r>
            <a:endParaRPr lang="en-US" sz="2800" dirty="0">
              <a:solidFill>
                <a:schemeClr val="accent1">
                  <a:lumMod val="25000"/>
                  <a:lumOff val="75000"/>
                </a:schemeClr>
              </a:solidFill>
              <a:latin typeface="Century Gothic"/>
              <a:cs typeface="Century Gothic"/>
            </a:endParaRPr>
          </a:p>
        </p:txBody>
      </p:sp>
      <p:sp>
        <p:nvSpPr>
          <p:cNvPr id="22" name="TextBox 21"/>
          <p:cNvSpPr txBox="1"/>
          <p:nvPr/>
        </p:nvSpPr>
        <p:spPr>
          <a:xfrm>
            <a:off x="40536" y="2837691"/>
            <a:ext cx="2283595" cy="584776"/>
          </a:xfrm>
          <a:prstGeom prst="rect">
            <a:avLst/>
          </a:prstGeom>
          <a:noFill/>
        </p:spPr>
        <p:txBody>
          <a:bodyPr wrap="square" rtlCol="0">
            <a:spAutoFit/>
          </a:bodyPr>
          <a:lstStyle/>
          <a:p>
            <a:pPr algn="ctr"/>
            <a:r>
              <a:rPr lang="en-US" dirty="0" smtClean="0">
                <a:solidFill>
                  <a:srgbClr val="2E618A"/>
                </a:solidFill>
                <a:latin typeface="Franklin Gothic Medium"/>
                <a:cs typeface="Franklin Gothic Medium"/>
              </a:rPr>
              <a:t>12% Increase</a:t>
            </a:r>
          </a:p>
          <a:p>
            <a:pPr algn="ctr"/>
            <a:r>
              <a:rPr lang="en-US" sz="1400" dirty="0">
                <a:latin typeface="Franklin Gothic Book"/>
                <a:cs typeface="Franklin Gothic Book"/>
              </a:rPr>
              <a:t>f</a:t>
            </a:r>
            <a:r>
              <a:rPr lang="en-US" sz="1400" dirty="0" smtClean="0">
                <a:latin typeface="Franklin Gothic Book"/>
                <a:cs typeface="Franklin Gothic Book"/>
              </a:rPr>
              <a:t>rom NPS growth</a:t>
            </a:r>
            <a:endParaRPr lang="en-US" sz="1400" dirty="0">
              <a:latin typeface="Franklin Gothic Book"/>
              <a:cs typeface="Franklin Gothic Book"/>
            </a:endParaRPr>
          </a:p>
        </p:txBody>
      </p:sp>
      <p:cxnSp>
        <p:nvCxnSpPr>
          <p:cNvPr id="26" name="Straight Connector 25"/>
          <p:cNvCxnSpPr/>
          <p:nvPr/>
        </p:nvCxnSpPr>
        <p:spPr>
          <a:xfrm flipH="1">
            <a:off x="486411" y="2785495"/>
            <a:ext cx="1379173" cy="0"/>
          </a:xfrm>
          <a:prstGeom prst="line">
            <a:avLst/>
          </a:prstGeom>
          <a:ln w="12700" cmpd="sng">
            <a:solidFill>
              <a:srgbClr val="BFBFBF"/>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2597998" y="2785495"/>
            <a:ext cx="1379173" cy="0"/>
          </a:xfrm>
          <a:prstGeom prst="line">
            <a:avLst/>
          </a:prstGeom>
          <a:ln w="12700" cmpd="sng">
            <a:solidFill>
              <a:srgbClr val="BFBFBF"/>
            </a:solidFill>
          </a:ln>
          <a:effectLst/>
        </p:spPr>
        <p:style>
          <a:lnRef idx="2">
            <a:schemeClr val="accent1"/>
          </a:lnRef>
          <a:fillRef idx="0">
            <a:schemeClr val="accent1"/>
          </a:fillRef>
          <a:effectRef idx="1">
            <a:schemeClr val="accent1"/>
          </a:effectRef>
          <a:fontRef idx="minor">
            <a:schemeClr val="tx1"/>
          </a:fontRef>
        </p:style>
      </p:cxnSp>
      <p:pic>
        <p:nvPicPr>
          <p:cNvPr id="13" name="Picture 12">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spTree>
    <p:extLst>
      <p:ext uri="{BB962C8B-B14F-4D97-AF65-F5344CB8AC3E}">
        <p14:creationId xmlns:p14="http://schemas.microsoft.com/office/powerpoint/2010/main" val="239170820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156473" y="2961957"/>
            <a:ext cx="2877979" cy="1567159"/>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latin typeface="Franklin Gothic Book"/>
                <a:cs typeface="Franklin Gothic Book"/>
              </a:rPr>
              <a:t>Users will be more loyal and choose not to switch from Capital One</a:t>
            </a:r>
            <a:endParaRPr lang="en-US" dirty="0">
              <a:latin typeface="Franklin Gothic Book"/>
              <a:cs typeface="Franklin Gothic Book"/>
            </a:endParaRPr>
          </a:p>
        </p:txBody>
      </p:sp>
      <p:sp>
        <p:nvSpPr>
          <p:cNvPr id="11" name="Title 1"/>
          <p:cNvSpPr txBox="1">
            <a:spLocks/>
          </p:cNvSpPr>
          <p:nvPr/>
        </p:nvSpPr>
        <p:spPr>
          <a:xfrm>
            <a:off x="132977" y="319574"/>
            <a:ext cx="7397376" cy="663576"/>
          </a:xfrm>
          <a:prstGeom prst="rect">
            <a:avLst/>
          </a:prstGeom>
        </p:spPr>
        <p:txBody>
          <a:bodyPr/>
          <a:lstStyle>
            <a:lvl1pPr algn="l" defTabSz="457200" rtl="0" eaLnBrk="1" latinLnBrk="0" hangingPunct="1">
              <a:spcBef>
                <a:spcPct val="0"/>
              </a:spcBef>
              <a:buNone/>
              <a:defRPr sz="2400" kern="1200" baseline="0">
                <a:solidFill>
                  <a:schemeClr val="tx1"/>
                </a:solidFill>
                <a:latin typeface="Franklin Gothic Book"/>
                <a:ea typeface="+mj-ea"/>
                <a:cs typeface="Franklin Gothic Book"/>
              </a:defRPr>
            </a:lvl1pPr>
          </a:lstStyle>
          <a:p>
            <a:r>
              <a:rPr lang="en-US" dirty="0" smtClean="0"/>
              <a:t>Impact Summary</a:t>
            </a:r>
            <a:endParaRPr lang="en-US" dirty="0"/>
          </a:p>
        </p:txBody>
      </p:sp>
      <p:sp>
        <p:nvSpPr>
          <p:cNvPr id="7" name="TextBox 6"/>
          <p:cNvSpPr txBox="1"/>
          <p:nvPr/>
        </p:nvSpPr>
        <p:spPr>
          <a:xfrm>
            <a:off x="4572000" y="1171953"/>
            <a:ext cx="4572000" cy="369332"/>
          </a:xfrm>
          <a:prstGeom prst="rect">
            <a:avLst/>
          </a:prstGeom>
          <a:noFill/>
        </p:spPr>
        <p:txBody>
          <a:bodyPr wrap="square" rtlCol="0">
            <a:spAutoFit/>
          </a:bodyPr>
          <a:lstStyle/>
          <a:p>
            <a:pPr algn="ctr"/>
            <a:r>
              <a:rPr lang="en-US" dirty="0" smtClean="0">
                <a:latin typeface="Franklin Gothic Book"/>
                <a:cs typeface="Franklin Gothic Book"/>
              </a:rPr>
              <a:t>II. Strengthening Customer Acquisition</a:t>
            </a:r>
            <a:endParaRPr lang="en-US" dirty="0">
              <a:latin typeface="Franklin Gothic Book"/>
              <a:cs typeface="Franklin Gothic Book"/>
            </a:endParaRPr>
          </a:p>
        </p:txBody>
      </p:sp>
      <p:cxnSp>
        <p:nvCxnSpPr>
          <p:cNvPr id="15" name="Straight Connector 14"/>
          <p:cNvCxnSpPr/>
          <p:nvPr/>
        </p:nvCxnSpPr>
        <p:spPr>
          <a:xfrm flipH="1">
            <a:off x="4569594" y="1047240"/>
            <a:ext cx="2406" cy="2624212"/>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0" y="1171953"/>
            <a:ext cx="4572000" cy="369332"/>
          </a:xfrm>
          <a:prstGeom prst="rect">
            <a:avLst/>
          </a:prstGeom>
          <a:noFill/>
        </p:spPr>
        <p:txBody>
          <a:bodyPr wrap="square" rtlCol="0">
            <a:spAutoFit/>
          </a:bodyPr>
          <a:lstStyle/>
          <a:p>
            <a:pPr algn="ctr"/>
            <a:r>
              <a:rPr lang="en-US" dirty="0" smtClean="0">
                <a:latin typeface="Franklin Gothic Book"/>
                <a:cs typeface="Franklin Gothic Book"/>
              </a:rPr>
              <a:t>I. Enhancing Customer Retention</a:t>
            </a:r>
            <a:endParaRPr lang="en-US" dirty="0">
              <a:latin typeface="Franklin Gothic Book"/>
              <a:cs typeface="Franklin Gothic Book"/>
            </a:endParaRPr>
          </a:p>
        </p:txBody>
      </p:sp>
      <p:sp>
        <p:nvSpPr>
          <p:cNvPr id="19" name="TextBox 18"/>
          <p:cNvSpPr txBox="1"/>
          <p:nvPr/>
        </p:nvSpPr>
        <p:spPr>
          <a:xfrm>
            <a:off x="40536" y="2099228"/>
            <a:ext cx="2283595" cy="584776"/>
          </a:xfrm>
          <a:prstGeom prst="rect">
            <a:avLst/>
          </a:prstGeom>
          <a:noFill/>
        </p:spPr>
        <p:txBody>
          <a:bodyPr wrap="square" rtlCol="0">
            <a:spAutoFit/>
          </a:bodyPr>
          <a:lstStyle/>
          <a:p>
            <a:pPr algn="ctr"/>
            <a:r>
              <a:rPr lang="en-US" sz="1600" dirty="0" smtClean="0">
                <a:latin typeface="Franklin Gothic Book"/>
                <a:cs typeface="Franklin Gothic Book"/>
              </a:rPr>
              <a:t>Repeat Transaction Likelihood</a:t>
            </a:r>
          </a:p>
        </p:txBody>
      </p:sp>
      <p:sp>
        <p:nvSpPr>
          <p:cNvPr id="20" name="TextBox 19"/>
          <p:cNvSpPr txBox="1"/>
          <p:nvPr/>
        </p:nvSpPr>
        <p:spPr>
          <a:xfrm>
            <a:off x="2149335" y="2099228"/>
            <a:ext cx="2283595" cy="584776"/>
          </a:xfrm>
          <a:prstGeom prst="rect">
            <a:avLst/>
          </a:prstGeom>
          <a:noFill/>
        </p:spPr>
        <p:txBody>
          <a:bodyPr wrap="square" rtlCol="0">
            <a:spAutoFit/>
          </a:bodyPr>
          <a:lstStyle/>
          <a:p>
            <a:pPr algn="ctr"/>
            <a:r>
              <a:rPr lang="en-US" sz="1600" dirty="0" smtClean="0">
                <a:latin typeface="Franklin Gothic Book"/>
                <a:cs typeface="Franklin Gothic Book"/>
              </a:rPr>
              <a:t>Capital </a:t>
            </a:r>
          </a:p>
          <a:p>
            <a:pPr algn="ctr"/>
            <a:r>
              <a:rPr lang="en-US" sz="1600" dirty="0" smtClean="0">
                <a:latin typeface="Franklin Gothic Book"/>
                <a:cs typeface="Franklin Gothic Book"/>
              </a:rPr>
              <a:t>Expenditures</a:t>
            </a:r>
          </a:p>
        </p:txBody>
      </p:sp>
      <p:sp>
        <p:nvSpPr>
          <p:cNvPr id="23" name="TextBox 22"/>
          <p:cNvSpPr txBox="1"/>
          <p:nvPr/>
        </p:nvSpPr>
        <p:spPr>
          <a:xfrm>
            <a:off x="2149335" y="2834475"/>
            <a:ext cx="2283595" cy="584776"/>
          </a:xfrm>
          <a:prstGeom prst="rect">
            <a:avLst/>
          </a:prstGeom>
          <a:noFill/>
        </p:spPr>
        <p:txBody>
          <a:bodyPr wrap="square" rtlCol="0">
            <a:spAutoFit/>
          </a:bodyPr>
          <a:lstStyle/>
          <a:p>
            <a:pPr algn="ctr"/>
            <a:r>
              <a:rPr lang="en-US" dirty="0">
                <a:solidFill>
                  <a:schemeClr val="accent2"/>
                </a:solidFill>
                <a:latin typeface="Franklin Gothic Medium"/>
                <a:cs typeface="Franklin Gothic Medium"/>
              </a:rPr>
              <a:t>3</a:t>
            </a:r>
            <a:r>
              <a:rPr lang="en-US" dirty="0" smtClean="0">
                <a:solidFill>
                  <a:schemeClr val="accent2"/>
                </a:solidFill>
                <a:latin typeface="Franklin Gothic Medium"/>
                <a:cs typeface="Franklin Gothic Medium"/>
              </a:rPr>
              <a:t>0% Decrease</a:t>
            </a:r>
          </a:p>
          <a:p>
            <a:pPr algn="ctr"/>
            <a:r>
              <a:rPr lang="en-US" sz="1400" dirty="0" smtClean="0">
                <a:latin typeface="Franklin Gothic Book"/>
                <a:cs typeface="Franklin Gothic Book"/>
              </a:rPr>
              <a:t>on a store</a:t>
            </a:r>
            <a:r>
              <a:rPr lang="en-US" sz="1400" dirty="0">
                <a:latin typeface="Franklin Gothic Book"/>
                <a:cs typeface="Franklin Gothic Book"/>
              </a:rPr>
              <a:t>-by-store </a:t>
            </a:r>
            <a:r>
              <a:rPr lang="en-US" sz="1400" dirty="0" smtClean="0">
                <a:latin typeface="Franklin Gothic Book"/>
                <a:cs typeface="Franklin Gothic Book"/>
              </a:rPr>
              <a:t>basis</a:t>
            </a:r>
            <a:endParaRPr lang="en-US" sz="1400" dirty="0">
              <a:latin typeface="Franklin Gothic Book"/>
              <a:cs typeface="Franklin Gothic Book"/>
            </a:endParaRPr>
          </a:p>
        </p:txBody>
      </p:sp>
      <p:sp>
        <p:nvSpPr>
          <p:cNvPr id="24" name="TextBox 23"/>
          <p:cNvSpPr txBox="1"/>
          <p:nvPr/>
        </p:nvSpPr>
        <p:spPr>
          <a:xfrm>
            <a:off x="4569594" y="2090900"/>
            <a:ext cx="4560041" cy="584776"/>
          </a:xfrm>
          <a:prstGeom prst="rect">
            <a:avLst/>
          </a:prstGeom>
          <a:noFill/>
        </p:spPr>
        <p:txBody>
          <a:bodyPr wrap="square" rtlCol="0">
            <a:spAutoFit/>
          </a:bodyPr>
          <a:lstStyle/>
          <a:p>
            <a:pPr algn="ctr"/>
            <a:r>
              <a:rPr lang="en-US" sz="1600" dirty="0" smtClean="0">
                <a:latin typeface="Franklin Gothic Book"/>
                <a:cs typeface="Franklin Gothic Book"/>
              </a:rPr>
              <a:t>Revenue</a:t>
            </a:r>
          </a:p>
          <a:p>
            <a:pPr algn="ctr"/>
            <a:r>
              <a:rPr lang="en-US" sz="1600" dirty="0" smtClean="0">
                <a:latin typeface="Franklin Gothic Book"/>
                <a:cs typeface="Franklin Gothic Book"/>
              </a:rPr>
              <a:t>Projection</a:t>
            </a:r>
          </a:p>
        </p:txBody>
      </p:sp>
      <p:sp>
        <p:nvSpPr>
          <p:cNvPr id="25" name="TextBox 24"/>
          <p:cNvSpPr txBox="1"/>
          <p:nvPr/>
        </p:nvSpPr>
        <p:spPr>
          <a:xfrm>
            <a:off x="5725757" y="2834475"/>
            <a:ext cx="2283595" cy="584776"/>
          </a:xfrm>
          <a:prstGeom prst="rect">
            <a:avLst/>
          </a:prstGeom>
          <a:noFill/>
        </p:spPr>
        <p:txBody>
          <a:bodyPr wrap="square" rtlCol="0">
            <a:spAutoFit/>
          </a:bodyPr>
          <a:lstStyle/>
          <a:p>
            <a:pPr algn="ctr"/>
            <a:r>
              <a:rPr lang="en-US" dirty="0" smtClean="0">
                <a:solidFill>
                  <a:srgbClr val="2E618A"/>
                </a:solidFill>
                <a:latin typeface="Franklin Gothic Medium"/>
                <a:cs typeface="Franklin Gothic Medium"/>
              </a:rPr>
              <a:t>15 - 20% Increase</a:t>
            </a:r>
          </a:p>
          <a:p>
            <a:pPr algn="ctr"/>
            <a:r>
              <a:rPr lang="en-US" sz="1400" dirty="0">
                <a:latin typeface="Franklin Gothic Book"/>
                <a:cs typeface="Franklin Gothic Book"/>
              </a:rPr>
              <a:t>f</a:t>
            </a:r>
            <a:r>
              <a:rPr lang="en-US" sz="1400" dirty="0" smtClean="0">
                <a:latin typeface="Franklin Gothic Book"/>
                <a:cs typeface="Franklin Gothic Book"/>
              </a:rPr>
              <a:t>rom stable organic growth</a:t>
            </a:r>
            <a:endParaRPr lang="en-US" sz="1400" dirty="0">
              <a:latin typeface="Franklin Gothic Book"/>
              <a:cs typeface="Franklin Gothic Book"/>
            </a:endParaRPr>
          </a:p>
        </p:txBody>
      </p:sp>
      <p:sp>
        <p:nvSpPr>
          <p:cNvPr id="33" name="TextBox 32"/>
          <p:cNvSpPr txBox="1"/>
          <p:nvPr/>
        </p:nvSpPr>
        <p:spPr>
          <a:xfrm>
            <a:off x="-2406" y="1513378"/>
            <a:ext cx="4586365" cy="523220"/>
          </a:xfrm>
          <a:prstGeom prst="rect">
            <a:avLst/>
          </a:prstGeom>
          <a:noFill/>
        </p:spPr>
        <p:txBody>
          <a:bodyPr wrap="square" rtlCol="0">
            <a:spAutoFit/>
          </a:bodyPr>
          <a:lstStyle/>
          <a:p>
            <a:pPr algn="ctr"/>
            <a:r>
              <a:rPr lang="en-US" sz="2800" dirty="0" smtClean="0">
                <a:solidFill>
                  <a:srgbClr val="5C98C9"/>
                </a:solidFill>
                <a:latin typeface="Century Gothic"/>
                <a:cs typeface="Century Gothic"/>
              </a:rPr>
              <a:t>360</a:t>
            </a:r>
            <a:r>
              <a:rPr lang="en-US" sz="2800" dirty="0" smtClean="0">
                <a:solidFill>
                  <a:schemeClr val="accent1">
                    <a:lumMod val="25000"/>
                    <a:lumOff val="75000"/>
                  </a:schemeClr>
                </a:solidFill>
                <a:latin typeface="Century Gothic"/>
                <a:cs typeface="Century Gothic"/>
              </a:rPr>
              <a:t>ne</a:t>
            </a:r>
            <a:endParaRPr lang="en-US" sz="2800" dirty="0">
              <a:solidFill>
                <a:schemeClr val="accent1">
                  <a:lumMod val="25000"/>
                  <a:lumOff val="75000"/>
                </a:schemeClr>
              </a:solidFill>
              <a:latin typeface="Century Gothic"/>
              <a:cs typeface="Century Gothic"/>
            </a:endParaRPr>
          </a:p>
        </p:txBody>
      </p:sp>
      <p:grpSp>
        <p:nvGrpSpPr>
          <p:cNvPr id="10" name="Group 9"/>
          <p:cNvGrpSpPr/>
          <p:nvPr/>
        </p:nvGrpSpPr>
        <p:grpSpPr>
          <a:xfrm>
            <a:off x="5966625" y="1671771"/>
            <a:ext cx="1732104" cy="418867"/>
            <a:chOff x="5966625" y="1658261"/>
            <a:chExt cx="1732104" cy="418867"/>
          </a:xfrm>
        </p:grpSpPr>
        <p:sp>
          <p:nvSpPr>
            <p:cNvPr id="34" name="TextBox 33"/>
            <p:cNvSpPr txBox="1"/>
            <p:nvPr/>
          </p:nvSpPr>
          <p:spPr>
            <a:xfrm>
              <a:off x="5966625" y="1677018"/>
              <a:ext cx="1732104" cy="400110"/>
            </a:xfrm>
            <a:prstGeom prst="rect">
              <a:avLst/>
            </a:prstGeom>
            <a:noFill/>
          </p:spPr>
          <p:txBody>
            <a:bodyPr wrap="square" rtlCol="0">
              <a:spAutoFit/>
            </a:bodyPr>
            <a:lstStyle/>
            <a:p>
              <a:pPr algn="ctr"/>
              <a:r>
                <a:rPr lang="en-US" sz="2000" spc="600" dirty="0" smtClean="0">
                  <a:solidFill>
                    <a:schemeClr val="accent1">
                      <a:lumMod val="25000"/>
                      <a:lumOff val="75000"/>
                    </a:schemeClr>
                  </a:solidFill>
                  <a:latin typeface="Avenir Book"/>
                  <a:cs typeface="Avenir Book"/>
                </a:rPr>
                <a:t>INSPIRE</a:t>
              </a:r>
              <a:endParaRPr lang="en-US" sz="2000" spc="600" dirty="0">
                <a:solidFill>
                  <a:schemeClr val="accent1">
                    <a:lumMod val="25000"/>
                    <a:lumOff val="75000"/>
                  </a:schemeClr>
                </a:solidFill>
                <a:latin typeface="Avenir Book"/>
                <a:cs typeface="Avenir Book"/>
              </a:endParaRPr>
            </a:p>
          </p:txBody>
        </p:sp>
        <p:sp>
          <p:nvSpPr>
            <p:cNvPr id="35" name="Arc 34"/>
            <p:cNvSpPr/>
            <p:nvPr/>
          </p:nvSpPr>
          <p:spPr>
            <a:xfrm rot="16200000">
              <a:off x="6471395" y="1344122"/>
              <a:ext cx="207587" cy="835866"/>
            </a:xfrm>
            <a:prstGeom prst="arc">
              <a:avLst>
                <a:gd name="adj1" fmla="val 16308184"/>
                <a:gd name="adj2" fmla="val 5310131"/>
              </a:avLst>
            </a:prstGeom>
            <a:ln w="28575" cmpd="sng">
              <a:solidFill>
                <a:srgbClr val="5C98C9"/>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00">
                <a:solidFill>
                  <a:schemeClr val="accent1">
                    <a:lumMod val="50000"/>
                    <a:lumOff val="50000"/>
                  </a:schemeClr>
                </a:solidFill>
              </a:endParaRPr>
            </a:p>
          </p:txBody>
        </p:sp>
      </p:grpSp>
      <p:sp>
        <p:nvSpPr>
          <p:cNvPr id="22" name="TextBox 21"/>
          <p:cNvSpPr txBox="1"/>
          <p:nvPr/>
        </p:nvSpPr>
        <p:spPr>
          <a:xfrm>
            <a:off x="40536" y="2837691"/>
            <a:ext cx="2283595" cy="584776"/>
          </a:xfrm>
          <a:prstGeom prst="rect">
            <a:avLst/>
          </a:prstGeom>
          <a:noFill/>
        </p:spPr>
        <p:txBody>
          <a:bodyPr wrap="square" rtlCol="0">
            <a:spAutoFit/>
          </a:bodyPr>
          <a:lstStyle/>
          <a:p>
            <a:pPr algn="ctr"/>
            <a:r>
              <a:rPr lang="en-US" dirty="0" smtClean="0">
                <a:solidFill>
                  <a:srgbClr val="2E618A"/>
                </a:solidFill>
                <a:latin typeface="Franklin Gothic Medium"/>
                <a:cs typeface="Franklin Gothic Medium"/>
              </a:rPr>
              <a:t>12% Increase</a:t>
            </a:r>
          </a:p>
          <a:p>
            <a:pPr algn="ctr"/>
            <a:r>
              <a:rPr lang="en-US" sz="1400" dirty="0">
                <a:latin typeface="Franklin Gothic Book"/>
                <a:cs typeface="Franklin Gothic Book"/>
              </a:rPr>
              <a:t>f</a:t>
            </a:r>
            <a:r>
              <a:rPr lang="en-US" sz="1400" dirty="0" smtClean="0">
                <a:latin typeface="Franklin Gothic Book"/>
                <a:cs typeface="Franklin Gothic Book"/>
              </a:rPr>
              <a:t>rom NPS growth</a:t>
            </a:r>
            <a:endParaRPr lang="en-US" sz="1400" dirty="0">
              <a:latin typeface="Franklin Gothic Book"/>
              <a:cs typeface="Franklin Gothic Book"/>
            </a:endParaRPr>
          </a:p>
        </p:txBody>
      </p:sp>
      <p:cxnSp>
        <p:nvCxnSpPr>
          <p:cNvPr id="26" name="Straight Connector 25"/>
          <p:cNvCxnSpPr/>
          <p:nvPr/>
        </p:nvCxnSpPr>
        <p:spPr>
          <a:xfrm flipH="1">
            <a:off x="486411" y="2785495"/>
            <a:ext cx="1379173" cy="0"/>
          </a:xfrm>
          <a:prstGeom prst="line">
            <a:avLst/>
          </a:prstGeom>
          <a:ln w="12700" cmpd="sng">
            <a:solidFill>
              <a:srgbClr val="BFBFBF"/>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2597998" y="2785495"/>
            <a:ext cx="1379173" cy="0"/>
          </a:xfrm>
          <a:prstGeom prst="line">
            <a:avLst/>
          </a:prstGeom>
          <a:ln w="12700" cmpd="sng">
            <a:solidFill>
              <a:srgbClr val="BFBFBF"/>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6151180" y="2785495"/>
            <a:ext cx="1379173" cy="0"/>
          </a:xfrm>
          <a:prstGeom prst="line">
            <a:avLst/>
          </a:prstGeom>
          <a:ln w="12700" cmpd="sng">
            <a:solidFill>
              <a:srgbClr val="BFBFBF"/>
            </a:solidFill>
          </a:ln>
          <a:effectLst/>
        </p:spPr>
        <p:style>
          <a:lnRef idx="2">
            <a:schemeClr val="accent1"/>
          </a:lnRef>
          <a:fillRef idx="0">
            <a:schemeClr val="accent1"/>
          </a:fillRef>
          <a:effectRef idx="1">
            <a:schemeClr val="accent1"/>
          </a:effectRef>
          <a:fontRef idx="minor">
            <a:schemeClr val="tx1"/>
          </a:fontRef>
        </p:style>
      </p:cxnSp>
      <p:pic>
        <p:nvPicPr>
          <p:cNvPr id="21" name="Picture 20">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spTree>
    <p:extLst>
      <p:ext uri="{BB962C8B-B14F-4D97-AF65-F5344CB8AC3E}">
        <p14:creationId xmlns:p14="http://schemas.microsoft.com/office/powerpoint/2010/main" val="135418601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156473" y="2961957"/>
            <a:ext cx="2877979" cy="1567159"/>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latin typeface="Franklin Gothic Book"/>
                <a:cs typeface="Franklin Gothic Book"/>
              </a:rPr>
              <a:t>Users will be more loyal and choose not to switch from Capital One</a:t>
            </a:r>
            <a:endParaRPr lang="en-US" dirty="0">
              <a:latin typeface="Franklin Gothic Book"/>
              <a:cs typeface="Franklin Gothic Book"/>
            </a:endParaRPr>
          </a:p>
        </p:txBody>
      </p:sp>
      <p:sp>
        <p:nvSpPr>
          <p:cNvPr id="11" name="Title 1"/>
          <p:cNvSpPr txBox="1">
            <a:spLocks/>
          </p:cNvSpPr>
          <p:nvPr/>
        </p:nvSpPr>
        <p:spPr>
          <a:xfrm>
            <a:off x="132977" y="319574"/>
            <a:ext cx="7397376" cy="663576"/>
          </a:xfrm>
          <a:prstGeom prst="rect">
            <a:avLst/>
          </a:prstGeom>
        </p:spPr>
        <p:txBody>
          <a:bodyPr/>
          <a:lstStyle>
            <a:lvl1pPr algn="l" defTabSz="457200" rtl="0" eaLnBrk="1" latinLnBrk="0" hangingPunct="1">
              <a:spcBef>
                <a:spcPct val="0"/>
              </a:spcBef>
              <a:buNone/>
              <a:defRPr sz="2400" kern="1200" baseline="0">
                <a:solidFill>
                  <a:schemeClr val="tx1"/>
                </a:solidFill>
                <a:latin typeface="Franklin Gothic Book"/>
                <a:ea typeface="+mj-ea"/>
                <a:cs typeface="Franklin Gothic Book"/>
              </a:defRPr>
            </a:lvl1pPr>
          </a:lstStyle>
          <a:p>
            <a:r>
              <a:rPr lang="en-US" dirty="0" smtClean="0"/>
              <a:t>Impact Summary</a:t>
            </a:r>
            <a:endParaRPr lang="en-US" dirty="0"/>
          </a:p>
        </p:txBody>
      </p:sp>
      <p:sp>
        <p:nvSpPr>
          <p:cNvPr id="7" name="TextBox 6"/>
          <p:cNvSpPr txBox="1"/>
          <p:nvPr/>
        </p:nvSpPr>
        <p:spPr>
          <a:xfrm>
            <a:off x="4572000" y="1171953"/>
            <a:ext cx="4572000" cy="369332"/>
          </a:xfrm>
          <a:prstGeom prst="rect">
            <a:avLst/>
          </a:prstGeom>
          <a:noFill/>
        </p:spPr>
        <p:txBody>
          <a:bodyPr wrap="square" rtlCol="0">
            <a:spAutoFit/>
          </a:bodyPr>
          <a:lstStyle/>
          <a:p>
            <a:pPr algn="ctr"/>
            <a:r>
              <a:rPr lang="en-US" dirty="0" smtClean="0">
                <a:latin typeface="Franklin Gothic Book"/>
                <a:cs typeface="Franklin Gothic Book"/>
              </a:rPr>
              <a:t>II. Strengthening Customer Acquisition</a:t>
            </a:r>
            <a:endParaRPr lang="en-US" dirty="0">
              <a:latin typeface="Franklin Gothic Book"/>
              <a:cs typeface="Franklin Gothic Book"/>
            </a:endParaRPr>
          </a:p>
        </p:txBody>
      </p:sp>
      <p:cxnSp>
        <p:nvCxnSpPr>
          <p:cNvPr id="15" name="Straight Connector 14"/>
          <p:cNvCxnSpPr/>
          <p:nvPr/>
        </p:nvCxnSpPr>
        <p:spPr>
          <a:xfrm flipH="1">
            <a:off x="4569594" y="1047240"/>
            <a:ext cx="2406" cy="2624212"/>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0" y="1171953"/>
            <a:ext cx="4572000" cy="369332"/>
          </a:xfrm>
          <a:prstGeom prst="rect">
            <a:avLst/>
          </a:prstGeom>
          <a:noFill/>
        </p:spPr>
        <p:txBody>
          <a:bodyPr wrap="square" rtlCol="0">
            <a:spAutoFit/>
          </a:bodyPr>
          <a:lstStyle/>
          <a:p>
            <a:pPr algn="ctr"/>
            <a:r>
              <a:rPr lang="en-US" dirty="0" smtClean="0">
                <a:latin typeface="Franklin Gothic Book"/>
                <a:cs typeface="Franklin Gothic Book"/>
              </a:rPr>
              <a:t>I. Enhancing Customer Retention</a:t>
            </a:r>
            <a:endParaRPr lang="en-US" dirty="0">
              <a:latin typeface="Franklin Gothic Book"/>
              <a:cs typeface="Franklin Gothic Book"/>
            </a:endParaRPr>
          </a:p>
        </p:txBody>
      </p:sp>
      <p:sp>
        <p:nvSpPr>
          <p:cNvPr id="19" name="TextBox 18"/>
          <p:cNvSpPr txBox="1"/>
          <p:nvPr/>
        </p:nvSpPr>
        <p:spPr>
          <a:xfrm>
            <a:off x="40536" y="2099228"/>
            <a:ext cx="2283595" cy="584776"/>
          </a:xfrm>
          <a:prstGeom prst="rect">
            <a:avLst/>
          </a:prstGeom>
          <a:noFill/>
        </p:spPr>
        <p:txBody>
          <a:bodyPr wrap="square" rtlCol="0">
            <a:spAutoFit/>
          </a:bodyPr>
          <a:lstStyle/>
          <a:p>
            <a:pPr algn="ctr"/>
            <a:r>
              <a:rPr lang="en-US" sz="1600" dirty="0" smtClean="0">
                <a:latin typeface="Franklin Gothic Book"/>
                <a:cs typeface="Franklin Gothic Book"/>
              </a:rPr>
              <a:t>Repeat Transaction Likelihood</a:t>
            </a:r>
          </a:p>
        </p:txBody>
      </p:sp>
      <p:sp>
        <p:nvSpPr>
          <p:cNvPr id="20" name="TextBox 19"/>
          <p:cNvSpPr txBox="1"/>
          <p:nvPr/>
        </p:nvSpPr>
        <p:spPr>
          <a:xfrm>
            <a:off x="2149335" y="2099228"/>
            <a:ext cx="2283595" cy="584776"/>
          </a:xfrm>
          <a:prstGeom prst="rect">
            <a:avLst/>
          </a:prstGeom>
          <a:noFill/>
        </p:spPr>
        <p:txBody>
          <a:bodyPr wrap="square" rtlCol="0">
            <a:spAutoFit/>
          </a:bodyPr>
          <a:lstStyle/>
          <a:p>
            <a:pPr algn="ctr"/>
            <a:r>
              <a:rPr lang="en-US" sz="1600" dirty="0" smtClean="0">
                <a:latin typeface="Franklin Gothic Book"/>
                <a:cs typeface="Franklin Gothic Book"/>
              </a:rPr>
              <a:t>Capital </a:t>
            </a:r>
          </a:p>
          <a:p>
            <a:pPr algn="ctr"/>
            <a:r>
              <a:rPr lang="en-US" sz="1600" dirty="0" smtClean="0">
                <a:latin typeface="Franklin Gothic Book"/>
                <a:cs typeface="Franklin Gothic Book"/>
              </a:rPr>
              <a:t>Expenditures</a:t>
            </a:r>
          </a:p>
        </p:txBody>
      </p:sp>
      <p:sp>
        <p:nvSpPr>
          <p:cNvPr id="23" name="TextBox 22"/>
          <p:cNvSpPr txBox="1"/>
          <p:nvPr/>
        </p:nvSpPr>
        <p:spPr>
          <a:xfrm>
            <a:off x="2149335" y="2834475"/>
            <a:ext cx="2283595" cy="584776"/>
          </a:xfrm>
          <a:prstGeom prst="rect">
            <a:avLst/>
          </a:prstGeom>
          <a:noFill/>
        </p:spPr>
        <p:txBody>
          <a:bodyPr wrap="square" rtlCol="0">
            <a:spAutoFit/>
          </a:bodyPr>
          <a:lstStyle/>
          <a:p>
            <a:pPr algn="ctr"/>
            <a:r>
              <a:rPr lang="en-US" dirty="0">
                <a:solidFill>
                  <a:schemeClr val="accent2"/>
                </a:solidFill>
                <a:latin typeface="Franklin Gothic Medium"/>
                <a:cs typeface="Franklin Gothic Medium"/>
              </a:rPr>
              <a:t>3</a:t>
            </a:r>
            <a:r>
              <a:rPr lang="en-US" dirty="0" smtClean="0">
                <a:solidFill>
                  <a:schemeClr val="accent2"/>
                </a:solidFill>
                <a:latin typeface="Franklin Gothic Medium"/>
                <a:cs typeface="Franklin Gothic Medium"/>
              </a:rPr>
              <a:t>0% Decrease</a:t>
            </a:r>
          </a:p>
          <a:p>
            <a:pPr algn="ctr"/>
            <a:r>
              <a:rPr lang="en-US" sz="1400" dirty="0" smtClean="0">
                <a:latin typeface="Franklin Gothic Book"/>
                <a:cs typeface="Franklin Gothic Book"/>
              </a:rPr>
              <a:t>on a store</a:t>
            </a:r>
            <a:r>
              <a:rPr lang="en-US" sz="1400" dirty="0">
                <a:latin typeface="Franklin Gothic Book"/>
                <a:cs typeface="Franklin Gothic Book"/>
              </a:rPr>
              <a:t>-by-store </a:t>
            </a:r>
            <a:r>
              <a:rPr lang="en-US" sz="1400" dirty="0" smtClean="0">
                <a:latin typeface="Franklin Gothic Book"/>
                <a:cs typeface="Franklin Gothic Book"/>
              </a:rPr>
              <a:t>basis</a:t>
            </a:r>
            <a:endParaRPr lang="en-US" sz="1400" dirty="0">
              <a:latin typeface="Franklin Gothic Book"/>
              <a:cs typeface="Franklin Gothic Book"/>
            </a:endParaRPr>
          </a:p>
        </p:txBody>
      </p:sp>
      <p:sp>
        <p:nvSpPr>
          <p:cNvPr id="24" name="TextBox 23"/>
          <p:cNvSpPr txBox="1"/>
          <p:nvPr/>
        </p:nvSpPr>
        <p:spPr>
          <a:xfrm>
            <a:off x="4569594" y="2090900"/>
            <a:ext cx="4560041" cy="584776"/>
          </a:xfrm>
          <a:prstGeom prst="rect">
            <a:avLst/>
          </a:prstGeom>
          <a:noFill/>
        </p:spPr>
        <p:txBody>
          <a:bodyPr wrap="square" rtlCol="0">
            <a:spAutoFit/>
          </a:bodyPr>
          <a:lstStyle/>
          <a:p>
            <a:pPr algn="ctr"/>
            <a:r>
              <a:rPr lang="en-US" sz="1600" dirty="0" smtClean="0">
                <a:latin typeface="Franklin Gothic Book"/>
                <a:cs typeface="Franklin Gothic Book"/>
              </a:rPr>
              <a:t>Revenue</a:t>
            </a:r>
          </a:p>
          <a:p>
            <a:pPr algn="ctr"/>
            <a:r>
              <a:rPr lang="en-US" sz="1600" dirty="0" smtClean="0">
                <a:latin typeface="Franklin Gothic Book"/>
                <a:cs typeface="Franklin Gothic Book"/>
              </a:rPr>
              <a:t>Projection</a:t>
            </a:r>
          </a:p>
        </p:txBody>
      </p:sp>
      <p:sp>
        <p:nvSpPr>
          <p:cNvPr id="25" name="TextBox 24"/>
          <p:cNvSpPr txBox="1"/>
          <p:nvPr/>
        </p:nvSpPr>
        <p:spPr>
          <a:xfrm>
            <a:off x="5725757" y="2834475"/>
            <a:ext cx="2283595" cy="584776"/>
          </a:xfrm>
          <a:prstGeom prst="rect">
            <a:avLst/>
          </a:prstGeom>
          <a:noFill/>
        </p:spPr>
        <p:txBody>
          <a:bodyPr wrap="square" rtlCol="0">
            <a:spAutoFit/>
          </a:bodyPr>
          <a:lstStyle/>
          <a:p>
            <a:pPr algn="ctr"/>
            <a:r>
              <a:rPr lang="en-US" dirty="0" smtClean="0">
                <a:solidFill>
                  <a:srgbClr val="2E618A"/>
                </a:solidFill>
                <a:latin typeface="Franklin Gothic Medium"/>
                <a:cs typeface="Franklin Gothic Medium"/>
              </a:rPr>
              <a:t>15 - 20% Increase</a:t>
            </a:r>
          </a:p>
          <a:p>
            <a:pPr algn="ctr"/>
            <a:r>
              <a:rPr lang="en-US" sz="1400" dirty="0">
                <a:latin typeface="Franklin Gothic Book"/>
                <a:cs typeface="Franklin Gothic Book"/>
              </a:rPr>
              <a:t>f</a:t>
            </a:r>
            <a:r>
              <a:rPr lang="en-US" sz="1400" dirty="0" smtClean="0">
                <a:latin typeface="Franklin Gothic Book"/>
                <a:cs typeface="Franklin Gothic Book"/>
              </a:rPr>
              <a:t>rom stable organic growth</a:t>
            </a:r>
            <a:endParaRPr lang="en-US" sz="1400" dirty="0">
              <a:latin typeface="Franklin Gothic Book"/>
              <a:cs typeface="Franklin Gothic Book"/>
            </a:endParaRPr>
          </a:p>
        </p:txBody>
      </p:sp>
      <p:cxnSp>
        <p:nvCxnSpPr>
          <p:cNvPr id="27" name="Straight Connector 26"/>
          <p:cNvCxnSpPr/>
          <p:nvPr/>
        </p:nvCxnSpPr>
        <p:spPr>
          <a:xfrm>
            <a:off x="-2406" y="3671452"/>
            <a:ext cx="9144000" cy="0"/>
          </a:xfrm>
          <a:prstGeom prst="line">
            <a:avLst/>
          </a:prstGeom>
          <a:ln w="12700" cmpd="sng">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14365" y="4165783"/>
            <a:ext cx="9144000" cy="1451679"/>
          </a:xfrm>
          <a:prstGeom prst="rect">
            <a:avLst/>
          </a:prstGeom>
        </p:spPr>
        <p:txBody>
          <a:bodyPr wrap="square">
            <a:spAutoFit/>
          </a:bodyPr>
          <a:lstStyle/>
          <a:p>
            <a:pPr algn="ctr">
              <a:lnSpc>
                <a:spcPct val="150000"/>
              </a:lnSpc>
            </a:pPr>
            <a:r>
              <a:rPr lang="en-US" sz="2000" dirty="0">
                <a:solidFill>
                  <a:srgbClr val="000000"/>
                </a:solidFill>
                <a:latin typeface="Franklin Gothic Book"/>
                <a:cs typeface="Franklin Gothic Book"/>
              </a:rPr>
              <a:t>Increased customer satisfaction and loyalty, enhanced customer </a:t>
            </a:r>
          </a:p>
          <a:p>
            <a:pPr algn="ctr">
              <a:lnSpc>
                <a:spcPct val="150000"/>
              </a:lnSpc>
            </a:pPr>
            <a:r>
              <a:rPr lang="en-US" sz="2000" dirty="0">
                <a:solidFill>
                  <a:srgbClr val="000000"/>
                </a:solidFill>
                <a:latin typeface="Franklin Gothic Book"/>
                <a:cs typeface="Franklin Gothic Book"/>
              </a:rPr>
              <a:t>retention, and strengthened acquisition strategy will drive </a:t>
            </a:r>
            <a:r>
              <a:rPr lang="en-US" sz="2000" dirty="0" smtClean="0">
                <a:solidFill>
                  <a:schemeClr val="accent1">
                    <a:lumMod val="75000"/>
                    <a:lumOff val="25000"/>
                  </a:schemeClr>
                </a:solidFill>
                <a:latin typeface="Franklin Gothic Medium"/>
                <a:cs typeface="Franklin Gothic Medium"/>
              </a:rPr>
              <a:t>incremental </a:t>
            </a:r>
          </a:p>
          <a:p>
            <a:pPr algn="ctr">
              <a:lnSpc>
                <a:spcPct val="150000"/>
              </a:lnSpc>
            </a:pPr>
            <a:r>
              <a:rPr lang="en-US" sz="2000" dirty="0" smtClean="0">
                <a:solidFill>
                  <a:schemeClr val="accent1">
                    <a:lumMod val="75000"/>
                    <a:lumOff val="25000"/>
                  </a:schemeClr>
                </a:solidFill>
                <a:latin typeface="Franklin Gothic Medium"/>
                <a:cs typeface="Franklin Gothic Medium"/>
              </a:rPr>
              <a:t>dividend payout of 25 cents over the next five years.</a:t>
            </a:r>
            <a:endParaRPr lang="en-US" sz="2000" dirty="0">
              <a:solidFill>
                <a:schemeClr val="accent1">
                  <a:lumMod val="75000"/>
                  <a:lumOff val="25000"/>
                </a:schemeClr>
              </a:solidFill>
              <a:latin typeface="Franklin Gothic Medium"/>
              <a:cs typeface="Franklin Gothic Medium"/>
            </a:endParaRPr>
          </a:p>
        </p:txBody>
      </p:sp>
      <p:sp>
        <p:nvSpPr>
          <p:cNvPr id="33" name="TextBox 32"/>
          <p:cNvSpPr txBox="1"/>
          <p:nvPr/>
        </p:nvSpPr>
        <p:spPr>
          <a:xfrm>
            <a:off x="-2406" y="1513378"/>
            <a:ext cx="4586365" cy="523220"/>
          </a:xfrm>
          <a:prstGeom prst="rect">
            <a:avLst/>
          </a:prstGeom>
          <a:noFill/>
        </p:spPr>
        <p:txBody>
          <a:bodyPr wrap="square" rtlCol="0">
            <a:spAutoFit/>
          </a:bodyPr>
          <a:lstStyle/>
          <a:p>
            <a:pPr algn="ctr"/>
            <a:r>
              <a:rPr lang="en-US" sz="2800" dirty="0" smtClean="0">
                <a:solidFill>
                  <a:srgbClr val="5C98C9"/>
                </a:solidFill>
                <a:latin typeface="Century Gothic"/>
                <a:cs typeface="Century Gothic"/>
              </a:rPr>
              <a:t>360</a:t>
            </a:r>
            <a:r>
              <a:rPr lang="en-US" sz="2800" dirty="0" smtClean="0">
                <a:solidFill>
                  <a:schemeClr val="accent1">
                    <a:lumMod val="25000"/>
                    <a:lumOff val="75000"/>
                  </a:schemeClr>
                </a:solidFill>
                <a:latin typeface="Century Gothic"/>
                <a:cs typeface="Century Gothic"/>
              </a:rPr>
              <a:t>ne</a:t>
            </a:r>
            <a:endParaRPr lang="en-US" sz="2800" dirty="0">
              <a:solidFill>
                <a:schemeClr val="accent1">
                  <a:lumMod val="25000"/>
                  <a:lumOff val="75000"/>
                </a:schemeClr>
              </a:solidFill>
              <a:latin typeface="Century Gothic"/>
              <a:cs typeface="Century Gothic"/>
            </a:endParaRPr>
          </a:p>
        </p:txBody>
      </p:sp>
      <p:grpSp>
        <p:nvGrpSpPr>
          <p:cNvPr id="10" name="Group 9"/>
          <p:cNvGrpSpPr/>
          <p:nvPr/>
        </p:nvGrpSpPr>
        <p:grpSpPr>
          <a:xfrm>
            <a:off x="5966625" y="1671771"/>
            <a:ext cx="1732104" cy="418867"/>
            <a:chOff x="5966625" y="1658261"/>
            <a:chExt cx="1732104" cy="418867"/>
          </a:xfrm>
        </p:grpSpPr>
        <p:sp>
          <p:nvSpPr>
            <p:cNvPr id="34" name="TextBox 33"/>
            <p:cNvSpPr txBox="1"/>
            <p:nvPr/>
          </p:nvSpPr>
          <p:spPr>
            <a:xfrm>
              <a:off x="5966625" y="1677018"/>
              <a:ext cx="1732104" cy="400110"/>
            </a:xfrm>
            <a:prstGeom prst="rect">
              <a:avLst/>
            </a:prstGeom>
            <a:noFill/>
          </p:spPr>
          <p:txBody>
            <a:bodyPr wrap="square" rtlCol="0">
              <a:spAutoFit/>
            </a:bodyPr>
            <a:lstStyle/>
            <a:p>
              <a:pPr algn="ctr"/>
              <a:r>
                <a:rPr lang="en-US" sz="2000" spc="600" dirty="0" smtClean="0">
                  <a:solidFill>
                    <a:schemeClr val="accent1">
                      <a:lumMod val="25000"/>
                      <a:lumOff val="75000"/>
                    </a:schemeClr>
                  </a:solidFill>
                  <a:latin typeface="Avenir Book"/>
                  <a:cs typeface="Avenir Book"/>
                </a:rPr>
                <a:t>INSPIRE</a:t>
              </a:r>
              <a:endParaRPr lang="en-US" sz="2000" spc="600" dirty="0">
                <a:solidFill>
                  <a:schemeClr val="accent1">
                    <a:lumMod val="25000"/>
                    <a:lumOff val="75000"/>
                  </a:schemeClr>
                </a:solidFill>
                <a:latin typeface="Avenir Book"/>
                <a:cs typeface="Avenir Book"/>
              </a:endParaRPr>
            </a:p>
          </p:txBody>
        </p:sp>
        <p:sp>
          <p:nvSpPr>
            <p:cNvPr id="35" name="Arc 34"/>
            <p:cNvSpPr/>
            <p:nvPr/>
          </p:nvSpPr>
          <p:spPr>
            <a:xfrm rot="16200000">
              <a:off x="6471395" y="1344122"/>
              <a:ext cx="207587" cy="835866"/>
            </a:xfrm>
            <a:prstGeom prst="arc">
              <a:avLst>
                <a:gd name="adj1" fmla="val 16308184"/>
                <a:gd name="adj2" fmla="val 5310131"/>
              </a:avLst>
            </a:prstGeom>
            <a:ln w="28575" cmpd="sng">
              <a:solidFill>
                <a:srgbClr val="5C98C9"/>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00">
                <a:solidFill>
                  <a:schemeClr val="accent1">
                    <a:lumMod val="50000"/>
                    <a:lumOff val="50000"/>
                  </a:schemeClr>
                </a:solidFill>
              </a:endParaRPr>
            </a:p>
          </p:txBody>
        </p:sp>
      </p:grpSp>
      <p:sp>
        <p:nvSpPr>
          <p:cNvPr id="22" name="TextBox 21"/>
          <p:cNvSpPr txBox="1"/>
          <p:nvPr/>
        </p:nvSpPr>
        <p:spPr>
          <a:xfrm>
            <a:off x="40536" y="2837691"/>
            <a:ext cx="2283595" cy="584776"/>
          </a:xfrm>
          <a:prstGeom prst="rect">
            <a:avLst/>
          </a:prstGeom>
          <a:noFill/>
        </p:spPr>
        <p:txBody>
          <a:bodyPr wrap="square" rtlCol="0">
            <a:spAutoFit/>
          </a:bodyPr>
          <a:lstStyle/>
          <a:p>
            <a:pPr algn="ctr"/>
            <a:r>
              <a:rPr lang="en-US" dirty="0" smtClean="0">
                <a:solidFill>
                  <a:srgbClr val="2E618A"/>
                </a:solidFill>
                <a:latin typeface="Franklin Gothic Medium"/>
                <a:cs typeface="Franklin Gothic Medium"/>
              </a:rPr>
              <a:t>12% Increase</a:t>
            </a:r>
          </a:p>
          <a:p>
            <a:pPr algn="ctr"/>
            <a:r>
              <a:rPr lang="en-US" sz="1400" dirty="0">
                <a:latin typeface="Franklin Gothic Book"/>
                <a:cs typeface="Franklin Gothic Book"/>
              </a:rPr>
              <a:t>f</a:t>
            </a:r>
            <a:r>
              <a:rPr lang="en-US" sz="1400" dirty="0" smtClean="0">
                <a:latin typeface="Franklin Gothic Book"/>
                <a:cs typeface="Franklin Gothic Book"/>
              </a:rPr>
              <a:t>rom NPS growth</a:t>
            </a:r>
            <a:endParaRPr lang="en-US" sz="1400" dirty="0">
              <a:latin typeface="Franklin Gothic Book"/>
              <a:cs typeface="Franklin Gothic Book"/>
            </a:endParaRPr>
          </a:p>
        </p:txBody>
      </p:sp>
      <p:cxnSp>
        <p:nvCxnSpPr>
          <p:cNvPr id="26" name="Straight Connector 25"/>
          <p:cNvCxnSpPr/>
          <p:nvPr/>
        </p:nvCxnSpPr>
        <p:spPr>
          <a:xfrm flipH="1">
            <a:off x="486411" y="2785495"/>
            <a:ext cx="1379173" cy="0"/>
          </a:xfrm>
          <a:prstGeom prst="line">
            <a:avLst/>
          </a:prstGeom>
          <a:ln w="12700" cmpd="sng">
            <a:solidFill>
              <a:srgbClr val="BFBFBF"/>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2597998" y="2785495"/>
            <a:ext cx="1379173" cy="0"/>
          </a:xfrm>
          <a:prstGeom prst="line">
            <a:avLst/>
          </a:prstGeom>
          <a:ln w="12700" cmpd="sng">
            <a:solidFill>
              <a:srgbClr val="BFBFBF"/>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6151180" y="2785495"/>
            <a:ext cx="1379173" cy="0"/>
          </a:xfrm>
          <a:prstGeom prst="line">
            <a:avLst/>
          </a:prstGeom>
          <a:ln w="12700" cmpd="sng">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37" name="Isosceles Triangle 36"/>
          <p:cNvSpPr/>
          <p:nvPr/>
        </p:nvSpPr>
        <p:spPr>
          <a:xfrm flipV="1">
            <a:off x="2049958" y="3671452"/>
            <a:ext cx="339824" cy="268111"/>
          </a:xfrm>
          <a:prstGeom prst="triangle">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Isosceles Triangle 37"/>
          <p:cNvSpPr/>
          <p:nvPr/>
        </p:nvSpPr>
        <p:spPr>
          <a:xfrm flipV="1">
            <a:off x="2049958" y="3644855"/>
            <a:ext cx="339824" cy="268111"/>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Isosceles Triangle 38"/>
          <p:cNvSpPr/>
          <p:nvPr/>
        </p:nvSpPr>
        <p:spPr>
          <a:xfrm flipV="1">
            <a:off x="6653298" y="3680027"/>
            <a:ext cx="339824" cy="268111"/>
          </a:xfrm>
          <a:prstGeom prst="triangle">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Isosceles Triangle 39"/>
          <p:cNvSpPr/>
          <p:nvPr/>
        </p:nvSpPr>
        <p:spPr>
          <a:xfrm flipV="1">
            <a:off x="6653298" y="3653430"/>
            <a:ext cx="339824" cy="268111"/>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Picture 29">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spTree>
    <p:extLst>
      <p:ext uri="{BB962C8B-B14F-4D97-AF65-F5344CB8AC3E}">
        <p14:creationId xmlns:p14="http://schemas.microsoft.com/office/powerpoint/2010/main" val="83714342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3442" y="6376707"/>
            <a:ext cx="7755680" cy="270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ctrTitle"/>
          </p:nvPr>
        </p:nvSpPr>
        <p:spPr>
          <a:xfrm>
            <a:off x="132977" y="319574"/>
            <a:ext cx="7397376" cy="663576"/>
          </a:xfrm>
          <a:prstGeom prst="rect">
            <a:avLst/>
          </a:prstGeom>
        </p:spPr>
        <p:txBody>
          <a:bodyPr/>
          <a:lstStyle/>
          <a:p>
            <a:r>
              <a:rPr lang="en-US" dirty="0" smtClean="0"/>
              <a:t>Q&amp;A Period: Table of Contents</a:t>
            </a:r>
            <a:endParaRPr lang="en-US" dirty="0"/>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sp>
        <p:nvSpPr>
          <p:cNvPr id="12" name="TextBox 11"/>
          <p:cNvSpPr txBox="1"/>
          <p:nvPr/>
        </p:nvSpPr>
        <p:spPr>
          <a:xfrm>
            <a:off x="-2" y="1257994"/>
            <a:ext cx="2902380" cy="307777"/>
          </a:xfrm>
          <a:prstGeom prst="rect">
            <a:avLst/>
          </a:prstGeom>
          <a:noFill/>
        </p:spPr>
        <p:txBody>
          <a:bodyPr wrap="square" rtlCol="0">
            <a:spAutoFit/>
          </a:bodyPr>
          <a:lstStyle/>
          <a:p>
            <a:pPr algn="ctr"/>
            <a:r>
              <a:rPr lang="en-US" sz="1400" dirty="0" smtClean="0">
                <a:solidFill>
                  <a:schemeClr val="accent1">
                    <a:lumMod val="75000"/>
                    <a:lumOff val="25000"/>
                  </a:schemeClr>
                </a:solidFill>
                <a:latin typeface="Franklin Gothic Book"/>
                <a:cs typeface="Franklin Gothic Book"/>
              </a:rPr>
              <a:t>PRESENTATION SLIDES</a:t>
            </a:r>
          </a:p>
        </p:txBody>
      </p:sp>
      <p:sp>
        <p:nvSpPr>
          <p:cNvPr id="15" name="Rectangle 14"/>
          <p:cNvSpPr/>
          <p:nvPr/>
        </p:nvSpPr>
        <p:spPr>
          <a:xfrm>
            <a:off x="132978" y="1685473"/>
            <a:ext cx="2914938" cy="4378634"/>
          </a:xfrm>
          <a:prstGeom prst="rect">
            <a:avLst/>
          </a:prstGeom>
        </p:spPr>
        <p:txBody>
          <a:bodyPr wrap="square">
            <a:spAutoFit/>
          </a:bodyPr>
          <a:lstStyle/>
          <a:p>
            <a:pPr>
              <a:lnSpc>
                <a:spcPct val="120000"/>
              </a:lnSpc>
            </a:pPr>
            <a:r>
              <a:rPr lang="en-US" sz="1400" dirty="0" smtClean="0">
                <a:latin typeface="Franklin Gothic Book"/>
                <a:cs typeface="Franklin Gothic Book"/>
                <a:hlinkClick r:id="rId3" action="ppaction://hlinksldjump"/>
              </a:rPr>
              <a:t>Critical Issues</a:t>
            </a:r>
            <a:endParaRPr lang="en-US" sz="1400" dirty="0" smtClean="0">
              <a:latin typeface="Franklin Gothic Book"/>
              <a:cs typeface="Franklin Gothic Book"/>
            </a:endParaRPr>
          </a:p>
          <a:p>
            <a:pPr>
              <a:lnSpc>
                <a:spcPct val="120000"/>
              </a:lnSpc>
            </a:pPr>
            <a:r>
              <a:rPr lang="en-US" sz="1400" dirty="0" smtClean="0">
                <a:latin typeface="Franklin Gothic Book"/>
                <a:cs typeface="Franklin Gothic Book"/>
                <a:hlinkClick r:id="rId4" action="ppaction://hlinksldjump"/>
              </a:rPr>
              <a:t>Loyalty is Key</a:t>
            </a:r>
            <a:endParaRPr lang="en-US" sz="1400" dirty="0" smtClean="0">
              <a:latin typeface="Franklin Gothic Book"/>
              <a:cs typeface="Franklin Gothic Book"/>
            </a:endParaRPr>
          </a:p>
          <a:p>
            <a:pPr>
              <a:lnSpc>
                <a:spcPct val="120000"/>
              </a:lnSpc>
            </a:pPr>
            <a:r>
              <a:rPr lang="en-US" sz="1400" dirty="0" smtClean="0">
                <a:latin typeface="Franklin Gothic Book"/>
                <a:cs typeface="Franklin Gothic Book"/>
                <a:hlinkClick r:id="rId5" action="ppaction://hlinksldjump"/>
              </a:rPr>
              <a:t>Value Proposition</a:t>
            </a:r>
            <a:endParaRPr lang="en-US" sz="1400" dirty="0" smtClean="0">
              <a:latin typeface="Franklin Gothic Book"/>
              <a:cs typeface="Franklin Gothic Book"/>
            </a:endParaRPr>
          </a:p>
          <a:p>
            <a:pPr>
              <a:lnSpc>
                <a:spcPct val="120000"/>
              </a:lnSpc>
            </a:pPr>
            <a:endParaRPr lang="en-US" sz="600" dirty="0" smtClean="0">
              <a:latin typeface="Franklin Gothic Book"/>
              <a:cs typeface="Franklin Gothic Book"/>
            </a:endParaRPr>
          </a:p>
          <a:p>
            <a:pPr>
              <a:lnSpc>
                <a:spcPct val="120000"/>
              </a:lnSpc>
            </a:pPr>
            <a:r>
              <a:rPr lang="en-US" sz="1400" dirty="0" smtClean="0">
                <a:latin typeface="Franklin Gothic Medium"/>
                <a:cs typeface="Franklin Gothic Medium"/>
              </a:rPr>
              <a:t>360ne Expansion Model</a:t>
            </a:r>
          </a:p>
          <a:p>
            <a:pPr>
              <a:lnSpc>
                <a:spcPct val="120000"/>
              </a:lnSpc>
            </a:pPr>
            <a:r>
              <a:rPr lang="en-US" sz="1400" dirty="0" smtClean="0">
                <a:latin typeface="Franklin Gothic Book"/>
                <a:cs typeface="Franklin Gothic Book"/>
                <a:hlinkClick r:id="rId6" action="ppaction://hlinksldjump"/>
              </a:rPr>
              <a:t>Customer Retention Drivers</a:t>
            </a:r>
            <a:endParaRPr lang="en-US" sz="1400" dirty="0" smtClean="0">
              <a:latin typeface="Franklin Gothic Book"/>
              <a:cs typeface="Franklin Gothic Book"/>
            </a:endParaRPr>
          </a:p>
          <a:p>
            <a:pPr>
              <a:lnSpc>
                <a:spcPct val="120000"/>
              </a:lnSpc>
            </a:pPr>
            <a:r>
              <a:rPr lang="en-US" sz="1400" dirty="0" smtClean="0">
                <a:latin typeface="Franklin Gothic Book"/>
                <a:cs typeface="Franklin Gothic Book"/>
                <a:hlinkClick r:id="rId7" action="ppaction://hlinksldjump"/>
              </a:rPr>
              <a:t>Overview &amp; Execution</a:t>
            </a:r>
            <a:endParaRPr lang="en-US" sz="1400" dirty="0" smtClean="0">
              <a:latin typeface="Franklin Gothic Book"/>
              <a:cs typeface="Franklin Gothic Book"/>
            </a:endParaRPr>
          </a:p>
          <a:p>
            <a:pPr>
              <a:lnSpc>
                <a:spcPct val="120000"/>
              </a:lnSpc>
            </a:pPr>
            <a:r>
              <a:rPr lang="en-US" sz="1400" dirty="0" smtClean="0">
                <a:latin typeface="Franklin Gothic Book"/>
                <a:cs typeface="Franklin Gothic Book"/>
                <a:hlinkClick r:id="rId8" action="ppaction://hlinksldjump"/>
              </a:rPr>
              <a:t>Impact of Recommendation</a:t>
            </a:r>
            <a:endParaRPr lang="en-US" sz="1400" dirty="0" smtClean="0">
              <a:latin typeface="Franklin Gothic Book"/>
              <a:cs typeface="Franklin Gothic Book"/>
            </a:endParaRPr>
          </a:p>
          <a:p>
            <a:pPr>
              <a:lnSpc>
                <a:spcPct val="120000"/>
              </a:lnSpc>
            </a:pPr>
            <a:endParaRPr lang="en-US" sz="600" dirty="0" smtClean="0">
              <a:latin typeface="Franklin Gothic Book"/>
              <a:cs typeface="Franklin Gothic Book"/>
            </a:endParaRPr>
          </a:p>
          <a:p>
            <a:pPr>
              <a:lnSpc>
                <a:spcPct val="120000"/>
              </a:lnSpc>
            </a:pPr>
            <a:r>
              <a:rPr lang="en-US" sz="1400" dirty="0" smtClean="0">
                <a:latin typeface="Franklin Gothic Medium"/>
                <a:cs typeface="Franklin Gothic Medium"/>
              </a:rPr>
              <a:t>Inspire Card and Network</a:t>
            </a:r>
            <a:endParaRPr lang="en-US" sz="1400" dirty="0" smtClean="0">
              <a:latin typeface="Franklin Gothic Book"/>
              <a:cs typeface="Franklin Gothic Book"/>
            </a:endParaRPr>
          </a:p>
          <a:p>
            <a:pPr>
              <a:lnSpc>
                <a:spcPct val="120000"/>
              </a:lnSpc>
            </a:pPr>
            <a:r>
              <a:rPr lang="en-US" sz="1400" dirty="0" smtClean="0">
                <a:latin typeface="Franklin Gothic Book"/>
                <a:cs typeface="Franklin Gothic Book"/>
                <a:hlinkClick r:id="rId9" action="ppaction://hlinksldjump"/>
              </a:rPr>
              <a:t>Customer Acquisition Drivers</a:t>
            </a:r>
            <a:endParaRPr lang="en-US" sz="1400" dirty="0" smtClean="0">
              <a:latin typeface="Franklin Gothic Book"/>
              <a:cs typeface="Franklin Gothic Book"/>
            </a:endParaRPr>
          </a:p>
          <a:p>
            <a:pPr>
              <a:lnSpc>
                <a:spcPct val="120000"/>
              </a:lnSpc>
            </a:pPr>
            <a:r>
              <a:rPr lang="en-US" sz="1400" dirty="0" smtClean="0">
                <a:latin typeface="Franklin Gothic Book"/>
                <a:cs typeface="Franklin Gothic Book"/>
                <a:hlinkClick r:id="rId10" action="ppaction://hlinksldjump"/>
              </a:rPr>
              <a:t>Identifying Acquisition Target</a:t>
            </a:r>
            <a:endParaRPr lang="en-US" sz="1400" dirty="0">
              <a:latin typeface="Franklin Gothic Book"/>
              <a:cs typeface="Franklin Gothic Book"/>
            </a:endParaRPr>
          </a:p>
          <a:p>
            <a:pPr>
              <a:lnSpc>
                <a:spcPct val="120000"/>
              </a:lnSpc>
            </a:pPr>
            <a:r>
              <a:rPr lang="en-US" sz="1400" dirty="0" smtClean="0">
                <a:latin typeface="Franklin Gothic Book"/>
                <a:cs typeface="Franklin Gothic Book"/>
                <a:hlinkClick r:id="rId11" action="ppaction://hlinksldjump"/>
              </a:rPr>
              <a:t>Using Credit Card to Target</a:t>
            </a:r>
            <a:endParaRPr lang="en-US" sz="1400" dirty="0" smtClean="0">
              <a:latin typeface="Franklin Gothic Book"/>
              <a:cs typeface="Franklin Gothic Book"/>
            </a:endParaRPr>
          </a:p>
          <a:p>
            <a:pPr>
              <a:lnSpc>
                <a:spcPct val="120000"/>
              </a:lnSpc>
            </a:pPr>
            <a:r>
              <a:rPr lang="en-US" sz="1400" dirty="0" smtClean="0">
                <a:latin typeface="Franklin Gothic Book"/>
                <a:cs typeface="Franklin Gothic Book"/>
                <a:hlinkClick r:id="rId12" action="ppaction://hlinksldjump"/>
              </a:rPr>
              <a:t>Overview &amp; Execution</a:t>
            </a:r>
            <a:endParaRPr lang="en-US" sz="1400" dirty="0" smtClean="0">
              <a:latin typeface="Franklin Gothic Book"/>
              <a:cs typeface="Franklin Gothic Book"/>
            </a:endParaRPr>
          </a:p>
          <a:p>
            <a:pPr>
              <a:lnSpc>
                <a:spcPct val="120000"/>
              </a:lnSpc>
            </a:pPr>
            <a:r>
              <a:rPr lang="en-US" sz="1400" dirty="0" smtClean="0">
                <a:latin typeface="Franklin Gothic Book"/>
                <a:cs typeface="Franklin Gothic Book"/>
                <a:hlinkClick r:id="rId13" action="ppaction://hlinksldjump"/>
              </a:rPr>
              <a:t>Impact of Recommendation</a:t>
            </a:r>
            <a:endParaRPr lang="en-US" sz="1400" dirty="0" smtClean="0">
              <a:latin typeface="Franklin Gothic Book"/>
              <a:cs typeface="Franklin Gothic Book"/>
            </a:endParaRPr>
          </a:p>
          <a:p>
            <a:pPr>
              <a:lnSpc>
                <a:spcPct val="120000"/>
              </a:lnSpc>
            </a:pPr>
            <a:endParaRPr lang="en-US" sz="600" dirty="0" smtClean="0">
              <a:latin typeface="Franklin Gothic Book"/>
              <a:cs typeface="Franklin Gothic Book"/>
            </a:endParaRPr>
          </a:p>
          <a:p>
            <a:pPr>
              <a:lnSpc>
                <a:spcPct val="120000"/>
              </a:lnSpc>
            </a:pPr>
            <a:r>
              <a:rPr lang="en-US" sz="1400" dirty="0" smtClean="0">
                <a:latin typeface="Franklin Gothic Book"/>
                <a:cs typeface="Franklin Gothic Book"/>
                <a:hlinkClick r:id="rId14" action="ppaction://hlinksldjump"/>
              </a:rPr>
              <a:t>Impact Summary</a:t>
            </a:r>
            <a:endParaRPr lang="en-US" sz="1400" dirty="0" smtClean="0">
              <a:latin typeface="Franklin Gothic Book"/>
              <a:cs typeface="Franklin Gothic Book"/>
            </a:endParaRPr>
          </a:p>
          <a:p>
            <a:pPr>
              <a:lnSpc>
                <a:spcPct val="120000"/>
              </a:lnSpc>
            </a:pPr>
            <a:r>
              <a:rPr lang="en-US" sz="1400" dirty="0" smtClean="0">
                <a:latin typeface="Franklin Gothic Book"/>
                <a:cs typeface="Franklin Gothic Book"/>
                <a:hlinkClick r:id="rId15" action="ppaction://hlinksldjump"/>
              </a:rPr>
              <a:t>Implementation Timeline</a:t>
            </a:r>
            <a:endParaRPr lang="en-US" sz="1400" dirty="0" smtClean="0">
              <a:latin typeface="Franklin Gothic Book"/>
              <a:cs typeface="Franklin Gothic Book"/>
            </a:endParaRPr>
          </a:p>
        </p:txBody>
      </p:sp>
      <p:sp>
        <p:nvSpPr>
          <p:cNvPr id="18" name="TextBox 17"/>
          <p:cNvSpPr txBox="1"/>
          <p:nvPr/>
        </p:nvSpPr>
        <p:spPr>
          <a:xfrm>
            <a:off x="2902379" y="1257994"/>
            <a:ext cx="6241621" cy="307777"/>
          </a:xfrm>
          <a:prstGeom prst="rect">
            <a:avLst/>
          </a:prstGeom>
          <a:noFill/>
        </p:spPr>
        <p:txBody>
          <a:bodyPr wrap="square" rtlCol="0">
            <a:spAutoFit/>
          </a:bodyPr>
          <a:lstStyle/>
          <a:p>
            <a:pPr algn="ctr"/>
            <a:r>
              <a:rPr lang="en-US" sz="1400" dirty="0" smtClean="0">
                <a:solidFill>
                  <a:schemeClr val="accent1">
                    <a:lumMod val="75000"/>
                    <a:lumOff val="25000"/>
                  </a:schemeClr>
                </a:solidFill>
                <a:latin typeface="Franklin Gothic Book"/>
                <a:cs typeface="Franklin Gothic Book"/>
              </a:rPr>
              <a:t>ADDITIONAL CONTENT</a:t>
            </a:r>
          </a:p>
        </p:txBody>
      </p:sp>
      <p:cxnSp>
        <p:nvCxnSpPr>
          <p:cNvPr id="21" name="Straight Connector 20"/>
          <p:cNvCxnSpPr/>
          <p:nvPr/>
        </p:nvCxnSpPr>
        <p:spPr>
          <a:xfrm flipV="1">
            <a:off x="2902378" y="1040274"/>
            <a:ext cx="1" cy="5267643"/>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3018034" y="1685473"/>
            <a:ext cx="3242320" cy="4221668"/>
          </a:xfrm>
          <a:prstGeom prst="rect">
            <a:avLst/>
          </a:prstGeom>
        </p:spPr>
        <p:txBody>
          <a:bodyPr wrap="square">
            <a:spAutoFit/>
          </a:bodyPr>
          <a:lstStyle/>
          <a:p>
            <a:pPr>
              <a:lnSpc>
                <a:spcPct val="120000"/>
              </a:lnSpc>
            </a:pPr>
            <a:r>
              <a:rPr lang="en-US" sz="1400" dirty="0" smtClean="0">
                <a:latin typeface="Franklin Gothic Book"/>
                <a:cs typeface="Franklin Gothic Book"/>
                <a:hlinkClick r:id="rId16" action="ppaction://hlinksldjump"/>
              </a:rPr>
              <a:t>Net Promoter Score (NPS)</a:t>
            </a:r>
            <a:endParaRPr lang="en-US" sz="1400" dirty="0" smtClean="0">
              <a:latin typeface="Franklin Gothic Book"/>
              <a:cs typeface="Franklin Gothic Book"/>
            </a:endParaRPr>
          </a:p>
          <a:p>
            <a:pPr>
              <a:lnSpc>
                <a:spcPct val="120000"/>
              </a:lnSpc>
            </a:pPr>
            <a:r>
              <a:rPr lang="en-US" sz="1400" dirty="0">
                <a:latin typeface="Franklin Gothic Book"/>
                <a:cs typeface="Franklin Gothic Book"/>
                <a:hlinkClick r:id="rId17" action="ppaction://hlinksldjump"/>
              </a:rPr>
              <a:t>Promoters Buy </a:t>
            </a:r>
            <a:r>
              <a:rPr lang="en-US" sz="1400" dirty="0" smtClean="0">
                <a:latin typeface="Franklin Gothic Book"/>
                <a:cs typeface="Franklin Gothic Book"/>
                <a:hlinkClick r:id="rId17" action="ppaction://hlinksldjump"/>
              </a:rPr>
              <a:t>More</a:t>
            </a:r>
            <a:endParaRPr lang="en-US" sz="1400" dirty="0" smtClean="0">
              <a:latin typeface="Franklin Gothic Book"/>
              <a:cs typeface="Franklin Gothic Book"/>
            </a:endParaRPr>
          </a:p>
          <a:p>
            <a:pPr>
              <a:lnSpc>
                <a:spcPct val="120000"/>
              </a:lnSpc>
            </a:pPr>
            <a:r>
              <a:rPr lang="en-US" sz="1400" dirty="0" smtClean="0">
                <a:latin typeface="Franklin Gothic Book"/>
                <a:cs typeface="Franklin Gothic Book"/>
                <a:hlinkClick r:id="rId18" action="ppaction://hlinksldjump"/>
              </a:rPr>
              <a:t>Push and Pull Drivers</a:t>
            </a:r>
            <a:endParaRPr lang="en-US" sz="1400" dirty="0" smtClean="0">
              <a:latin typeface="Franklin Gothic Book"/>
              <a:cs typeface="Franklin Gothic Book"/>
            </a:endParaRPr>
          </a:p>
          <a:p>
            <a:pPr>
              <a:lnSpc>
                <a:spcPct val="120000"/>
              </a:lnSpc>
            </a:pPr>
            <a:r>
              <a:rPr lang="en-US" sz="1400" dirty="0" smtClean="0">
                <a:latin typeface="Franklin Gothic Book"/>
                <a:cs typeface="Franklin Gothic Book"/>
                <a:hlinkClick r:id="rId19" action="ppaction://hlinksldjump"/>
              </a:rPr>
              <a:t>Growth Imperative</a:t>
            </a:r>
            <a:endParaRPr lang="en-US" sz="1400" dirty="0">
              <a:latin typeface="Franklin Gothic Book"/>
              <a:cs typeface="Franklin Gothic Book"/>
            </a:endParaRPr>
          </a:p>
          <a:p>
            <a:pPr>
              <a:lnSpc>
                <a:spcPct val="120000"/>
              </a:lnSpc>
            </a:pPr>
            <a:endParaRPr lang="en-US" sz="1400" dirty="0">
              <a:latin typeface="Franklin Gothic Medium"/>
              <a:cs typeface="Franklin Gothic Medium"/>
            </a:endParaRPr>
          </a:p>
          <a:p>
            <a:pPr>
              <a:lnSpc>
                <a:spcPct val="120000"/>
              </a:lnSpc>
            </a:pPr>
            <a:r>
              <a:rPr lang="en-US" sz="1400" dirty="0" smtClean="0">
                <a:latin typeface="Franklin Gothic Medium"/>
                <a:cs typeface="Franklin Gothic Medium"/>
              </a:rPr>
              <a:t>360ne </a:t>
            </a:r>
            <a:r>
              <a:rPr lang="en-US" sz="1400" dirty="0">
                <a:latin typeface="Franklin Gothic Medium"/>
                <a:cs typeface="Franklin Gothic Medium"/>
              </a:rPr>
              <a:t>Expansion </a:t>
            </a:r>
            <a:r>
              <a:rPr lang="en-US" sz="1400" dirty="0" smtClean="0">
                <a:latin typeface="Franklin Gothic Medium"/>
                <a:cs typeface="Franklin Gothic Medium"/>
              </a:rPr>
              <a:t>Model</a:t>
            </a:r>
          </a:p>
          <a:p>
            <a:pPr>
              <a:lnSpc>
                <a:spcPct val="120000"/>
              </a:lnSpc>
            </a:pPr>
            <a:r>
              <a:rPr lang="en-US" sz="1400" dirty="0">
                <a:latin typeface="Franklin Gothic Book"/>
                <a:cs typeface="Franklin Gothic Book"/>
                <a:hlinkClick r:id="rId20" action="ppaction://hlinksldjump"/>
              </a:rPr>
              <a:t>Net Bank Closures </a:t>
            </a:r>
            <a:r>
              <a:rPr lang="en-US" sz="1400" dirty="0" smtClean="0">
                <a:latin typeface="Franklin Gothic Book"/>
                <a:cs typeface="Franklin Gothic Book"/>
                <a:hlinkClick r:id="rId20" action="ppaction://hlinksldjump"/>
              </a:rPr>
              <a:t>2013</a:t>
            </a:r>
            <a:endParaRPr lang="en-US" sz="1400" dirty="0" smtClean="0">
              <a:latin typeface="Franklin Gothic Book"/>
              <a:cs typeface="Franklin Gothic Book"/>
            </a:endParaRPr>
          </a:p>
          <a:p>
            <a:pPr>
              <a:lnSpc>
                <a:spcPct val="120000"/>
              </a:lnSpc>
            </a:pPr>
            <a:r>
              <a:rPr lang="en-US" sz="1400" dirty="0">
                <a:latin typeface="Franklin Gothic Book"/>
                <a:cs typeface="Franklin Gothic Book"/>
                <a:hlinkClick r:id="rId21" action="ppaction://hlinksldjump"/>
              </a:rPr>
              <a:t>Full-</a:t>
            </a:r>
            <a:r>
              <a:rPr lang="en-US" sz="1400" dirty="0" smtClean="0">
                <a:latin typeface="Franklin Gothic Book"/>
                <a:cs typeface="Franklin Gothic Book"/>
                <a:hlinkClick r:id="rId21" action="ppaction://hlinksldjump"/>
              </a:rPr>
              <a:t>Service Downsizing Cases </a:t>
            </a:r>
            <a:endParaRPr lang="en-US" sz="1400" dirty="0" smtClean="0">
              <a:latin typeface="Franklin Gothic Book"/>
              <a:cs typeface="Franklin Gothic Book"/>
            </a:endParaRPr>
          </a:p>
          <a:p>
            <a:pPr>
              <a:lnSpc>
                <a:spcPct val="120000"/>
              </a:lnSpc>
            </a:pPr>
            <a:r>
              <a:rPr lang="en-US" sz="1400" dirty="0" smtClean="0">
                <a:latin typeface="Franklin Gothic Book"/>
                <a:cs typeface="Franklin Gothic Book"/>
                <a:hlinkClick r:id="rId22" action="ppaction://hlinksldjump"/>
              </a:rPr>
              <a:t>Physical Will Remain Important</a:t>
            </a:r>
            <a:endParaRPr lang="en-US" sz="1400" dirty="0" smtClean="0">
              <a:latin typeface="Franklin Gothic Book"/>
              <a:cs typeface="Franklin Gothic Book"/>
            </a:endParaRPr>
          </a:p>
          <a:p>
            <a:pPr>
              <a:lnSpc>
                <a:spcPct val="120000"/>
              </a:lnSpc>
            </a:pPr>
            <a:r>
              <a:rPr lang="en-US" sz="1400" dirty="0" smtClean="0">
                <a:latin typeface="Franklin Gothic Book"/>
                <a:cs typeface="Franklin Gothic Book"/>
                <a:hlinkClick r:id="rId23" action="ppaction://hlinksldjump"/>
              </a:rPr>
              <a:t>Shift of Branch Function</a:t>
            </a:r>
            <a:endParaRPr lang="en-US" sz="1400" dirty="0" smtClean="0">
              <a:latin typeface="Franklin Gothic Book"/>
              <a:cs typeface="Franklin Gothic Book"/>
            </a:endParaRPr>
          </a:p>
          <a:p>
            <a:pPr>
              <a:lnSpc>
                <a:spcPct val="120000"/>
              </a:lnSpc>
            </a:pPr>
            <a:r>
              <a:rPr lang="en-US" sz="1400" dirty="0" smtClean="0">
                <a:latin typeface="Franklin Gothic Book"/>
                <a:cs typeface="Franklin Gothic Book"/>
                <a:hlinkClick r:id="rId24" action="ppaction://hlinksldjump"/>
              </a:rPr>
              <a:t>Service Offerings: Hub v. Spoke</a:t>
            </a:r>
            <a:endParaRPr lang="en-US" sz="1400" dirty="0" smtClean="0">
              <a:latin typeface="Franklin Gothic Book"/>
              <a:cs typeface="Franklin Gothic Book"/>
            </a:endParaRPr>
          </a:p>
          <a:p>
            <a:pPr>
              <a:lnSpc>
                <a:spcPct val="120000"/>
              </a:lnSpc>
            </a:pPr>
            <a:r>
              <a:rPr lang="en-US" sz="1400" dirty="0" smtClean="0">
                <a:latin typeface="Franklin Gothic Book"/>
                <a:cs typeface="Franklin Gothic Book"/>
                <a:hlinkClick r:id="rId25" action="ppaction://hlinksldjump"/>
              </a:rPr>
              <a:t>Location Selection Criteria</a:t>
            </a:r>
            <a:endParaRPr lang="en-US" sz="1400" dirty="0" smtClean="0">
              <a:latin typeface="Franklin Gothic Book"/>
              <a:cs typeface="Franklin Gothic Book"/>
            </a:endParaRPr>
          </a:p>
          <a:p>
            <a:pPr>
              <a:lnSpc>
                <a:spcPct val="120000"/>
              </a:lnSpc>
            </a:pPr>
            <a:r>
              <a:rPr lang="en-US" sz="1400" dirty="0" smtClean="0">
                <a:latin typeface="Franklin Gothic Book"/>
                <a:cs typeface="Franklin Gothic Book"/>
                <a:hlinkClick r:id="rId26" action="ppaction://hlinksldjump"/>
              </a:rPr>
              <a:t>Video Conferencing Case Study</a:t>
            </a:r>
            <a:endParaRPr lang="en-US" sz="1400" dirty="0" smtClean="0">
              <a:latin typeface="Franklin Gothic Book"/>
              <a:cs typeface="Franklin Gothic Book"/>
            </a:endParaRPr>
          </a:p>
          <a:p>
            <a:pPr>
              <a:lnSpc>
                <a:spcPct val="120000"/>
              </a:lnSpc>
            </a:pPr>
            <a:r>
              <a:rPr lang="en-US" sz="1400" dirty="0" smtClean="0">
                <a:latin typeface="Franklin Gothic Book"/>
                <a:cs typeface="Franklin Gothic Book"/>
                <a:hlinkClick r:id="rId27" action="ppaction://hlinksldjump"/>
              </a:rPr>
              <a:t>Video Conf. Adoption by Young</a:t>
            </a:r>
            <a:endParaRPr lang="en-US" sz="1400" dirty="0" smtClean="0">
              <a:latin typeface="Franklin Gothic Book"/>
              <a:cs typeface="Franklin Gothic Book"/>
            </a:endParaRPr>
          </a:p>
          <a:p>
            <a:pPr>
              <a:lnSpc>
                <a:spcPct val="120000"/>
              </a:lnSpc>
            </a:pPr>
            <a:r>
              <a:rPr lang="en-US" sz="1400" dirty="0" smtClean="0">
                <a:latin typeface="Franklin Gothic Book"/>
                <a:cs typeface="Franklin Gothic Book"/>
                <a:hlinkClick r:id="rId28" action="ppaction://hlinksldjump"/>
              </a:rPr>
              <a:t>Video Conf. Adoption by Older</a:t>
            </a:r>
            <a:endParaRPr lang="en-US" sz="1400" dirty="0" smtClean="0">
              <a:latin typeface="Franklin Gothic Book"/>
              <a:cs typeface="Franklin Gothic Book"/>
            </a:endParaRPr>
          </a:p>
          <a:p>
            <a:pPr>
              <a:lnSpc>
                <a:spcPct val="120000"/>
              </a:lnSpc>
            </a:pPr>
            <a:r>
              <a:rPr lang="en-US" sz="1400" dirty="0" smtClean="0">
                <a:latin typeface="Franklin Gothic Book"/>
                <a:cs typeface="Franklin Gothic Book"/>
                <a:hlinkClick r:id="rId29" action="ppaction://hlinksldjump"/>
              </a:rPr>
              <a:t>Cross Training Case Studies</a:t>
            </a:r>
            <a:endParaRPr lang="en-US" sz="1400" dirty="0" smtClean="0">
              <a:latin typeface="Franklin Gothic Book"/>
              <a:cs typeface="Franklin Gothic Book"/>
            </a:endParaRPr>
          </a:p>
        </p:txBody>
      </p:sp>
      <p:sp>
        <p:nvSpPr>
          <p:cNvPr id="25" name="Rectangle 24"/>
          <p:cNvSpPr/>
          <p:nvPr/>
        </p:nvSpPr>
        <p:spPr>
          <a:xfrm>
            <a:off x="5785659" y="1685473"/>
            <a:ext cx="3016148" cy="3446072"/>
          </a:xfrm>
          <a:prstGeom prst="rect">
            <a:avLst/>
          </a:prstGeom>
        </p:spPr>
        <p:txBody>
          <a:bodyPr wrap="square">
            <a:spAutoFit/>
          </a:bodyPr>
          <a:lstStyle/>
          <a:p>
            <a:pPr>
              <a:lnSpc>
                <a:spcPct val="120000"/>
              </a:lnSpc>
            </a:pPr>
            <a:r>
              <a:rPr lang="en-US" sz="1400" dirty="0">
                <a:latin typeface="Franklin Gothic Medium"/>
                <a:cs typeface="Franklin Gothic Medium"/>
              </a:rPr>
              <a:t>Inspire Card and </a:t>
            </a:r>
            <a:r>
              <a:rPr lang="en-US" sz="1400" dirty="0" smtClean="0">
                <a:latin typeface="Franklin Gothic Medium"/>
                <a:cs typeface="Franklin Gothic Medium"/>
              </a:rPr>
              <a:t>Network</a:t>
            </a:r>
          </a:p>
          <a:p>
            <a:pPr>
              <a:lnSpc>
                <a:spcPct val="120000"/>
              </a:lnSpc>
            </a:pPr>
            <a:r>
              <a:rPr lang="en-US" sz="1400" dirty="0" smtClean="0">
                <a:latin typeface="Franklin Gothic Book"/>
                <a:cs typeface="Franklin Gothic Book"/>
                <a:hlinkClick r:id="rId30" action="ppaction://hlinksldjump"/>
              </a:rPr>
              <a:t>Bank Switcher Profile</a:t>
            </a:r>
            <a:endParaRPr lang="en-US" sz="1400" dirty="0" smtClean="0">
              <a:latin typeface="Franklin Gothic Book"/>
              <a:cs typeface="Franklin Gothic Book"/>
              <a:hlinkClick r:id="rId31" action="ppaction://hlinksldjump"/>
            </a:endParaRPr>
          </a:p>
          <a:p>
            <a:pPr>
              <a:lnSpc>
                <a:spcPct val="120000"/>
              </a:lnSpc>
            </a:pPr>
            <a:r>
              <a:rPr lang="en-US" sz="1400" dirty="0" smtClean="0">
                <a:latin typeface="Franklin Gothic Book"/>
                <a:cs typeface="Franklin Gothic Book"/>
                <a:hlinkClick r:id="rId31" action="ppaction://hlinksldjump"/>
              </a:rPr>
              <a:t>Mass </a:t>
            </a:r>
            <a:r>
              <a:rPr lang="en-US" sz="1400" dirty="0" smtClean="0">
                <a:latin typeface="Franklin Gothic Book"/>
                <a:cs typeface="Franklin Gothic Book"/>
                <a:hlinkClick r:id="rId31" action="ppaction://hlinksldjump"/>
              </a:rPr>
              <a:t>Affluent </a:t>
            </a:r>
            <a:r>
              <a:rPr lang="en-US" sz="1400" dirty="0" smtClean="0">
                <a:latin typeface="Franklin Gothic Book"/>
                <a:cs typeface="Franklin Gothic Book"/>
                <a:hlinkClick r:id="rId31" action="ppaction://hlinksldjump"/>
              </a:rPr>
              <a:t>Profile</a:t>
            </a:r>
            <a:endParaRPr lang="en-US" sz="1400" dirty="0">
              <a:latin typeface="Franklin Gothic Book"/>
              <a:cs typeface="Franklin Gothic Book"/>
            </a:endParaRPr>
          </a:p>
          <a:p>
            <a:pPr>
              <a:lnSpc>
                <a:spcPct val="120000"/>
              </a:lnSpc>
            </a:pPr>
            <a:r>
              <a:rPr lang="en-US" sz="1400" dirty="0" smtClean="0">
                <a:latin typeface="Franklin Gothic Book"/>
                <a:cs typeface="Franklin Gothic Book"/>
                <a:hlinkClick r:id="rId32" action="ppaction://hlinksldjump"/>
              </a:rPr>
              <a:t>Inspire Leading Competitor</a:t>
            </a:r>
            <a:endParaRPr lang="en-US" sz="1400" dirty="0" smtClean="0">
              <a:latin typeface="Franklin Gothic Book"/>
              <a:cs typeface="Franklin Gothic Book"/>
            </a:endParaRPr>
          </a:p>
          <a:p>
            <a:pPr>
              <a:lnSpc>
                <a:spcPct val="120000"/>
              </a:lnSpc>
            </a:pPr>
            <a:r>
              <a:rPr lang="en-US" sz="1400" dirty="0">
                <a:latin typeface="Franklin Gothic Book"/>
                <a:cs typeface="Franklin Gothic Book"/>
                <a:hlinkClick r:id="rId33" action="ppaction://hlinksldjump"/>
              </a:rPr>
              <a:t>Differentiated from Current </a:t>
            </a:r>
            <a:r>
              <a:rPr lang="en-US" sz="1400" dirty="0" smtClean="0">
                <a:latin typeface="Franklin Gothic Book"/>
                <a:cs typeface="Franklin Gothic Book"/>
                <a:hlinkClick r:id="rId33" action="ppaction://hlinksldjump"/>
              </a:rPr>
              <a:t>Cards</a:t>
            </a:r>
            <a:endParaRPr lang="en-US" sz="1400" dirty="0">
              <a:latin typeface="Franklin Gothic Book"/>
              <a:cs typeface="Franklin Gothic Book"/>
            </a:endParaRPr>
          </a:p>
          <a:p>
            <a:pPr>
              <a:lnSpc>
                <a:spcPct val="120000"/>
              </a:lnSpc>
            </a:pPr>
            <a:r>
              <a:rPr lang="en-US" sz="1400" dirty="0" smtClean="0">
                <a:latin typeface="Franklin Gothic Book"/>
                <a:cs typeface="Franklin Gothic Book"/>
                <a:hlinkClick r:id="rId34" action="ppaction://hlinksldjump"/>
              </a:rPr>
              <a:t>Community Branding Case Study</a:t>
            </a:r>
            <a:endParaRPr lang="en-US" sz="1400" dirty="0">
              <a:latin typeface="Franklin Gothic Book"/>
              <a:cs typeface="Franklin Gothic Book"/>
            </a:endParaRPr>
          </a:p>
          <a:p>
            <a:pPr>
              <a:lnSpc>
                <a:spcPct val="120000"/>
              </a:lnSpc>
            </a:pPr>
            <a:endParaRPr lang="en-US" sz="1400" dirty="0" smtClean="0">
              <a:latin typeface="Franklin Gothic Medium"/>
              <a:cs typeface="Franklin Gothic Medium"/>
            </a:endParaRPr>
          </a:p>
          <a:p>
            <a:pPr>
              <a:lnSpc>
                <a:spcPct val="120000"/>
              </a:lnSpc>
            </a:pPr>
            <a:r>
              <a:rPr lang="en-US" sz="1400" dirty="0">
                <a:latin typeface="Franklin Gothic Book"/>
                <a:cs typeface="Franklin Gothic Book"/>
                <a:hlinkClick r:id="rId35" action="ppaction://hlinksldjump"/>
              </a:rPr>
              <a:t>Risks and Mitigations</a:t>
            </a:r>
            <a:endParaRPr lang="en-US" sz="1400" dirty="0">
              <a:latin typeface="Franklin Gothic Book"/>
              <a:cs typeface="Franklin Gothic Book"/>
            </a:endParaRPr>
          </a:p>
          <a:p>
            <a:pPr>
              <a:lnSpc>
                <a:spcPct val="120000"/>
              </a:lnSpc>
            </a:pPr>
            <a:endParaRPr lang="en-US" sz="1400" dirty="0" smtClean="0">
              <a:latin typeface="Franklin Gothic Medium"/>
              <a:cs typeface="Franklin Gothic Medium"/>
            </a:endParaRPr>
          </a:p>
          <a:p>
            <a:pPr>
              <a:lnSpc>
                <a:spcPct val="120000"/>
              </a:lnSpc>
            </a:pPr>
            <a:r>
              <a:rPr lang="en-US" sz="1400" dirty="0" smtClean="0">
                <a:latin typeface="Franklin Gothic Medium"/>
                <a:cs typeface="Franklin Gothic Medium"/>
              </a:rPr>
              <a:t>Financials</a:t>
            </a:r>
            <a:endParaRPr lang="en-US" sz="1400" dirty="0">
              <a:latin typeface="Franklin Gothic Medium"/>
              <a:cs typeface="Franklin Gothic Medium"/>
            </a:endParaRPr>
          </a:p>
          <a:p>
            <a:pPr>
              <a:lnSpc>
                <a:spcPct val="120000"/>
              </a:lnSpc>
            </a:pPr>
            <a:r>
              <a:rPr lang="en-US" sz="1400" dirty="0" smtClean="0">
                <a:latin typeface="Franklin Gothic Book"/>
                <a:cs typeface="Franklin Gothic Book"/>
                <a:hlinkClick r:id="rId36" action="ppaction://hlinksldjump"/>
              </a:rPr>
              <a:t>DPS with Recommendations</a:t>
            </a:r>
            <a:endParaRPr lang="en-US" sz="1400" dirty="0">
              <a:latin typeface="Franklin Gothic Book"/>
              <a:cs typeface="Franklin Gothic Book"/>
            </a:endParaRPr>
          </a:p>
          <a:p>
            <a:pPr>
              <a:lnSpc>
                <a:spcPct val="120000"/>
              </a:lnSpc>
            </a:pPr>
            <a:r>
              <a:rPr lang="en-US" sz="1400" dirty="0" smtClean="0">
                <a:latin typeface="Franklin Gothic Book"/>
                <a:cs typeface="Franklin Gothic Book"/>
                <a:hlinkClick r:id="rId37" action="ppaction://hlinksldjump"/>
              </a:rPr>
              <a:t>DPS without Recommendations</a:t>
            </a:r>
            <a:endParaRPr lang="en-US" sz="1400" dirty="0" smtClean="0">
              <a:latin typeface="Franklin Gothic Book"/>
              <a:cs typeface="Franklin Gothic Book"/>
            </a:endParaRPr>
          </a:p>
          <a:p>
            <a:pPr>
              <a:lnSpc>
                <a:spcPct val="120000"/>
              </a:lnSpc>
            </a:pPr>
            <a:r>
              <a:rPr lang="en-US" sz="1400" dirty="0" smtClean="0">
                <a:latin typeface="Franklin Gothic Book"/>
                <a:cs typeface="Franklin Gothic Book"/>
                <a:hlinkClick r:id="rId38" action="ppaction://hlinksldjump"/>
              </a:rPr>
              <a:t>Cost Structure: Trad’nal v. Hub/Spoke</a:t>
            </a:r>
            <a:endParaRPr lang="en-US" sz="1400" dirty="0" smtClean="0">
              <a:latin typeface="Franklin Gothic Book"/>
              <a:cs typeface="Franklin Gothic Book"/>
            </a:endParaRPr>
          </a:p>
        </p:txBody>
      </p:sp>
      <p:pic>
        <p:nvPicPr>
          <p:cNvPr id="11" name="Picture 10"/>
          <p:cNvPicPr>
            <a:picLocks noChangeAspect="1"/>
          </p:cNvPicPr>
          <p:nvPr/>
        </p:nvPicPr>
        <p:blipFill>
          <a:blip r:embed="rId39"/>
          <a:stretch>
            <a:fillRect/>
          </a:stretch>
        </p:blipFill>
        <p:spPr>
          <a:xfrm>
            <a:off x="7284846" y="5245813"/>
            <a:ext cx="1614561" cy="1062350"/>
          </a:xfrm>
          <a:prstGeom prst="rect">
            <a:avLst/>
          </a:prstGeom>
        </p:spPr>
      </p:pic>
    </p:spTree>
    <p:extLst>
      <p:ext uri="{BB962C8B-B14F-4D97-AF65-F5344CB8AC3E}">
        <p14:creationId xmlns:p14="http://schemas.microsoft.com/office/powerpoint/2010/main" val="241283736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977" y="143944"/>
            <a:ext cx="7397376" cy="663576"/>
          </a:xfrm>
          <a:prstGeom prst="rect">
            <a:avLst/>
          </a:prstGeom>
        </p:spPr>
        <p:txBody>
          <a:bodyPr/>
          <a:lstStyle/>
          <a:p>
            <a:r>
              <a:rPr lang="en-US" dirty="0" smtClean="0"/>
              <a:t>Beyond low industry growth, Capital One faces pressure from both consumers and competitors to innovate</a:t>
            </a:r>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641673" y="1402842"/>
            <a:ext cx="1860654" cy="666542"/>
          </a:xfrm>
          <a:prstGeom prst="rect">
            <a:avLst/>
          </a:prstGeom>
        </p:spPr>
      </p:pic>
      <p:sp>
        <p:nvSpPr>
          <p:cNvPr id="7" name="TextBox 6"/>
          <p:cNvSpPr txBox="1"/>
          <p:nvPr/>
        </p:nvSpPr>
        <p:spPr>
          <a:xfrm>
            <a:off x="4566932" y="1314259"/>
            <a:ext cx="4445329" cy="307777"/>
          </a:xfrm>
          <a:prstGeom prst="rect">
            <a:avLst/>
          </a:prstGeom>
          <a:noFill/>
        </p:spPr>
        <p:txBody>
          <a:bodyPr wrap="square" rtlCol="0">
            <a:spAutoFit/>
          </a:bodyPr>
          <a:lstStyle/>
          <a:p>
            <a:pPr algn="r"/>
            <a:r>
              <a:rPr lang="en-US" sz="1400" dirty="0" smtClean="0">
                <a:latin typeface="Franklin Gothic Book"/>
                <a:cs typeface="Franklin Gothic Book"/>
              </a:rPr>
              <a:t>COMPETITIVE PRESSURE</a:t>
            </a:r>
          </a:p>
        </p:txBody>
      </p:sp>
      <p:sp>
        <p:nvSpPr>
          <p:cNvPr id="8" name="TextBox 7"/>
          <p:cNvSpPr txBox="1"/>
          <p:nvPr/>
        </p:nvSpPr>
        <p:spPr>
          <a:xfrm>
            <a:off x="4566932" y="1584459"/>
            <a:ext cx="4445329" cy="369332"/>
          </a:xfrm>
          <a:prstGeom prst="rect">
            <a:avLst/>
          </a:prstGeom>
          <a:noFill/>
        </p:spPr>
        <p:txBody>
          <a:bodyPr wrap="square" rtlCol="0">
            <a:spAutoFit/>
          </a:bodyPr>
          <a:lstStyle/>
          <a:p>
            <a:pPr algn="r"/>
            <a:r>
              <a:rPr lang="en-US" dirty="0" smtClean="0">
                <a:solidFill>
                  <a:schemeClr val="accent1">
                    <a:lumMod val="75000"/>
                    <a:lumOff val="25000"/>
                  </a:schemeClr>
                </a:solidFill>
                <a:latin typeface="Franklin Gothic Book"/>
                <a:cs typeface="Franklin Gothic Book"/>
              </a:rPr>
              <a:t> </a:t>
            </a:r>
          </a:p>
        </p:txBody>
      </p:sp>
      <p:sp>
        <p:nvSpPr>
          <p:cNvPr id="12" name="TextBox 11"/>
          <p:cNvSpPr txBox="1"/>
          <p:nvPr/>
        </p:nvSpPr>
        <p:spPr>
          <a:xfrm>
            <a:off x="132977" y="1305254"/>
            <a:ext cx="4433955" cy="307777"/>
          </a:xfrm>
          <a:prstGeom prst="rect">
            <a:avLst/>
          </a:prstGeom>
          <a:noFill/>
        </p:spPr>
        <p:txBody>
          <a:bodyPr wrap="square" rtlCol="0">
            <a:spAutoFit/>
          </a:bodyPr>
          <a:lstStyle/>
          <a:p>
            <a:r>
              <a:rPr lang="en-US" sz="1400" dirty="0" smtClean="0">
                <a:latin typeface="Franklin Gothic Book"/>
                <a:cs typeface="Franklin Gothic Book"/>
              </a:rPr>
              <a:t>CONSUMER PRESSURE</a:t>
            </a:r>
          </a:p>
        </p:txBody>
      </p:sp>
      <p:cxnSp>
        <p:nvCxnSpPr>
          <p:cNvPr id="16" name="Straight Connector 15"/>
          <p:cNvCxnSpPr/>
          <p:nvPr/>
        </p:nvCxnSpPr>
        <p:spPr>
          <a:xfrm>
            <a:off x="2815342" y="1168008"/>
            <a:ext cx="589598" cy="591453"/>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2815342" y="1750456"/>
            <a:ext cx="589599" cy="591453"/>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711470" y="1165683"/>
            <a:ext cx="589598" cy="591453"/>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711470" y="1748131"/>
            <a:ext cx="589599" cy="591453"/>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1" y="2341909"/>
            <a:ext cx="2815343"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301633" y="2339584"/>
            <a:ext cx="2842367"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0" y="1168008"/>
            <a:ext cx="2815343"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6301634" y="1165683"/>
            <a:ext cx="2842367"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nvGrpSpPr>
          <p:cNvPr id="11" name="Group 10"/>
          <p:cNvGrpSpPr/>
          <p:nvPr/>
        </p:nvGrpSpPr>
        <p:grpSpPr>
          <a:xfrm>
            <a:off x="132977" y="1531133"/>
            <a:ext cx="4433956" cy="4582174"/>
            <a:chOff x="132977" y="1531133"/>
            <a:chExt cx="4433956" cy="4582174"/>
          </a:xfrm>
        </p:grpSpPr>
        <p:sp>
          <p:nvSpPr>
            <p:cNvPr id="10" name="TextBox 9"/>
            <p:cNvSpPr txBox="1"/>
            <p:nvPr/>
          </p:nvSpPr>
          <p:spPr>
            <a:xfrm>
              <a:off x="132977" y="1531133"/>
              <a:ext cx="4433956" cy="646331"/>
            </a:xfrm>
            <a:prstGeom prst="rect">
              <a:avLst/>
            </a:prstGeom>
            <a:noFill/>
          </p:spPr>
          <p:txBody>
            <a:bodyPr wrap="square" rtlCol="0">
              <a:spAutoFit/>
            </a:bodyPr>
            <a:lstStyle/>
            <a:p>
              <a:r>
                <a:rPr lang="en-US" dirty="0" smtClean="0">
                  <a:solidFill>
                    <a:schemeClr val="accent1">
                      <a:lumMod val="75000"/>
                      <a:lumOff val="25000"/>
                    </a:schemeClr>
                  </a:solidFill>
                  <a:latin typeface="Franklin Gothic Book"/>
                  <a:cs typeface="Franklin Gothic Book"/>
                </a:rPr>
                <a:t>Increasing Demand for </a:t>
              </a:r>
              <a:endParaRPr lang="en-US" dirty="0">
                <a:solidFill>
                  <a:schemeClr val="accent1">
                    <a:lumMod val="75000"/>
                    <a:lumOff val="25000"/>
                  </a:schemeClr>
                </a:solidFill>
                <a:latin typeface="Franklin Gothic Book"/>
                <a:cs typeface="Franklin Gothic Book"/>
              </a:endParaRPr>
            </a:p>
            <a:p>
              <a:r>
                <a:rPr lang="en-US" dirty="0" smtClean="0">
                  <a:solidFill>
                    <a:schemeClr val="accent1">
                      <a:lumMod val="75000"/>
                      <a:lumOff val="25000"/>
                    </a:schemeClr>
                  </a:solidFill>
                  <a:latin typeface="Franklin Gothic Book"/>
                  <a:cs typeface="Franklin Gothic Book"/>
                </a:rPr>
                <a:t>Multichannel Experiences</a:t>
              </a:r>
            </a:p>
          </p:txBody>
        </p:sp>
        <p:sp>
          <p:nvSpPr>
            <p:cNvPr id="21" name="TextBox 20"/>
            <p:cNvSpPr txBox="1"/>
            <p:nvPr/>
          </p:nvSpPr>
          <p:spPr>
            <a:xfrm>
              <a:off x="1918673" y="5836308"/>
              <a:ext cx="1445743" cy="276999"/>
            </a:xfrm>
            <a:prstGeom prst="rect">
              <a:avLst/>
            </a:prstGeom>
            <a:noFill/>
          </p:spPr>
          <p:txBody>
            <a:bodyPr wrap="square" rtlCol="0">
              <a:spAutoFit/>
            </a:bodyPr>
            <a:lstStyle/>
            <a:p>
              <a:pPr algn="ctr"/>
              <a:r>
                <a:rPr lang="en-US" sz="1200" dirty="0" smtClean="0">
                  <a:solidFill>
                    <a:srgbClr val="000000"/>
                  </a:solidFill>
                  <a:latin typeface="Franklin Gothic Book"/>
                  <a:cs typeface="Franklin Gothic Book"/>
                </a:rPr>
                <a:t>Source: McKinsey</a:t>
              </a:r>
            </a:p>
          </p:txBody>
        </p:sp>
        <p:sp>
          <p:nvSpPr>
            <p:cNvPr id="4" name="Rectangle 3"/>
            <p:cNvSpPr/>
            <p:nvPr/>
          </p:nvSpPr>
          <p:spPr>
            <a:xfrm>
              <a:off x="1918673" y="3728754"/>
              <a:ext cx="1445746" cy="21075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1918673" y="3249488"/>
              <a:ext cx="1445746" cy="486358"/>
            </a:xfrm>
            <a:prstGeom prst="rect">
              <a:avLst/>
            </a:prstGeom>
            <a:solidFill>
              <a:schemeClr val="accent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Book"/>
                <a:cs typeface="Franklin Gothic Book"/>
              </a:endParaRPr>
            </a:p>
          </p:txBody>
        </p:sp>
        <p:sp>
          <p:nvSpPr>
            <p:cNvPr id="27" name="Rectangle 26"/>
            <p:cNvSpPr/>
            <p:nvPr/>
          </p:nvSpPr>
          <p:spPr>
            <a:xfrm>
              <a:off x="1918672" y="2934637"/>
              <a:ext cx="1445746" cy="324239"/>
            </a:xfrm>
            <a:prstGeom prst="rect">
              <a:avLst/>
            </a:prstGeom>
            <a:solidFill>
              <a:schemeClr val="accent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Book"/>
                <a:cs typeface="Franklin Gothic Book"/>
              </a:endParaRPr>
            </a:p>
          </p:txBody>
        </p:sp>
        <p:sp>
          <p:nvSpPr>
            <p:cNvPr id="31" name="Rectangle 30"/>
            <p:cNvSpPr/>
            <p:nvPr/>
          </p:nvSpPr>
          <p:spPr>
            <a:xfrm>
              <a:off x="1918673" y="2773451"/>
              <a:ext cx="1445746" cy="162119"/>
            </a:xfrm>
            <a:prstGeom prst="rect">
              <a:avLst/>
            </a:prstGeom>
            <a:solidFill>
              <a:srgbClr val="2E61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Book"/>
                <a:cs typeface="Franklin Gothic Book"/>
              </a:endParaRPr>
            </a:p>
          </p:txBody>
        </p:sp>
        <p:sp>
          <p:nvSpPr>
            <p:cNvPr id="33" name="Rectangle 32"/>
            <p:cNvSpPr/>
            <p:nvPr/>
          </p:nvSpPr>
          <p:spPr>
            <a:xfrm>
              <a:off x="1918673" y="2622781"/>
              <a:ext cx="1445746" cy="162119"/>
            </a:xfrm>
            <a:prstGeom prst="rect">
              <a:avLst/>
            </a:prstGeom>
            <a:solidFill>
              <a:srgbClr val="5C98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Book"/>
                <a:cs typeface="Franklin Gothic Book"/>
              </a:endParaRPr>
            </a:p>
          </p:txBody>
        </p:sp>
        <p:sp>
          <p:nvSpPr>
            <p:cNvPr id="34" name="TextBox 33"/>
            <p:cNvSpPr txBox="1"/>
            <p:nvPr/>
          </p:nvSpPr>
          <p:spPr>
            <a:xfrm>
              <a:off x="1918669" y="4568943"/>
              <a:ext cx="1445747" cy="307777"/>
            </a:xfrm>
            <a:prstGeom prst="rect">
              <a:avLst/>
            </a:prstGeom>
            <a:noFill/>
          </p:spPr>
          <p:txBody>
            <a:bodyPr wrap="square" rtlCol="0">
              <a:spAutoFit/>
            </a:bodyPr>
            <a:lstStyle/>
            <a:p>
              <a:pPr algn="ctr"/>
              <a:r>
                <a:rPr lang="en-US" sz="1400" dirty="0" smtClean="0">
                  <a:solidFill>
                    <a:schemeClr val="bg1"/>
                  </a:solidFill>
                  <a:latin typeface="Franklin Gothic Book"/>
                  <a:cs typeface="Franklin Gothic Book"/>
                </a:rPr>
                <a:t>65</a:t>
              </a:r>
            </a:p>
          </p:txBody>
        </p:sp>
        <p:sp>
          <p:nvSpPr>
            <p:cNvPr id="35" name="TextBox 34"/>
            <p:cNvSpPr txBox="1"/>
            <p:nvPr/>
          </p:nvSpPr>
          <p:spPr>
            <a:xfrm>
              <a:off x="1918673" y="3326426"/>
              <a:ext cx="1445747" cy="307777"/>
            </a:xfrm>
            <a:prstGeom prst="rect">
              <a:avLst/>
            </a:prstGeom>
            <a:noFill/>
          </p:spPr>
          <p:txBody>
            <a:bodyPr wrap="square" rtlCol="0">
              <a:spAutoFit/>
            </a:bodyPr>
            <a:lstStyle/>
            <a:p>
              <a:pPr algn="ctr"/>
              <a:r>
                <a:rPr lang="en-US" sz="1400" dirty="0" smtClean="0">
                  <a:solidFill>
                    <a:schemeClr val="bg1"/>
                  </a:solidFill>
                  <a:latin typeface="Franklin Gothic Book"/>
                  <a:cs typeface="Franklin Gothic Book"/>
                </a:rPr>
                <a:t>15</a:t>
              </a:r>
            </a:p>
          </p:txBody>
        </p:sp>
        <p:sp>
          <p:nvSpPr>
            <p:cNvPr id="36" name="TextBox 35"/>
            <p:cNvSpPr txBox="1"/>
            <p:nvPr/>
          </p:nvSpPr>
          <p:spPr>
            <a:xfrm>
              <a:off x="1918673" y="2937589"/>
              <a:ext cx="1445747" cy="307777"/>
            </a:xfrm>
            <a:prstGeom prst="rect">
              <a:avLst/>
            </a:prstGeom>
            <a:noFill/>
          </p:spPr>
          <p:txBody>
            <a:bodyPr wrap="square" rtlCol="0">
              <a:spAutoFit/>
            </a:bodyPr>
            <a:lstStyle/>
            <a:p>
              <a:pPr algn="ctr"/>
              <a:r>
                <a:rPr lang="en-US" sz="1400" dirty="0" smtClean="0">
                  <a:solidFill>
                    <a:schemeClr val="bg1"/>
                  </a:solidFill>
                  <a:latin typeface="Franklin Gothic Book"/>
                  <a:cs typeface="Franklin Gothic Book"/>
                </a:rPr>
                <a:t>10</a:t>
              </a:r>
            </a:p>
          </p:txBody>
        </p:sp>
        <p:sp>
          <p:nvSpPr>
            <p:cNvPr id="40" name="TextBox 39"/>
            <p:cNvSpPr txBox="1"/>
            <p:nvPr/>
          </p:nvSpPr>
          <p:spPr>
            <a:xfrm>
              <a:off x="1918673" y="2549951"/>
              <a:ext cx="1445747" cy="307777"/>
            </a:xfrm>
            <a:prstGeom prst="rect">
              <a:avLst/>
            </a:prstGeom>
            <a:noFill/>
          </p:spPr>
          <p:txBody>
            <a:bodyPr wrap="square" rtlCol="0">
              <a:spAutoFit/>
            </a:bodyPr>
            <a:lstStyle/>
            <a:p>
              <a:pPr algn="ctr"/>
              <a:r>
                <a:rPr lang="en-US" sz="1400" dirty="0" smtClean="0">
                  <a:solidFill>
                    <a:schemeClr val="bg1"/>
                  </a:solidFill>
                  <a:latin typeface="Franklin Gothic Book"/>
                  <a:cs typeface="Franklin Gothic Book"/>
                </a:rPr>
                <a:t>5</a:t>
              </a:r>
            </a:p>
          </p:txBody>
        </p:sp>
        <p:sp>
          <p:nvSpPr>
            <p:cNvPr id="41" name="TextBox 40"/>
            <p:cNvSpPr txBox="1"/>
            <p:nvPr/>
          </p:nvSpPr>
          <p:spPr>
            <a:xfrm>
              <a:off x="1918669" y="2703839"/>
              <a:ext cx="1445747" cy="307777"/>
            </a:xfrm>
            <a:prstGeom prst="rect">
              <a:avLst/>
            </a:prstGeom>
            <a:noFill/>
          </p:spPr>
          <p:txBody>
            <a:bodyPr wrap="square" rtlCol="0">
              <a:spAutoFit/>
            </a:bodyPr>
            <a:lstStyle/>
            <a:p>
              <a:pPr algn="ctr"/>
              <a:r>
                <a:rPr lang="en-US" sz="1400" dirty="0" smtClean="0">
                  <a:solidFill>
                    <a:schemeClr val="bg1"/>
                  </a:solidFill>
                  <a:latin typeface="Franklin Gothic Book"/>
                  <a:cs typeface="Franklin Gothic Book"/>
                </a:rPr>
                <a:t>5</a:t>
              </a:r>
            </a:p>
          </p:txBody>
        </p:sp>
        <p:sp>
          <p:nvSpPr>
            <p:cNvPr id="6" name="TextBox 5"/>
            <p:cNvSpPr txBox="1"/>
            <p:nvPr/>
          </p:nvSpPr>
          <p:spPr>
            <a:xfrm>
              <a:off x="1068534" y="2512394"/>
              <a:ext cx="850135" cy="307777"/>
            </a:xfrm>
            <a:prstGeom prst="rect">
              <a:avLst/>
            </a:prstGeom>
            <a:noFill/>
          </p:spPr>
          <p:txBody>
            <a:bodyPr wrap="square" rtlCol="0">
              <a:spAutoFit/>
            </a:bodyPr>
            <a:lstStyle/>
            <a:p>
              <a:pPr algn="r"/>
              <a:r>
                <a:rPr lang="en-US" sz="1400" dirty="0" smtClean="0">
                  <a:latin typeface="Franklin Gothic Book"/>
                  <a:cs typeface="Franklin Gothic Book"/>
                </a:rPr>
                <a:t>ATM only</a:t>
              </a:r>
              <a:endParaRPr lang="en-US" sz="1400" dirty="0">
                <a:latin typeface="Franklin Gothic Book"/>
                <a:cs typeface="Franklin Gothic Book"/>
              </a:endParaRPr>
            </a:p>
          </p:txBody>
        </p:sp>
        <p:sp>
          <p:nvSpPr>
            <p:cNvPr id="42" name="TextBox 41"/>
            <p:cNvSpPr txBox="1"/>
            <p:nvPr/>
          </p:nvSpPr>
          <p:spPr>
            <a:xfrm>
              <a:off x="1109070" y="2692391"/>
              <a:ext cx="809599" cy="307777"/>
            </a:xfrm>
            <a:prstGeom prst="rect">
              <a:avLst/>
            </a:prstGeom>
            <a:noFill/>
          </p:spPr>
          <p:txBody>
            <a:bodyPr wrap="square" rtlCol="0">
              <a:spAutoFit/>
            </a:bodyPr>
            <a:lstStyle/>
            <a:p>
              <a:pPr algn="r"/>
              <a:r>
                <a:rPr lang="en-US" sz="1400" dirty="0" smtClean="0">
                  <a:latin typeface="Franklin Gothic Book"/>
                  <a:cs typeface="Franklin Gothic Book"/>
                </a:rPr>
                <a:t>Call only</a:t>
              </a:r>
              <a:endParaRPr lang="en-US" sz="1400" dirty="0">
                <a:latin typeface="Franklin Gothic Book"/>
                <a:cs typeface="Franklin Gothic Book"/>
              </a:endParaRPr>
            </a:p>
          </p:txBody>
        </p:sp>
        <p:sp>
          <p:nvSpPr>
            <p:cNvPr id="43" name="TextBox 42"/>
            <p:cNvSpPr txBox="1"/>
            <p:nvPr/>
          </p:nvSpPr>
          <p:spPr>
            <a:xfrm>
              <a:off x="852590" y="2934176"/>
              <a:ext cx="1066080" cy="307777"/>
            </a:xfrm>
            <a:prstGeom prst="rect">
              <a:avLst/>
            </a:prstGeom>
            <a:noFill/>
          </p:spPr>
          <p:txBody>
            <a:bodyPr wrap="square" rtlCol="0">
              <a:spAutoFit/>
            </a:bodyPr>
            <a:lstStyle/>
            <a:p>
              <a:pPr algn="r"/>
              <a:r>
                <a:rPr lang="en-US" sz="1400" dirty="0" smtClean="0">
                  <a:latin typeface="Franklin Gothic Book"/>
                  <a:cs typeface="Franklin Gothic Book"/>
                </a:rPr>
                <a:t>Web only</a:t>
              </a:r>
              <a:endParaRPr lang="en-US" sz="1400" dirty="0">
                <a:latin typeface="Franklin Gothic Book"/>
                <a:cs typeface="Franklin Gothic Book"/>
              </a:endParaRPr>
            </a:p>
          </p:txBody>
        </p:sp>
        <p:sp>
          <p:nvSpPr>
            <p:cNvPr id="44" name="TextBox 43"/>
            <p:cNvSpPr txBox="1"/>
            <p:nvPr/>
          </p:nvSpPr>
          <p:spPr>
            <a:xfrm>
              <a:off x="852589" y="3326426"/>
              <a:ext cx="1066080" cy="307777"/>
            </a:xfrm>
            <a:prstGeom prst="rect">
              <a:avLst/>
            </a:prstGeom>
            <a:noFill/>
          </p:spPr>
          <p:txBody>
            <a:bodyPr wrap="square" rtlCol="0">
              <a:spAutoFit/>
            </a:bodyPr>
            <a:lstStyle/>
            <a:p>
              <a:pPr algn="r"/>
              <a:r>
                <a:rPr lang="en-US" sz="1400" dirty="0" smtClean="0">
                  <a:latin typeface="Franklin Gothic Book"/>
                  <a:cs typeface="Franklin Gothic Book"/>
                </a:rPr>
                <a:t>Branch only</a:t>
              </a:r>
              <a:endParaRPr lang="en-US" sz="1400" dirty="0">
                <a:latin typeface="Franklin Gothic Book"/>
                <a:cs typeface="Franklin Gothic Book"/>
              </a:endParaRPr>
            </a:p>
          </p:txBody>
        </p:sp>
        <p:sp>
          <p:nvSpPr>
            <p:cNvPr id="45" name="TextBox 44"/>
            <p:cNvSpPr txBox="1"/>
            <p:nvPr/>
          </p:nvSpPr>
          <p:spPr>
            <a:xfrm>
              <a:off x="675600" y="4568943"/>
              <a:ext cx="1243073" cy="523220"/>
            </a:xfrm>
            <a:prstGeom prst="rect">
              <a:avLst/>
            </a:prstGeom>
            <a:noFill/>
          </p:spPr>
          <p:txBody>
            <a:bodyPr wrap="square" rtlCol="0">
              <a:spAutoFit/>
            </a:bodyPr>
            <a:lstStyle/>
            <a:p>
              <a:pPr algn="r"/>
              <a:r>
                <a:rPr lang="en-US" sz="1400" dirty="0" smtClean="0">
                  <a:latin typeface="Franklin Gothic Book"/>
                  <a:cs typeface="Franklin Gothic Book"/>
                </a:rPr>
                <a:t>Multichannel customers</a:t>
              </a:r>
            </a:p>
          </p:txBody>
        </p:sp>
        <p:sp>
          <p:nvSpPr>
            <p:cNvPr id="9" name="TextBox 8"/>
            <p:cNvSpPr txBox="1"/>
            <p:nvPr/>
          </p:nvSpPr>
          <p:spPr>
            <a:xfrm>
              <a:off x="416729" y="3887011"/>
              <a:ext cx="1047817" cy="461665"/>
            </a:xfrm>
            <a:prstGeom prst="rect">
              <a:avLst/>
            </a:prstGeom>
            <a:noFill/>
          </p:spPr>
          <p:txBody>
            <a:bodyPr wrap="square" rtlCol="0">
              <a:spAutoFit/>
            </a:bodyPr>
            <a:lstStyle/>
            <a:p>
              <a:pPr algn="ctr"/>
              <a:r>
                <a:rPr lang="en-US" sz="1200" dirty="0" smtClean="0">
                  <a:latin typeface="Franklin Gothic Medium"/>
                  <a:cs typeface="Franklin Gothic Medium"/>
                </a:rPr>
                <a:t>PERCENT OF </a:t>
              </a:r>
            </a:p>
            <a:p>
              <a:pPr algn="ctr"/>
              <a:r>
                <a:rPr lang="en-US" sz="1200" dirty="0" smtClean="0">
                  <a:latin typeface="Franklin Gothic Medium"/>
                  <a:cs typeface="Franklin Gothic Medium"/>
                </a:rPr>
                <a:t>CUSTOMERS</a:t>
              </a:r>
              <a:endParaRPr lang="en-US" sz="1200" dirty="0">
                <a:latin typeface="Franklin Gothic Medium"/>
                <a:cs typeface="Franklin Gothic Medium"/>
              </a:endParaRPr>
            </a:p>
          </p:txBody>
        </p:sp>
      </p:grpSp>
      <p:grpSp>
        <p:nvGrpSpPr>
          <p:cNvPr id="64" name="Group 63"/>
          <p:cNvGrpSpPr/>
          <p:nvPr/>
        </p:nvGrpSpPr>
        <p:grpSpPr>
          <a:xfrm>
            <a:off x="3356610" y="1531133"/>
            <a:ext cx="5655651" cy="4305175"/>
            <a:chOff x="3356610" y="1531133"/>
            <a:chExt cx="5655651" cy="4305175"/>
          </a:xfrm>
        </p:grpSpPr>
        <p:grpSp>
          <p:nvGrpSpPr>
            <p:cNvPr id="51" name="Group 50"/>
            <p:cNvGrpSpPr/>
            <p:nvPr/>
          </p:nvGrpSpPr>
          <p:grpSpPr>
            <a:xfrm>
              <a:off x="3823888" y="1531133"/>
              <a:ext cx="5188373" cy="4183585"/>
              <a:chOff x="3823888" y="1531133"/>
              <a:chExt cx="5188373" cy="4183585"/>
            </a:xfrm>
          </p:grpSpPr>
          <p:sp>
            <p:nvSpPr>
              <p:cNvPr id="30" name="TextBox 29"/>
              <p:cNvSpPr txBox="1"/>
              <p:nvPr/>
            </p:nvSpPr>
            <p:spPr>
              <a:xfrm>
                <a:off x="4578305" y="1531133"/>
                <a:ext cx="4433956" cy="646331"/>
              </a:xfrm>
              <a:prstGeom prst="rect">
                <a:avLst/>
              </a:prstGeom>
              <a:noFill/>
            </p:spPr>
            <p:txBody>
              <a:bodyPr wrap="square" rtlCol="0">
                <a:spAutoFit/>
              </a:bodyPr>
              <a:lstStyle/>
              <a:p>
                <a:pPr algn="r"/>
                <a:r>
                  <a:rPr lang="en-US" dirty="0" smtClean="0">
                    <a:solidFill>
                      <a:schemeClr val="accent1">
                        <a:lumMod val="75000"/>
                        <a:lumOff val="25000"/>
                      </a:schemeClr>
                    </a:solidFill>
                    <a:latin typeface="Franklin Gothic Book"/>
                    <a:cs typeface="Franklin Gothic Book"/>
                  </a:rPr>
                  <a:t>Convergence of Competition </a:t>
                </a:r>
              </a:p>
              <a:p>
                <a:pPr algn="r"/>
                <a:r>
                  <a:rPr lang="en-US" dirty="0" smtClean="0">
                    <a:solidFill>
                      <a:schemeClr val="accent1">
                        <a:lumMod val="75000"/>
                        <a:lumOff val="25000"/>
                      </a:schemeClr>
                    </a:solidFill>
                    <a:latin typeface="Franklin Gothic Book"/>
                    <a:cs typeface="Franklin Gothic Book"/>
                  </a:rPr>
                  <a:t>on Multichannel Model </a:t>
                </a:r>
              </a:p>
            </p:txBody>
          </p:sp>
          <p:pic>
            <p:nvPicPr>
              <p:cNvPr id="46" name="Picture 45"/>
              <p:cNvPicPr>
                <a:picLocks noChangeAspect="1"/>
              </p:cNvPicPr>
              <p:nvPr/>
            </p:nvPicPr>
            <p:blipFill>
              <a:blip r:embed="rId3"/>
              <a:stretch>
                <a:fillRect/>
              </a:stretch>
            </p:blipFill>
            <p:spPr>
              <a:xfrm>
                <a:off x="3823888" y="2717157"/>
                <a:ext cx="3032590" cy="807895"/>
              </a:xfrm>
              <a:prstGeom prst="rect">
                <a:avLst/>
              </a:prstGeom>
            </p:spPr>
          </p:pic>
          <p:pic>
            <p:nvPicPr>
              <p:cNvPr id="15" name="Picture 14"/>
              <p:cNvPicPr>
                <a:picLocks noChangeAspect="1"/>
              </p:cNvPicPr>
              <p:nvPr/>
            </p:nvPicPr>
            <p:blipFill>
              <a:blip r:embed="rId4"/>
              <a:stretch>
                <a:fillRect/>
              </a:stretch>
            </p:blipFill>
            <p:spPr>
              <a:xfrm>
                <a:off x="5656085" y="3413934"/>
                <a:ext cx="2937311" cy="372148"/>
              </a:xfrm>
              <a:prstGeom prst="rect">
                <a:avLst/>
              </a:prstGeom>
            </p:spPr>
          </p:pic>
          <p:pic>
            <p:nvPicPr>
              <p:cNvPr id="47" name="Picture 46"/>
              <p:cNvPicPr>
                <a:picLocks noChangeAspect="1"/>
              </p:cNvPicPr>
              <p:nvPr/>
            </p:nvPicPr>
            <p:blipFill rotWithShape="1">
              <a:blip r:embed="rId5"/>
              <a:srcRect t="18048"/>
              <a:stretch/>
            </p:blipFill>
            <p:spPr>
              <a:xfrm>
                <a:off x="4188681" y="3448993"/>
                <a:ext cx="1333621" cy="1092930"/>
              </a:xfrm>
              <a:prstGeom prst="rect">
                <a:avLst/>
              </a:prstGeom>
            </p:spPr>
          </p:pic>
          <p:pic>
            <p:nvPicPr>
              <p:cNvPr id="48" name="Picture 47"/>
              <p:cNvPicPr>
                <a:picLocks noChangeAspect="1"/>
              </p:cNvPicPr>
              <p:nvPr/>
            </p:nvPicPr>
            <p:blipFill>
              <a:blip r:embed="rId6"/>
              <a:stretch>
                <a:fillRect/>
              </a:stretch>
            </p:blipFill>
            <p:spPr>
              <a:xfrm>
                <a:off x="5567759" y="3938095"/>
                <a:ext cx="1261696" cy="1261696"/>
              </a:xfrm>
              <a:prstGeom prst="rect">
                <a:avLst/>
              </a:prstGeom>
            </p:spPr>
          </p:pic>
          <p:pic>
            <p:nvPicPr>
              <p:cNvPr id="49" name="Picture 48"/>
              <p:cNvPicPr>
                <a:picLocks noChangeAspect="1"/>
              </p:cNvPicPr>
              <p:nvPr/>
            </p:nvPicPr>
            <p:blipFill>
              <a:blip r:embed="rId7"/>
              <a:stretch>
                <a:fillRect/>
              </a:stretch>
            </p:blipFill>
            <p:spPr>
              <a:xfrm>
                <a:off x="6842966" y="3772868"/>
                <a:ext cx="1465726" cy="796075"/>
              </a:xfrm>
              <a:prstGeom prst="rect">
                <a:avLst/>
              </a:prstGeom>
            </p:spPr>
          </p:pic>
          <p:pic>
            <p:nvPicPr>
              <p:cNvPr id="50" name="Picture 49"/>
              <p:cNvPicPr>
                <a:picLocks noChangeAspect="1"/>
              </p:cNvPicPr>
              <p:nvPr/>
            </p:nvPicPr>
            <p:blipFill rotWithShape="1">
              <a:blip r:embed="rId8"/>
              <a:srcRect l="12310" t="40634" r="13268" b="44326"/>
              <a:stretch/>
            </p:blipFill>
            <p:spPr>
              <a:xfrm>
                <a:off x="4664319" y="5275106"/>
                <a:ext cx="2175374" cy="439612"/>
              </a:xfrm>
              <a:prstGeom prst="rect">
                <a:avLst/>
              </a:prstGeom>
            </p:spPr>
          </p:pic>
        </p:grpSp>
        <p:cxnSp>
          <p:nvCxnSpPr>
            <p:cNvPr id="52" name="Straight Connector 51"/>
            <p:cNvCxnSpPr/>
            <p:nvPr/>
          </p:nvCxnSpPr>
          <p:spPr>
            <a:xfrm flipH="1">
              <a:off x="3356610" y="2621697"/>
              <a:ext cx="459472" cy="112736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H="1" flipV="1">
              <a:off x="3356610" y="5835224"/>
              <a:ext cx="5590294" cy="1084"/>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H="1" flipV="1">
              <a:off x="3816082" y="2621697"/>
              <a:ext cx="5129052" cy="1084"/>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8945134" y="2622781"/>
              <a:ext cx="0" cy="3213527"/>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pic>
        <p:nvPicPr>
          <p:cNvPr id="65" name="Picture 64">
            <a:hlinkClick r:id="rId9" action="ppaction://hlinksldjump"/>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spTree>
    <p:extLst>
      <p:ext uri="{BB962C8B-B14F-4D97-AF65-F5344CB8AC3E}">
        <p14:creationId xmlns:p14="http://schemas.microsoft.com/office/powerpoint/2010/main" val="42733975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7581412" y="1046111"/>
            <a:ext cx="0" cy="5237233"/>
          </a:xfrm>
          <a:prstGeom prst="line">
            <a:avLst/>
          </a:prstGeom>
          <a:ln w="19050" cmpd="sng">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120597" y="1046111"/>
            <a:ext cx="15678" cy="5237233"/>
          </a:xfrm>
          <a:prstGeom prst="line">
            <a:avLst/>
          </a:prstGeom>
          <a:ln w="19050" cmpd="sng">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652682" y="1046111"/>
            <a:ext cx="18719" cy="5239907"/>
          </a:xfrm>
          <a:prstGeom prst="line">
            <a:avLst/>
          </a:prstGeom>
          <a:ln w="19050" cmpd="sng">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218833" y="1046111"/>
            <a:ext cx="2660" cy="5237233"/>
          </a:xfrm>
          <a:prstGeom prst="line">
            <a:avLst/>
          </a:prstGeom>
          <a:ln w="19050" cmpd="sng">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805383" y="1081715"/>
            <a:ext cx="1400433" cy="461665"/>
          </a:xfrm>
          <a:prstGeom prst="rect">
            <a:avLst/>
          </a:prstGeom>
          <a:solidFill>
            <a:srgbClr val="FFFFFF"/>
          </a:solidFill>
        </p:spPr>
        <p:txBody>
          <a:bodyPr wrap="square" rtlCol="0">
            <a:spAutoFit/>
          </a:bodyPr>
          <a:lstStyle/>
          <a:p>
            <a:pPr algn="ctr"/>
            <a:r>
              <a:rPr lang="en-US" sz="1200" dirty="0" smtClean="0">
                <a:solidFill>
                  <a:schemeClr val="tx1">
                    <a:lumMod val="75000"/>
                  </a:schemeClr>
                </a:solidFill>
                <a:latin typeface="Franklin Gothic Book"/>
                <a:cs typeface="Franklin Gothic Book"/>
              </a:rPr>
              <a:t>Identify target location</a:t>
            </a:r>
            <a:endParaRPr lang="en-US" sz="1200" dirty="0">
              <a:solidFill>
                <a:schemeClr val="tx1">
                  <a:lumMod val="75000"/>
                </a:schemeClr>
              </a:solidFill>
              <a:latin typeface="Franklin Gothic Book"/>
              <a:cs typeface="Franklin Gothic Book"/>
            </a:endParaRPr>
          </a:p>
        </p:txBody>
      </p:sp>
      <p:sp>
        <p:nvSpPr>
          <p:cNvPr id="16" name="Rectangle 15"/>
          <p:cNvSpPr/>
          <p:nvPr/>
        </p:nvSpPr>
        <p:spPr>
          <a:xfrm>
            <a:off x="1813525" y="3470671"/>
            <a:ext cx="719675" cy="45719"/>
          </a:xfrm>
          <a:prstGeom prst="rect">
            <a:avLst/>
          </a:prstGeom>
          <a:solidFill>
            <a:schemeClr val="bg1"/>
          </a:solidFill>
          <a:ln>
            <a:solidFill>
              <a:srgbClr val="CCCC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Book"/>
              <a:cs typeface="Franklin Gothic Book"/>
            </a:endParaRPr>
          </a:p>
        </p:txBody>
      </p:sp>
      <p:sp>
        <p:nvSpPr>
          <p:cNvPr id="17" name="Rectangle 16"/>
          <p:cNvSpPr/>
          <p:nvPr/>
        </p:nvSpPr>
        <p:spPr>
          <a:xfrm>
            <a:off x="2533826" y="3469709"/>
            <a:ext cx="728819" cy="45719"/>
          </a:xfrm>
          <a:prstGeom prst="rect">
            <a:avLst/>
          </a:prstGeom>
          <a:solidFill>
            <a:schemeClr val="bg1"/>
          </a:solidFill>
          <a:ln>
            <a:solidFill>
              <a:srgbClr val="CCCC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Book"/>
              <a:cs typeface="Franklin Gothic Book"/>
            </a:endParaRPr>
          </a:p>
        </p:txBody>
      </p:sp>
      <p:sp>
        <p:nvSpPr>
          <p:cNvPr id="18" name="Rectangle 17"/>
          <p:cNvSpPr/>
          <p:nvPr/>
        </p:nvSpPr>
        <p:spPr>
          <a:xfrm>
            <a:off x="3259980" y="3469709"/>
            <a:ext cx="719675" cy="45719"/>
          </a:xfrm>
          <a:prstGeom prst="rect">
            <a:avLst/>
          </a:prstGeom>
          <a:solidFill>
            <a:schemeClr val="bg1"/>
          </a:solidFill>
          <a:ln>
            <a:solidFill>
              <a:srgbClr val="CCCC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Book"/>
              <a:cs typeface="Franklin Gothic Book"/>
            </a:endParaRPr>
          </a:p>
        </p:txBody>
      </p:sp>
      <p:sp>
        <p:nvSpPr>
          <p:cNvPr id="19" name="Rectangle 18"/>
          <p:cNvSpPr/>
          <p:nvPr/>
        </p:nvSpPr>
        <p:spPr>
          <a:xfrm>
            <a:off x="3979655" y="3469709"/>
            <a:ext cx="719675" cy="45719"/>
          </a:xfrm>
          <a:prstGeom prst="rect">
            <a:avLst/>
          </a:prstGeom>
          <a:solidFill>
            <a:schemeClr val="bg1"/>
          </a:solidFill>
          <a:ln>
            <a:solidFill>
              <a:srgbClr val="CCCC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Book"/>
              <a:cs typeface="Franklin Gothic Book"/>
            </a:endParaRPr>
          </a:p>
        </p:txBody>
      </p:sp>
      <p:sp>
        <p:nvSpPr>
          <p:cNvPr id="20" name="Rectangle 19"/>
          <p:cNvSpPr/>
          <p:nvPr/>
        </p:nvSpPr>
        <p:spPr>
          <a:xfrm>
            <a:off x="4699956" y="3468747"/>
            <a:ext cx="719675" cy="45719"/>
          </a:xfrm>
          <a:prstGeom prst="rect">
            <a:avLst/>
          </a:prstGeom>
          <a:solidFill>
            <a:schemeClr val="bg1"/>
          </a:solidFill>
          <a:ln>
            <a:solidFill>
              <a:srgbClr val="CCCC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Book"/>
              <a:cs typeface="Franklin Gothic Book"/>
            </a:endParaRPr>
          </a:p>
        </p:txBody>
      </p:sp>
      <p:sp>
        <p:nvSpPr>
          <p:cNvPr id="21" name="Rectangle 20"/>
          <p:cNvSpPr/>
          <p:nvPr/>
        </p:nvSpPr>
        <p:spPr>
          <a:xfrm>
            <a:off x="5419631" y="3468747"/>
            <a:ext cx="719675" cy="45719"/>
          </a:xfrm>
          <a:prstGeom prst="rect">
            <a:avLst/>
          </a:prstGeom>
          <a:solidFill>
            <a:schemeClr val="bg1"/>
          </a:solidFill>
          <a:ln>
            <a:solidFill>
              <a:srgbClr val="CCCC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Book"/>
              <a:cs typeface="Franklin Gothic Book"/>
            </a:endParaRPr>
          </a:p>
        </p:txBody>
      </p:sp>
      <p:sp>
        <p:nvSpPr>
          <p:cNvPr id="22" name="Rectangle 21"/>
          <p:cNvSpPr/>
          <p:nvPr/>
        </p:nvSpPr>
        <p:spPr>
          <a:xfrm>
            <a:off x="6141436" y="3469709"/>
            <a:ext cx="719675" cy="45719"/>
          </a:xfrm>
          <a:prstGeom prst="rect">
            <a:avLst/>
          </a:prstGeom>
          <a:solidFill>
            <a:schemeClr val="bg1"/>
          </a:solidFill>
          <a:ln>
            <a:solidFill>
              <a:srgbClr val="CCCC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Book"/>
              <a:cs typeface="Franklin Gothic Book"/>
            </a:endParaRPr>
          </a:p>
        </p:txBody>
      </p:sp>
      <p:sp>
        <p:nvSpPr>
          <p:cNvPr id="23" name="Rectangle 22"/>
          <p:cNvSpPr/>
          <p:nvPr/>
        </p:nvSpPr>
        <p:spPr>
          <a:xfrm>
            <a:off x="6861737" y="3468747"/>
            <a:ext cx="719675" cy="45719"/>
          </a:xfrm>
          <a:prstGeom prst="rect">
            <a:avLst/>
          </a:prstGeom>
          <a:solidFill>
            <a:schemeClr val="bg1"/>
          </a:solidFill>
          <a:ln>
            <a:solidFill>
              <a:srgbClr val="CCCC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Book"/>
              <a:cs typeface="Franklin Gothic Book"/>
            </a:endParaRPr>
          </a:p>
        </p:txBody>
      </p:sp>
      <p:sp>
        <p:nvSpPr>
          <p:cNvPr id="24" name="Rectangle 23"/>
          <p:cNvSpPr/>
          <p:nvPr/>
        </p:nvSpPr>
        <p:spPr>
          <a:xfrm>
            <a:off x="7581412" y="3468747"/>
            <a:ext cx="719675" cy="45719"/>
          </a:xfrm>
          <a:prstGeom prst="rect">
            <a:avLst/>
          </a:prstGeom>
          <a:solidFill>
            <a:schemeClr val="bg1"/>
          </a:solidFill>
          <a:ln>
            <a:solidFill>
              <a:srgbClr val="CCCC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Book"/>
              <a:cs typeface="Franklin Gothic Book"/>
            </a:endParaRPr>
          </a:p>
        </p:txBody>
      </p:sp>
      <p:sp>
        <p:nvSpPr>
          <p:cNvPr id="25" name="Rectangle 24"/>
          <p:cNvSpPr/>
          <p:nvPr/>
        </p:nvSpPr>
        <p:spPr>
          <a:xfrm>
            <a:off x="8273519" y="3469052"/>
            <a:ext cx="719675" cy="45719"/>
          </a:xfrm>
          <a:prstGeom prst="rect">
            <a:avLst/>
          </a:prstGeom>
          <a:solidFill>
            <a:schemeClr val="bg1"/>
          </a:solidFill>
          <a:ln>
            <a:solidFill>
              <a:srgbClr val="CCCC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Book"/>
              <a:cs typeface="Franklin Gothic Book"/>
            </a:endParaRPr>
          </a:p>
        </p:txBody>
      </p:sp>
      <p:sp>
        <p:nvSpPr>
          <p:cNvPr id="26" name="TextBox 25"/>
          <p:cNvSpPr txBox="1"/>
          <p:nvPr/>
        </p:nvSpPr>
        <p:spPr>
          <a:xfrm>
            <a:off x="2974940" y="3358234"/>
            <a:ext cx="479468" cy="246221"/>
          </a:xfrm>
          <a:prstGeom prst="rect">
            <a:avLst/>
          </a:prstGeom>
          <a:solidFill>
            <a:srgbClr val="FFFFFF"/>
          </a:solidFill>
          <a:ln>
            <a:solidFill>
              <a:srgbClr val="CCCCCC"/>
            </a:solidFill>
          </a:ln>
        </p:spPr>
        <p:txBody>
          <a:bodyPr wrap="none" rtlCol="0">
            <a:spAutoFit/>
          </a:bodyPr>
          <a:lstStyle/>
          <a:p>
            <a:r>
              <a:rPr lang="en-US" sz="1000" dirty="0" smtClean="0">
                <a:latin typeface="Franklin Gothic Book"/>
                <a:cs typeface="Franklin Gothic Book"/>
              </a:rPr>
              <a:t>2013</a:t>
            </a:r>
            <a:endParaRPr lang="en-US" sz="1000" dirty="0">
              <a:latin typeface="Franklin Gothic Book"/>
              <a:cs typeface="Franklin Gothic Book"/>
            </a:endParaRPr>
          </a:p>
        </p:txBody>
      </p:sp>
      <p:sp>
        <p:nvSpPr>
          <p:cNvPr id="27" name="TextBox 26"/>
          <p:cNvSpPr txBox="1"/>
          <p:nvPr/>
        </p:nvSpPr>
        <p:spPr>
          <a:xfrm>
            <a:off x="4434272" y="3358234"/>
            <a:ext cx="476463" cy="246221"/>
          </a:xfrm>
          <a:prstGeom prst="rect">
            <a:avLst/>
          </a:prstGeom>
          <a:solidFill>
            <a:srgbClr val="FFFFFF"/>
          </a:solidFill>
          <a:ln>
            <a:solidFill>
              <a:srgbClr val="CCCCCC"/>
            </a:solidFill>
          </a:ln>
        </p:spPr>
        <p:txBody>
          <a:bodyPr wrap="none" rtlCol="0">
            <a:spAutoFit/>
          </a:bodyPr>
          <a:lstStyle/>
          <a:p>
            <a:r>
              <a:rPr lang="en-US" sz="1000" dirty="0" smtClean="0">
                <a:latin typeface="Franklin Gothic Book"/>
                <a:cs typeface="Franklin Gothic Book"/>
              </a:rPr>
              <a:t>2014</a:t>
            </a:r>
            <a:endParaRPr lang="en-US" sz="1000" dirty="0">
              <a:latin typeface="Franklin Gothic Book"/>
              <a:cs typeface="Franklin Gothic Book"/>
            </a:endParaRPr>
          </a:p>
        </p:txBody>
      </p:sp>
      <p:sp>
        <p:nvSpPr>
          <p:cNvPr id="28" name="TextBox 27"/>
          <p:cNvSpPr txBox="1"/>
          <p:nvPr/>
        </p:nvSpPr>
        <p:spPr>
          <a:xfrm>
            <a:off x="5887903" y="3358234"/>
            <a:ext cx="478779" cy="246221"/>
          </a:xfrm>
          <a:prstGeom prst="rect">
            <a:avLst/>
          </a:prstGeom>
          <a:solidFill>
            <a:srgbClr val="FFFFFF"/>
          </a:solidFill>
          <a:ln>
            <a:solidFill>
              <a:srgbClr val="CCCCCC"/>
            </a:solidFill>
          </a:ln>
        </p:spPr>
        <p:txBody>
          <a:bodyPr wrap="none" rtlCol="0">
            <a:spAutoFit/>
          </a:bodyPr>
          <a:lstStyle/>
          <a:p>
            <a:r>
              <a:rPr lang="en-US" sz="1000" dirty="0" smtClean="0">
                <a:latin typeface="Franklin Gothic Book"/>
                <a:cs typeface="Franklin Gothic Book"/>
              </a:rPr>
              <a:t>2015</a:t>
            </a:r>
            <a:endParaRPr lang="en-US" sz="1000" dirty="0">
              <a:latin typeface="Franklin Gothic Book"/>
              <a:cs typeface="Franklin Gothic Book"/>
            </a:endParaRPr>
          </a:p>
        </p:txBody>
      </p:sp>
      <p:sp>
        <p:nvSpPr>
          <p:cNvPr id="29" name="TextBox 28"/>
          <p:cNvSpPr txBox="1"/>
          <p:nvPr/>
        </p:nvSpPr>
        <p:spPr>
          <a:xfrm>
            <a:off x="7330009" y="3358234"/>
            <a:ext cx="476212" cy="246221"/>
          </a:xfrm>
          <a:prstGeom prst="rect">
            <a:avLst/>
          </a:prstGeom>
          <a:solidFill>
            <a:srgbClr val="FFFFFF"/>
          </a:solidFill>
          <a:ln>
            <a:solidFill>
              <a:srgbClr val="CCCCCC"/>
            </a:solidFill>
          </a:ln>
        </p:spPr>
        <p:txBody>
          <a:bodyPr wrap="none" rtlCol="0">
            <a:spAutoFit/>
          </a:bodyPr>
          <a:lstStyle/>
          <a:p>
            <a:r>
              <a:rPr lang="en-US" sz="1000" dirty="0" smtClean="0">
                <a:latin typeface="Franklin Gothic Book"/>
                <a:cs typeface="Franklin Gothic Book"/>
              </a:rPr>
              <a:t>2016</a:t>
            </a:r>
            <a:endParaRPr lang="en-US" sz="1000" dirty="0">
              <a:latin typeface="Franklin Gothic Book"/>
              <a:cs typeface="Franklin Gothic Book"/>
            </a:endParaRPr>
          </a:p>
        </p:txBody>
      </p:sp>
      <p:sp>
        <p:nvSpPr>
          <p:cNvPr id="30" name="TextBox 29"/>
          <p:cNvSpPr txBox="1"/>
          <p:nvPr/>
        </p:nvSpPr>
        <p:spPr>
          <a:xfrm>
            <a:off x="159321" y="1124069"/>
            <a:ext cx="1368595" cy="1308050"/>
          </a:xfrm>
          <a:prstGeom prst="rect">
            <a:avLst/>
          </a:prstGeom>
          <a:noFill/>
        </p:spPr>
        <p:txBody>
          <a:bodyPr wrap="square" rtlCol="0">
            <a:spAutoFit/>
          </a:bodyPr>
          <a:lstStyle/>
          <a:p>
            <a:r>
              <a:rPr lang="en-US" sz="1400" dirty="0" smtClean="0">
                <a:latin typeface="Franklin Gothic Book"/>
                <a:cs typeface="Franklin Gothic Book"/>
              </a:rPr>
              <a:t>Enhancing Customer</a:t>
            </a:r>
          </a:p>
          <a:p>
            <a:r>
              <a:rPr lang="en-US" sz="1400" dirty="0" smtClean="0">
                <a:latin typeface="Franklin Gothic Book"/>
                <a:cs typeface="Franklin Gothic Book"/>
              </a:rPr>
              <a:t>Retention</a:t>
            </a:r>
          </a:p>
          <a:p>
            <a:r>
              <a:rPr lang="en-US" sz="2000" dirty="0">
                <a:solidFill>
                  <a:srgbClr val="5C98C9"/>
                </a:solidFill>
                <a:latin typeface="Century Gothic"/>
                <a:cs typeface="Century Gothic"/>
              </a:rPr>
              <a:t>360</a:t>
            </a:r>
            <a:r>
              <a:rPr lang="en-US" sz="2000" dirty="0">
                <a:solidFill>
                  <a:schemeClr val="accent1">
                    <a:lumMod val="25000"/>
                    <a:lumOff val="75000"/>
                  </a:schemeClr>
                </a:solidFill>
                <a:latin typeface="Century Gothic"/>
                <a:cs typeface="Century Gothic"/>
              </a:rPr>
              <a:t>ne</a:t>
            </a:r>
          </a:p>
          <a:p>
            <a:endParaRPr lang="en-US" sz="100" dirty="0" smtClean="0">
              <a:latin typeface="Franklin Gothic Book"/>
              <a:cs typeface="Franklin Gothic Book"/>
            </a:endParaRPr>
          </a:p>
          <a:p>
            <a:endParaRPr lang="en-US" sz="1600" dirty="0" smtClean="0">
              <a:latin typeface="Franklin Gothic Book"/>
              <a:cs typeface="Franklin Gothic Book"/>
            </a:endParaRPr>
          </a:p>
        </p:txBody>
      </p:sp>
      <p:sp>
        <p:nvSpPr>
          <p:cNvPr id="34" name="TextBox 33"/>
          <p:cNvSpPr txBox="1"/>
          <p:nvPr/>
        </p:nvSpPr>
        <p:spPr>
          <a:xfrm>
            <a:off x="3172972" y="1517674"/>
            <a:ext cx="1053133" cy="461665"/>
          </a:xfrm>
          <a:prstGeom prst="rect">
            <a:avLst/>
          </a:prstGeom>
          <a:solidFill>
            <a:srgbClr val="FFFFFF"/>
          </a:solidFill>
        </p:spPr>
        <p:txBody>
          <a:bodyPr wrap="square" rtlCol="0">
            <a:spAutoFit/>
          </a:bodyPr>
          <a:lstStyle/>
          <a:p>
            <a:pPr algn="ctr"/>
            <a:r>
              <a:rPr lang="en-US" sz="1200" dirty="0" smtClean="0">
                <a:solidFill>
                  <a:schemeClr val="tx1">
                    <a:lumMod val="75000"/>
                  </a:schemeClr>
                </a:solidFill>
                <a:latin typeface="Franklin Gothic Book"/>
                <a:cs typeface="Franklin Gothic Book"/>
              </a:rPr>
              <a:t>Negotiate term sheet</a:t>
            </a:r>
            <a:endParaRPr lang="en-US" sz="1200" dirty="0">
              <a:solidFill>
                <a:schemeClr val="tx1">
                  <a:lumMod val="75000"/>
                </a:schemeClr>
              </a:solidFill>
              <a:latin typeface="Franklin Gothic Book"/>
              <a:cs typeface="Franklin Gothic Book"/>
            </a:endParaRPr>
          </a:p>
        </p:txBody>
      </p:sp>
      <p:cxnSp>
        <p:nvCxnSpPr>
          <p:cNvPr id="35" name="Straight Connector 34"/>
          <p:cNvCxnSpPr/>
          <p:nvPr/>
        </p:nvCxnSpPr>
        <p:spPr>
          <a:xfrm>
            <a:off x="3218833" y="1596310"/>
            <a:ext cx="1" cy="441351"/>
          </a:xfrm>
          <a:prstGeom prst="line">
            <a:avLst/>
          </a:prstGeom>
          <a:ln w="19050" cmpd="sng">
            <a:solidFill>
              <a:schemeClr val="accent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8656167" y="3353412"/>
            <a:ext cx="484631" cy="246888"/>
          </a:xfrm>
          <a:prstGeom prst="rect">
            <a:avLst/>
          </a:prstGeom>
          <a:solidFill>
            <a:srgbClr val="FFFFFF"/>
          </a:solidFill>
          <a:ln>
            <a:solidFill>
              <a:srgbClr val="CCCCCC"/>
            </a:solidFill>
          </a:ln>
        </p:spPr>
        <p:txBody>
          <a:bodyPr wrap="square" rtlCol="0">
            <a:spAutoFit/>
          </a:bodyPr>
          <a:lstStyle/>
          <a:p>
            <a:pPr algn="ctr"/>
            <a:r>
              <a:rPr lang="en-US" sz="1000" dirty="0" smtClean="0">
                <a:latin typeface="Franklin Gothic Book"/>
                <a:cs typeface="Franklin Gothic Book"/>
              </a:rPr>
              <a:t>2017</a:t>
            </a:r>
            <a:endParaRPr lang="en-US" sz="1000" dirty="0">
              <a:latin typeface="Franklin Gothic Book"/>
              <a:cs typeface="Franklin Gothic Book"/>
            </a:endParaRPr>
          </a:p>
        </p:txBody>
      </p:sp>
      <p:cxnSp>
        <p:nvCxnSpPr>
          <p:cNvPr id="42" name="Straight Connector 41"/>
          <p:cNvCxnSpPr/>
          <p:nvPr/>
        </p:nvCxnSpPr>
        <p:spPr>
          <a:xfrm flipH="1" flipV="1">
            <a:off x="4663563" y="2902700"/>
            <a:ext cx="4332438" cy="5327"/>
          </a:xfrm>
          <a:prstGeom prst="line">
            <a:avLst/>
          </a:prstGeom>
          <a:ln w="19050" cmpd="sng">
            <a:solidFill>
              <a:schemeClr val="accent5">
                <a:lumMod val="60000"/>
                <a:lumOff val="40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1805384" y="1046111"/>
            <a:ext cx="22001" cy="5239907"/>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5345802" y="1971248"/>
            <a:ext cx="1629473" cy="461665"/>
          </a:xfrm>
          <a:prstGeom prst="rect">
            <a:avLst/>
          </a:prstGeom>
          <a:solidFill>
            <a:srgbClr val="FFFFFF"/>
          </a:solidFill>
        </p:spPr>
        <p:txBody>
          <a:bodyPr wrap="square" rtlCol="0">
            <a:spAutoFit/>
          </a:bodyPr>
          <a:lstStyle/>
          <a:p>
            <a:pPr algn="ctr"/>
            <a:r>
              <a:rPr lang="en-US" sz="1200" dirty="0" smtClean="0">
                <a:solidFill>
                  <a:schemeClr val="tx1">
                    <a:lumMod val="75000"/>
                  </a:schemeClr>
                </a:solidFill>
                <a:latin typeface="Franklin Gothic Book"/>
                <a:cs typeface="Franklin Gothic Book"/>
              </a:rPr>
              <a:t>Continue to build physical presence</a:t>
            </a:r>
            <a:endParaRPr lang="en-US" sz="1200" dirty="0">
              <a:solidFill>
                <a:schemeClr val="tx1">
                  <a:lumMod val="75000"/>
                </a:schemeClr>
              </a:solidFill>
              <a:latin typeface="Franklin Gothic Book"/>
              <a:cs typeface="Franklin Gothic Book"/>
            </a:endParaRPr>
          </a:p>
        </p:txBody>
      </p:sp>
      <p:cxnSp>
        <p:nvCxnSpPr>
          <p:cNvPr id="32" name="Straight Connector 31"/>
          <p:cNvCxnSpPr/>
          <p:nvPr/>
        </p:nvCxnSpPr>
        <p:spPr>
          <a:xfrm flipH="1" flipV="1">
            <a:off x="1805384" y="1592490"/>
            <a:ext cx="1422329" cy="3820"/>
          </a:xfrm>
          <a:prstGeom prst="line">
            <a:avLst/>
          </a:prstGeom>
          <a:ln w="19050" cmpd="sng">
            <a:solidFill>
              <a:schemeClr val="accent1">
                <a:lumMod val="75000"/>
                <a:lumOff val="2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3934749" y="2167795"/>
            <a:ext cx="893101" cy="276999"/>
          </a:xfrm>
          <a:prstGeom prst="rect">
            <a:avLst/>
          </a:prstGeom>
          <a:solidFill>
            <a:srgbClr val="FFFFFF"/>
          </a:solidFill>
        </p:spPr>
        <p:txBody>
          <a:bodyPr wrap="square" rtlCol="0">
            <a:spAutoFit/>
          </a:bodyPr>
          <a:lstStyle/>
          <a:p>
            <a:pPr algn="ctr"/>
            <a:r>
              <a:rPr lang="en-US" sz="1200" dirty="0" smtClean="0">
                <a:solidFill>
                  <a:schemeClr val="tx1">
                    <a:lumMod val="75000"/>
                  </a:schemeClr>
                </a:solidFill>
                <a:latin typeface="Franklin Gothic Book"/>
                <a:cs typeface="Franklin Gothic Book"/>
              </a:rPr>
              <a:t>Build hub</a:t>
            </a:r>
            <a:endParaRPr lang="en-US" sz="1200" dirty="0">
              <a:solidFill>
                <a:schemeClr val="tx1">
                  <a:lumMod val="75000"/>
                </a:schemeClr>
              </a:solidFill>
              <a:latin typeface="Franklin Gothic Book"/>
              <a:cs typeface="Franklin Gothic Book"/>
            </a:endParaRPr>
          </a:p>
        </p:txBody>
      </p:sp>
      <p:cxnSp>
        <p:nvCxnSpPr>
          <p:cNvPr id="33" name="Straight Connector 32"/>
          <p:cNvCxnSpPr/>
          <p:nvPr/>
        </p:nvCxnSpPr>
        <p:spPr>
          <a:xfrm flipH="1">
            <a:off x="3227713" y="2027139"/>
            <a:ext cx="751942" cy="0"/>
          </a:xfrm>
          <a:prstGeom prst="line">
            <a:avLst/>
          </a:prstGeom>
          <a:ln w="19050" cmpd="sng">
            <a:solidFill>
              <a:schemeClr val="accent1">
                <a:lumMod val="75000"/>
                <a:lumOff val="2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3897725" y="2586476"/>
            <a:ext cx="1177925" cy="276999"/>
          </a:xfrm>
          <a:prstGeom prst="rect">
            <a:avLst/>
          </a:prstGeom>
          <a:solidFill>
            <a:srgbClr val="FFFFFF"/>
          </a:solidFill>
        </p:spPr>
        <p:txBody>
          <a:bodyPr wrap="square" rtlCol="0">
            <a:spAutoFit/>
          </a:bodyPr>
          <a:lstStyle/>
          <a:p>
            <a:pPr algn="ctr"/>
            <a:r>
              <a:rPr lang="en-US" sz="1200" dirty="0" smtClean="0">
                <a:solidFill>
                  <a:schemeClr val="tx1">
                    <a:lumMod val="75000"/>
                  </a:schemeClr>
                </a:solidFill>
                <a:latin typeface="Franklin Gothic Book"/>
                <a:cs typeface="Franklin Gothic Book"/>
              </a:rPr>
              <a:t>Build spokes</a:t>
            </a:r>
            <a:endParaRPr lang="en-US" sz="1200" dirty="0">
              <a:solidFill>
                <a:schemeClr val="tx1">
                  <a:lumMod val="75000"/>
                </a:schemeClr>
              </a:solidFill>
              <a:latin typeface="Franklin Gothic Book"/>
              <a:cs typeface="Franklin Gothic Book"/>
            </a:endParaRPr>
          </a:p>
        </p:txBody>
      </p:sp>
      <p:cxnSp>
        <p:nvCxnSpPr>
          <p:cNvPr id="63" name="Straight Connector 62"/>
          <p:cNvCxnSpPr/>
          <p:nvPr/>
        </p:nvCxnSpPr>
        <p:spPr>
          <a:xfrm flipH="1" flipV="1">
            <a:off x="3934752" y="2479248"/>
            <a:ext cx="1484879" cy="4698"/>
          </a:xfrm>
          <a:prstGeom prst="line">
            <a:avLst/>
          </a:prstGeom>
          <a:ln w="19050" cmpd="sng">
            <a:solidFill>
              <a:schemeClr val="accent1">
                <a:lumMod val="75000"/>
                <a:lumOff val="2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3938689" y="2042595"/>
            <a:ext cx="1" cy="441351"/>
          </a:xfrm>
          <a:prstGeom prst="line">
            <a:avLst/>
          </a:prstGeom>
          <a:ln w="19050" cmpd="sng">
            <a:solidFill>
              <a:schemeClr val="accent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H="1" flipV="1">
            <a:off x="5378709" y="2483946"/>
            <a:ext cx="3388883" cy="2852"/>
          </a:xfrm>
          <a:prstGeom prst="line">
            <a:avLst/>
          </a:prstGeom>
          <a:ln w="19050" cmpd="sng">
            <a:solidFill>
              <a:schemeClr val="accent1">
                <a:lumMod val="75000"/>
                <a:lumOff val="2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flipH="1">
            <a:off x="3935642" y="2918796"/>
            <a:ext cx="1486796" cy="1"/>
          </a:xfrm>
          <a:prstGeom prst="line">
            <a:avLst/>
          </a:prstGeom>
          <a:ln w="19050" cmpd="sng">
            <a:solidFill>
              <a:schemeClr val="accent2"/>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3935639" y="2476259"/>
            <a:ext cx="1" cy="441351"/>
          </a:xfrm>
          <a:prstGeom prst="line">
            <a:avLst/>
          </a:prstGeom>
          <a:ln w="1905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flipH="1">
            <a:off x="5600632" y="2929335"/>
            <a:ext cx="1486796" cy="1"/>
          </a:xfrm>
          <a:prstGeom prst="line">
            <a:avLst/>
          </a:prstGeom>
          <a:ln w="19050" cmpd="sng">
            <a:solidFill>
              <a:schemeClr val="accent2"/>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a:off x="5600629" y="2486798"/>
            <a:ext cx="1" cy="441351"/>
          </a:xfrm>
          <a:prstGeom prst="line">
            <a:avLst/>
          </a:prstGeom>
          <a:ln w="1905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flipH="1">
            <a:off x="7280796" y="2950223"/>
            <a:ext cx="1486796" cy="1"/>
          </a:xfrm>
          <a:prstGeom prst="line">
            <a:avLst/>
          </a:prstGeom>
          <a:ln w="19050" cmpd="sng">
            <a:solidFill>
              <a:schemeClr val="accent2"/>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a:off x="7280793" y="2476259"/>
            <a:ext cx="1" cy="472778"/>
          </a:xfrm>
          <a:prstGeom prst="line">
            <a:avLst/>
          </a:prstGeom>
          <a:ln w="1905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nvGrpSpPr>
          <p:cNvPr id="38" name="Group 37"/>
          <p:cNvGrpSpPr/>
          <p:nvPr/>
        </p:nvGrpSpPr>
        <p:grpSpPr>
          <a:xfrm>
            <a:off x="159321" y="3739681"/>
            <a:ext cx="8608271" cy="2022150"/>
            <a:chOff x="159321" y="3739681"/>
            <a:chExt cx="8608271" cy="2022150"/>
          </a:xfrm>
        </p:grpSpPr>
        <p:cxnSp>
          <p:nvCxnSpPr>
            <p:cNvPr id="47" name="Straight Connector 46"/>
            <p:cNvCxnSpPr/>
            <p:nvPr/>
          </p:nvCxnSpPr>
          <p:spPr>
            <a:xfrm flipH="1">
              <a:off x="1810721" y="4256263"/>
              <a:ext cx="2889235" cy="0"/>
            </a:xfrm>
            <a:prstGeom prst="line">
              <a:avLst/>
            </a:prstGeom>
            <a:ln w="19050" cmpd="sng">
              <a:solidFill>
                <a:srgbClr val="2E618A"/>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159321" y="3739681"/>
              <a:ext cx="1646062" cy="1261884"/>
            </a:xfrm>
            <a:prstGeom prst="rect">
              <a:avLst/>
            </a:prstGeom>
            <a:noFill/>
          </p:spPr>
          <p:txBody>
            <a:bodyPr wrap="square" rtlCol="0">
              <a:spAutoFit/>
            </a:bodyPr>
            <a:lstStyle/>
            <a:p>
              <a:r>
                <a:rPr lang="en-US" sz="1400" dirty="0" smtClean="0">
                  <a:latin typeface="Franklin Gothic Book"/>
                  <a:cs typeface="Franklin Gothic Book"/>
                </a:rPr>
                <a:t>Strengthening</a:t>
              </a:r>
            </a:p>
            <a:p>
              <a:r>
                <a:rPr lang="en-US" sz="1400" dirty="0" smtClean="0">
                  <a:latin typeface="Franklin Gothic Book"/>
                  <a:cs typeface="Franklin Gothic Book"/>
                </a:rPr>
                <a:t>Customer</a:t>
              </a:r>
            </a:p>
            <a:p>
              <a:r>
                <a:rPr lang="en-US" sz="1400" dirty="0" smtClean="0">
                  <a:latin typeface="Franklin Gothic Book"/>
                  <a:cs typeface="Franklin Gothic Book"/>
                </a:rPr>
                <a:t>Acquisition</a:t>
              </a:r>
            </a:p>
            <a:p>
              <a:r>
                <a:rPr lang="en-US" spc="600" dirty="0">
                  <a:solidFill>
                    <a:schemeClr val="accent1">
                      <a:lumMod val="90000"/>
                      <a:lumOff val="10000"/>
                    </a:schemeClr>
                  </a:solidFill>
                  <a:latin typeface="Avenir Book"/>
                  <a:cs typeface="Avenir Book"/>
                </a:rPr>
                <a:t>I</a:t>
              </a:r>
              <a:r>
                <a:rPr lang="en-US" spc="600" dirty="0">
                  <a:solidFill>
                    <a:schemeClr val="accent1">
                      <a:lumMod val="50000"/>
                      <a:lumOff val="50000"/>
                    </a:schemeClr>
                  </a:solidFill>
                  <a:latin typeface="Avenir Book"/>
                  <a:cs typeface="Avenir Book"/>
                </a:rPr>
                <a:t>NSP</a:t>
              </a:r>
              <a:r>
                <a:rPr lang="en-US" spc="600" dirty="0">
                  <a:solidFill>
                    <a:srgbClr val="1E3F5A"/>
                  </a:solidFill>
                  <a:latin typeface="Avenir Book"/>
                  <a:cs typeface="Avenir Book"/>
                </a:rPr>
                <a:t>I</a:t>
              </a:r>
              <a:r>
                <a:rPr lang="en-US" spc="600" dirty="0">
                  <a:solidFill>
                    <a:schemeClr val="accent1">
                      <a:lumMod val="50000"/>
                      <a:lumOff val="50000"/>
                    </a:schemeClr>
                  </a:solidFill>
                  <a:latin typeface="Avenir Book"/>
                  <a:cs typeface="Avenir Book"/>
                </a:rPr>
                <a:t>RE</a:t>
              </a:r>
            </a:p>
            <a:p>
              <a:endParaRPr lang="en-US" sz="1600" dirty="0" smtClean="0">
                <a:latin typeface="Franklin Gothic Book"/>
                <a:cs typeface="Franklin Gothic Book"/>
              </a:endParaRPr>
            </a:p>
          </p:txBody>
        </p:sp>
        <p:sp>
          <p:nvSpPr>
            <p:cNvPr id="49" name="TextBox 48"/>
            <p:cNvSpPr txBox="1"/>
            <p:nvPr/>
          </p:nvSpPr>
          <p:spPr>
            <a:xfrm>
              <a:off x="159321" y="4953639"/>
              <a:ext cx="1368595" cy="738664"/>
            </a:xfrm>
            <a:prstGeom prst="rect">
              <a:avLst/>
            </a:prstGeom>
            <a:noFill/>
          </p:spPr>
          <p:txBody>
            <a:bodyPr wrap="square" rtlCol="0">
              <a:spAutoFit/>
            </a:bodyPr>
            <a:lstStyle/>
            <a:p>
              <a:r>
                <a:rPr lang="en-US" sz="1400" dirty="0" smtClean="0">
                  <a:latin typeface="Franklin Gothic Book"/>
                  <a:cs typeface="Franklin Gothic Book"/>
                </a:rPr>
                <a:t>Building </a:t>
              </a:r>
            </a:p>
            <a:p>
              <a:r>
                <a:rPr lang="en-US" sz="1400" dirty="0" smtClean="0">
                  <a:latin typeface="Franklin Gothic Book"/>
                  <a:cs typeface="Franklin Gothic Book"/>
                </a:rPr>
                <a:t>Community</a:t>
              </a:r>
            </a:p>
            <a:p>
              <a:r>
                <a:rPr lang="en-US" sz="1400" dirty="0" smtClean="0">
                  <a:latin typeface="Franklin Gothic Book"/>
                  <a:cs typeface="Franklin Gothic Book"/>
                </a:rPr>
                <a:t>Brand</a:t>
              </a:r>
              <a:endParaRPr lang="en-US" sz="1400" dirty="0">
                <a:latin typeface="Franklin Gothic Book"/>
                <a:cs typeface="Franklin Gothic Book"/>
              </a:endParaRPr>
            </a:p>
          </p:txBody>
        </p:sp>
        <p:sp>
          <p:nvSpPr>
            <p:cNvPr id="50" name="TextBox 49"/>
            <p:cNvSpPr txBox="1"/>
            <p:nvPr/>
          </p:nvSpPr>
          <p:spPr>
            <a:xfrm>
              <a:off x="1993787" y="3751676"/>
              <a:ext cx="1035033" cy="461665"/>
            </a:xfrm>
            <a:prstGeom prst="rect">
              <a:avLst/>
            </a:prstGeom>
            <a:solidFill>
              <a:srgbClr val="FFFFFF"/>
            </a:solidFill>
          </p:spPr>
          <p:txBody>
            <a:bodyPr wrap="square" rtlCol="0">
              <a:spAutoFit/>
            </a:bodyPr>
            <a:lstStyle/>
            <a:p>
              <a:pPr algn="ctr"/>
              <a:r>
                <a:rPr lang="en-US" sz="1200" dirty="0" smtClean="0">
                  <a:solidFill>
                    <a:schemeClr val="tx1">
                      <a:lumMod val="75000"/>
                    </a:schemeClr>
                  </a:solidFill>
                  <a:latin typeface="Franklin Gothic Book"/>
                  <a:cs typeface="Franklin Gothic Book"/>
                </a:rPr>
                <a:t>Product rollout</a:t>
              </a:r>
              <a:endParaRPr lang="en-US" sz="1200" dirty="0">
                <a:solidFill>
                  <a:schemeClr val="tx1">
                    <a:lumMod val="75000"/>
                  </a:schemeClr>
                </a:solidFill>
                <a:latin typeface="Franklin Gothic Book"/>
                <a:cs typeface="Franklin Gothic Book"/>
              </a:endParaRPr>
            </a:p>
          </p:txBody>
        </p:sp>
        <p:cxnSp>
          <p:nvCxnSpPr>
            <p:cNvPr id="51" name="Straight Connector 50"/>
            <p:cNvCxnSpPr/>
            <p:nvPr/>
          </p:nvCxnSpPr>
          <p:spPr>
            <a:xfrm flipH="1">
              <a:off x="4655723" y="4693663"/>
              <a:ext cx="4111869" cy="3951"/>
            </a:xfrm>
            <a:prstGeom prst="line">
              <a:avLst/>
            </a:prstGeom>
            <a:ln w="19050" cmpd="sng">
              <a:solidFill>
                <a:srgbClr val="2E618A"/>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4652682" y="4333114"/>
              <a:ext cx="2033887" cy="276999"/>
            </a:xfrm>
            <a:prstGeom prst="rect">
              <a:avLst/>
            </a:prstGeom>
            <a:solidFill>
              <a:srgbClr val="FFFFFF"/>
            </a:solidFill>
          </p:spPr>
          <p:txBody>
            <a:bodyPr wrap="square" rtlCol="0">
              <a:spAutoFit/>
            </a:bodyPr>
            <a:lstStyle/>
            <a:p>
              <a:pPr algn="ctr"/>
              <a:r>
                <a:rPr lang="en-US" sz="1200" dirty="0" smtClean="0">
                  <a:solidFill>
                    <a:schemeClr val="tx1">
                      <a:lumMod val="75000"/>
                    </a:schemeClr>
                  </a:solidFill>
                  <a:latin typeface="Franklin Gothic Book"/>
                  <a:cs typeface="Franklin Gothic Book"/>
                </a:rPr>
                <a:t>Reassess customer needs</a:t>
              </a:r>
              <a:endParaRPr lang="en-US" sz="1200" dirty="0">
                <a:solidFill>
                  <a:schemeClr val="tx1">
                    <a:lumMod val="75000"/>
                  </a:schemeClr>
                </a:solidFill>
                <a:latin typeface="Franklin Gothic Book"/>
                <a:cs typeface="Franklin Gothic Book"/>
              </a:endParaRPr>
            </a:p>
          </p:txBody>
        </p:sp>
        <p:cxnSp>
          <p:nvCxnSpPr>
            <p:cNvPr id="53" name="Straight Connector 52"/>
            <p:cNvCxnSpPr/>
            <p:nvPr/>
          </p:nvCxnSpPr>
          <p:spPr>
            <a:xfrm flipH="1">
              <a:off x="1827385" y="5589220"/>
              <a:ext cx="1394108" cy="0"/>
            </a:xfrm>
            <a:prstGeom prst="line">
              <a:avLst/>
            </a:prstGeom>
            <a:ln w="19050" cmpd="sng">
              <a:solidFill>
                <a:schemeClr val="accent5">
                  <a:lumMod val="60000"/>
                  <a:lumOff val="40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H="1">
              <a:off x="3205816" y="5589220"/>
              <a:ext cx="2216622" cy="0"/>
            </a:xfrm>
            <a:prstGeom prst="line">
              <a:avLst/>
            </a:prstGeom>
            <a:ln w="19050" cmpd="sng">
              <a:solidFill>
                <a:schemeClr val="accent5">
                  <a:lumMod val="60000"/>
                  <a:lumOff val="40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flipH="1">
              <a:off x="1813531" y="5327930"/>
              <a:ext cx="2180179" cy="0"/>
            </a:xfrm>
            <a:prstGeom prst="line">
              <a:avLst/>
            </a:prstGeom>
            <a:ln w="19050" cmpd="sng">
              <a:solidFill>
                <a:schemeClr val="accent2"/>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a:off x="4663846" y="4256263"/>
              <a:ext cx="1" cy="441351"/>
            </a:xfrm>
            <a:prstGeom prst="line">
              <a:avLst/>
            </a:prstGeom>
            <a:ln w="19050" cmpd="sng">
              <a:solidFill>
                <a:srgbClr val="2E618A"/>
              </a:solidFill>
            </a:ln>
            <a:effectLst/>
          </p:spPr>
          <p:style>
            <a:lnRef idx="2">
              <a:schemeClr val="accent1"/>
            </a:lnRef>
            <a:fillRef idx="0">
              <a:schemeClr val="accent1"/>
            </a:fillRef>
            <a:effectRef idx="1">
              <a:schemeClr val="accent1"/>
            </a:effectRef>
            <a:fontRef idx="minor">
              <a:schemeClr val="tx1"/>
            </a:fontRef>
          </p:style>
        </p:cxnSp>
        <p:sp>
          <p:nvSpPr>
            <p:cNvPr id="153" name="TextBox 152"/>
            <p:cNvSpPr txBox="1"/>
            <p:nvPr/>
          </p:nvSpPr>
          <p:spPr>
            <a:xfrm>
              <a:off x="1827385" y="4830212"/>
              <a:ext cx="2152269" cy="461665"/>
            </a:xfrm>
            <a:prstGeom prst="rect">
              <a:avLst/>
            </a:prstGeom>
            <a:solidFill>
              <a:srgbClr val="FFFFFF"/>
            </a:solidFill>
          </p:spPr>
          <p:txBody>
            <a:bodyPr wrap="square" rtlCol="0">
              <a:spAutoFit/>
            </a:bodyPr>
            <a:lstStyle/>
            <a:p>
              <a:pPr algn="ctr"/>
              <a:r>
                <a:rPr lang="en-US" sz="1200" dirty="0" smtClean="0">
                  <a:solidFill>
                    <a:schemeClr val="tx1">
                      <a:lumMod val="75000"/>
                    </a:schemeClr>
                  </a:solidFill>
                  <a:latin typeface="Franklin Gothic Book"/>
                  <a:cs typeface="Franklin Gothic Book"/>
                </a:rPr>
                <a:t>Redirect marketing spend </a:t>
              </a:r>
            </a:p>
            <a:p>
              <a:pPr algn="ctr"/>
              <a:r>
                <a:rPr lang="en-US" sz="1200" dirty="0" smtClean="0">
                  <a:solidFill>
                    <a:schemeClr val="tx1">
                      <a:lumMod val="75000"/>
                    </a:schemeClr>
                  </a:solidFill>
                  <a:latin typeface="Franklin Gothic Book"/>
                  <a:cs typeface="Franklin Gothic Book"/>
                </a:rPr>
                <a:t>to community initiatives</a:t>
              </a:r>
              <a:endParaRPr lang="en-US" sz="1200" dirty="0">
                <a:solidFill>
                  <a:schemeClr val="tx1">
                    <a:lumMod val="75000"/>
                  </a:schemeClr>
                </a:solidFill>
                <a:latin typeface="Franklin Gothic Book"/>
                <a:cs typeface="Franklin Gothic Book"/>
              </a:endParaRPr>
            </a:p>
          </p:txBody>
        </p:sp>
        <p:cxnSp>
          <p:nvCxnSpPr>
            <p:cNvPr id="155" name="Straight Connector 154"/>
            <p:cNvCxnSpPr/>
            <p:nvPr/>
          </p:nvCxnSpPr>
          <p:spPr>
            <a:xfrm flipH="1">
              <a:off x="3944621" y="5757880"/>
              <a:ext cx="4822971" cy="3951"/>
            </a:xfrm>
            <a:prstGeom prst="line">
              <a:avLst/>
            </a:prstGeom>
            <a:ln w="19050" cmpd="sng">
              <a:solidFill>
                <a:schemeClr val="accent2"/>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168" name="TextBox 167"/>
            <p:cNvSpPr txBox="1"/>
            <p:nvPr/>
          </p:nvSpPr>
          <p:spPr>
            <a:xfrm>
              <a:off x="3928022" y="5391978"/>
              <a:ext cx="2071620" cy="276999"/>
            </a:xfrm>
            <a:prstGeom prst="rect">
              <a:avLst/>
            </a:prstGeom>
            <a:solidFill>
              <a:srgbClr val="FFFFFF"/>
            </a:solidFill>
          </p:spPr>
          <p:txBody>
            <a:bodyPr wrap="square" rtlCol="0">
              <a:spAutoFit/>
            </a:bodyPr>
            <a:lstStyle/>
            <a:p>
              <a:pPr algn="ctr"/>
              <a:r>
                <a:rPr lang="en-US" sz="1200" dirty="0" smtClean="0">
                  <a:solidFill>
                    <a:schemeClr val="tx1">
                      <a:lumMod val="75000"/>
                    </a:schemeClr>
                  </a:solidFill>
                  <a:latin typeface="Franklin Gothic Book"/>
                  <a:cs typeface="Franklin Gothic Book"/>
                </a:rPr>
                <a:t>Launch community events</a:t>
              </a:r>
              <a:endParaRPr lang="en-US" sz="1200" dirty="0">
                <a:solidFill>
                  <a:schemeClr val="tx1">
                    <a:lumMod val="75000"/>
                  </a:schemeClr>
                </a:solidFill>
                <a:latin typeface="Franklin Gothic Book"/>
                <a:cs typeface="Franklin Gothic Book"/>
              </a:endParaRPr>
            </a:p>
          </p:txBody>
        </p:sp>
        <p:cxnSp>
          <p:nvCxnSpPr>
            <p:cNvPr id="156" name="Straight Connector 155"/>
            <p:cNvCxnSpPr/>
            <p:nvPr/>
          </p:nvCxnSpPr>
          <p:spPr>
            <a:xfrm>
              <a:off x="3952744" y="5320480"/>
              <a:ext cx="1" cy="441351"/>
            </a:xfrm>
            <a:prstGeom prst="line">
              <a:avLst/>
            </a:prstGeom>
            <a:ln w="1905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sp>
        <p:nvSpPr>
          <p:cNvPr id="58" name="Title 1"/>
          <p:cNvSpPr txBox="1">
            <a:spLocks/>
          </p:cNvSpPr>
          <p:nvPr/>
        </p:nvSpPr>
        <p:spPr>
          <a:xfrm>
            <a:off x="132977" y="319574"/>
            <a:ext cx="7397376" cy="663576"/>
          </a:xfrm>
          <a:prstGeom prst="rect">
            <a:avLst/>
          </a:prstGeom>
        </p:spPr>
        <p:txBody>
          <a:bodyPr/>
          <a:lstStyle>
            <a:lvl1pPr algn="l" defTabSz="457200" rtl="0" eaLnBrk="1" latinLnBrk="0" hangingPunct="1">
              <a:spcBef>
                <a:spcPct val="0"/>
              </a:spcBef>
              <a:buNone/>
              <a:defRPr sz="2400" kern="1200" baseline="0">
                <a:solidFill>
                  <a:schemeClr val="tx1"/>
                </a:solidFill>
                <a:latin typeface="Franklin Gothic Book"/>
                <a:ea typeface="+mj-ea"/>
                <a:cs typeface="Franklin Gothic Book"/>
              </a:defRPr>
            </a:lvl1pPr>
          </a:lstStyle>
          <a:p>
            <a:r>
              <a:rPr lang="en-US" dirty="0" smtClean="0"/>
              <a:t>Implementation Timeline</a:t>
            </a:r>
            <a:endParaRPr lang="en-US" dirty="0"/>
          </a:p>
        </p:txBody>
      </p:sp>
      <p:pic>
        <p:nvPicPr>
          <p:cNvPr id="59" name="Picture 58">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spTree>
    <p:extLst>
      <p:ext uri="{BB962C8B-B14F-4D97-AF65-F5344CB8AC3E}">
        <p14:creationId xmlns:p14="http://schemas.microsoft.com/office/powerpoint/2010/main" val="3173111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p:cNvGrpSpPr/>
          <p:nvPr/>
        </p:nvGrpSpPr>
        <p:grpSpPr>
          <a:xfrm>
            <a:off x="-1" y="1215656"/>
            <a:ext cx="9142307" cy="970522"/>
            <a:chOff x="-1" y="1215656"/>
            <a:chExt cx="9142307" cy="970522"/>
          </a:xfrm>
        </p:grpSpPr>
        <p:cxnSp>
          <p:nvCxnSpPr>
            <p:cNvPr id="5" name="Straight Connector 4"/>
            <p:cNvCxnSpPr/>
            <p:nvPr/>
          </p:nvCxnSpPr>
          <p:spPr>
            <a:xfrm>
              <a:off x="-1" y="1962111"/>
              <a:ext cx="2053770"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0" y="1438208"/>
              <a:ext cx="2053769"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 y="1548434"/>
              <a:ext cx="2053771" cy="307777"/>
            </a:xfrm>
            <a:prstGeom prst="rect">
              <a:avLst/>
            </a:prstGeom>
            <a:noFill/>
          </p:spPr>
          <p:txBody>
            <a:bodyPr wrap="square" rtlCol="0">
              <a:spAutoFit/>
            </a:bodyPr>
            <a:lstStyle/>
            <a:p>
              <a:pPr algn="ctr"/>
              <a:r>
                <a:rPr lang="en-US" sz="1400" dirty="0" smtClean="0">
                  <a:solidFill>
                    <a:schemeClr val="accent1">
                      <a:lumMod val="75000"/>
                      <a:lumOff val="25000"/>
                    </a:schemeClr>
                  </a:solidFill>
                  <a:latin typeface="Franklin Gothic Book"/>
                  <a:cs typeface="Franklin Gothic Book"/>
                </a:rPr>
                <a:t>OBJECTIVE</a:t>
              </a:r>
            </a:p>
          </p:txBody>
        </p:sp>
        <p:cxnSp>
          <p:nvCxnSpPr>
            <p:cNvPr id="32" name="Straight Connector 31"/>
            <p:cNvCxnSpPr/>
            <p:nvPr/>
          </p:nvCxnSpPr>
          <p:spPr>
            <a:xfrm>
              <a:off x="2053770" y="1438208"/>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2053770" y="1698062"/>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48" name="Rectangle 47"/>
            <p:cNvSpPr/>
            <p:nvPr/>
          </p:nvSpPr>
          <p:spPr>
            <a:xfrm>
              <a:off x="2053769" y="1215656"/>
              <a:ext cx="7088537" cy="970522"/>
            </a:xfrm>
            <a:prstGeom prst="rect">
              <a:avLst/>
            </a:prstGeom>
          </p:spPr>
          <p:txBody>
            <a:bodyPr wrap="square">
              <a:spAutoFit/>
            </a:bodyPr>
            <a:lstStyle/>
            <a:p>
              <a:pPr algn="ctr">
                <a:lnSpc>
                  <a:spcPct val="120000"/>
                </a:lnSpc>
              </a:pPr>
              <a:r>
                <a:rPr lang="en-US" sz="1600" dirty="0">
                  <a:latin typeface="Franklin Gothic Book"/>
                  <a:cs typeface="Franklin Gothic Book"/>
                </a:rPr>
                <a:t>Leverage Capital One’s national lending products, the </a:t>
              </a:r>
            </a:p>
            <a:p>
              <a:pPr algn="ctr">
                <a:lnSpc>
                  <a:spcPct val="120000"/>
                </a:lnSpc>
              </a:pPr>
              <a:r>
                <a:rPr lang="en-US" sz="1600" dirty="0">
                  <a:latin typeface="Franklin Gothic Book"/>
                  <a:cs typeface="Franklin Gothic Book"/>
                </a:rPr>
                <a:t>Capital One 360 business, and its retail banking business to most</a:t>
              </a:r>
              <a:endParaRPr lang="en-US" sz="1600" dirty="0">
                <a:solidFill>
                  <a:srgbClr val="6A121B"/>
                </a:solidFill>
                <a:latin typeface="Franklin Gothic Medium"/>
                <a:cs typeface="Franklin Gothic Medium"/>
              </a:endParaRPr>
            </a:p>
            <a:p>
              <a:pPr algn="ctr">
                <a:lnSpc>
                  <a:spcPct val="120000"/>
                </a:lnSpc>
              </a:pPr>
              <a:r>
                <a:rPr lang="en-US" sz="1600" dirty="0">
                  <a:solidFill>
                    <a:srgbClr val="6A121B"/>
                  </a:solidFill>
                  <a:latin typeface="Franklin Gothic Medium"/>
                  <a:cs typeface="Franklin Gothic Medium"/>
                </a:rPr>
                <a:t>effectively sustain and grow its banking relationships in the US.</a:t>
              </a:r>
            </a:p>
          </p:txBody>
        </p:sp>
      </p:grpSp>
      <p:grpSp>
        <p:nvGrpSpPr>
          <p:cNvPr id="65" name="Group 64"/>
          <p:cNvGrpSpPr/>
          <p:nvPr/>
        </p:nvGrpSpPr>
        <p:grpSpPr>
          <a:xfrm>
            <a:off x="-1" y="2672758"/>
            <a:ext cx="9144001" cy="584776"/>
            <a:chOff x="-1" y="2672758"/>
            <a:chExt cx="9144001" cy="584776"/>
          </a:xfrm>
        </p:grpSpPr>
        <p:cxnSp>
          <p:nvCxnSpPr>
            <p:cNvPr id="37" name="Straight Connector 36"/>
            <p:cNvCxnSpPr/>
            <p:nvPr/>
          </p:nvCxnSpPr>
          <p:spPr>
            <a:xfrm>
              <a:off x="-1" y="3235838"/>
              <a:ext cx="2053770"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0" y="2711935"/>
              <a:ext cx="2053769"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1" y="2822161"/>
              <a:ext cx="2053771" cy="307777"/>
            </a:xfrm>
            <a:prstGeom prst="rect">
              <a:avLst/>
            </a:prstGeom>
            <a:noFill/>
          </p:spPr>
          <p:txBody>
            <a:bodyPr wrap="square" rtlCol="0">
              <a:spAutoFit/>
            </a:bodyPr>
            <a:lstStyle/>
            <a:p>
              <a:pPr algn="ctr"/>
              <a:r>
                <a:rPr lang="en-US" sz="1400" dirty="0" smtClean="0">
                  <a:solidFill>
                    <a:schemeClr val="accent1">
                      <a:lumMod val="75000"/>
                      <a:lumOff val="25000"/>
                    </a:schemeClr>
                  </a:solidFill>
                  <a:latin typeface="Franklin Gothic Book"/>
                  <a:cs typeface="Franklin Gothic Book"/>
                </a:rPr>
                <a:t>KEY ISSUES</a:t>
              </a:r>
            </a:p>
          </p:txBody>
        </p:sp>
        <p:cxnSp>
          <p:nvCxnSpPr>
            <p:cNvPr id="40" name="Straight Connector 39"/>
            <p:cNvCxnSpPr/>
            <p:nvPr/>
          </p:nvCxnSpPr>
          <p:spPr>
            <a:xfrm>
              <a:off x="2053770" y="2711935"/>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2053770" y="2971789"/>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2053770" y="2672758"/>
              <a:ext cx="2351023" cy="584776"/>
            </a:xfrm>
            <a:prstGeom prst="rect">
              <a:avLst/>
            </a:prstGeom>
          </p:spPr>
          <p:txBody>
            <a:bodyPr wrap="square">
              <a:spAutoFit/>
            </a:bodyPr>
            <a:lstStyle/>
            <a:p>
              <a:pPr algn="ctr"/>
              <a:r>
                <a:rPr lang="en-US" sz="1600" dirty="0" smtClean="0">
                  <a:latin typeface="Franklin Gothic Book"/>
                  <a:cs typeface="Franklin Gothic Book"/>
                </a:rPr>
                <a:t>Low Industry </a:t>
              </a:r>
              <a:endParaRPr lang="en-US" sz="1600" dirty="0">
                <a:latin typeface="Franklin Gothic Book"/>
                <a:cs typeface="Franklin Gothic Book"/>
              </a:endParaRPr>
            </a:p>
            <a:p>
              <a:pPr algn="ctr"/>
              <a:r>
                <a:rPr lang="en-US" sz="1600" dirty="0" smtClean="0">
                  <a:latin typeface="Franklin Gothic Book"/>
                  <a:cs typeface="Franklin Gothic Book"/>
                </a:rPr>
                <a:t>Growth</a:t>
              </a:r>
            </a:p>
          </p:txBody>
        </p:sp>
        <p:sp>
          <p:nvSpPr>
            <p:cNvPr id="52" name="Rectangle 51"/>
            <p:cNvSpPr/>
            <p:nvPr/>
          </p:nvSpPr>
          <p:spPr>
            <a:xfrm>
              <a:off x="4404793" y="2672758"/>
              <a:ext cx="2351023" cy="584776"/>
            </a:xfrm>
            <a:prstGeom prst="rect">
              <a:avLst/>
            </a:prstGeom>
          </p:spPr>
          <p:txBody>
            <a:bodyPr wrap="square">
              <a:spAutoFit/>
            </a:bodyPr>
            <a:lstStyle/>
            <a:p>
              <a:pPr algn="ctr"/>
              <a:r>
                <a:rPr lang="en-US" sz="1600" dirty="0" smtClean="0">
                  <a:latin typeface="Franklin Gothic Book"/>
                  <a:cs typeface="Franklin Gothic Book"/>
                </a:rPr>
                <a:t>Multichannel</a:t>
              </a:r>
            </a:p>
            <a:p>
              <a:pPr algn="ctr"/>
              <a:r>
                <a:rPr lang="en-US" sz="1600" dirty="0" smtClean="0">
                  <a:latin typeface="Franklin Gothic Book"/>
                  <a:cs typeface="Franklin Gothic Book"/>
                </a:rPr>
                <a:t>Demands</a:t>
              </a:r>
            </a:p>
          </p:txBody>
        </p:sp>
        <p:sp>
          <p:nvSpPr>
            <p:cNvPr id="53" name="Rectangle 52"/>
            <p:cNvSpPr/>
            <p:nvPr/>
          </p:nvSpPr>
          <p:spPr>
            <a:xfrm>
              <a:off x="6792977" y="2672758"/>
              <a:ext cx="2351023" cy="584776"/>
            </a:xfrm>
            <a:prstGeom prst="rect">
              <a:avLst/>
            </a:prstGeom>
          </p:spPr>
          <p:txBody>
            <a:bodyPr wrap="square">
              <a:spAutoFit/>
            </a:bodyPr>
            <a:lstStyle/>
            <a:p>
              <a:pPr algn="ctr"/>
              <a:r>
                <a:rPr lang="en-US" sz="1600" dirty="0" smtClean="0">
                  <a:latin typeface="Franklin Gothic Book"/>
                  <a:cs typeface="Franklin Gothic Book"/>
                </a:rPr>
                <a:t>Competitive</a:t>
              </a:r>
            </a:p>
            <a:p>
              <a:pPr algn="ctr"/>
              <a:r>
                <a:rPr lang="en-US" sz="1600" dirty="0" smtClean="0">
                  <a:latin typeface="Franklin Gothic Book"/>
                  <a:cs typeface="Franklin Gothic Book"/>
                </a:rPr>
                <a:t>Encroachment</a:t>
              </a:r>
            </a:p>
          </p:txBody>
        </p:sp>
        <p:cxnSp>
          <p:nvCxnSpPr>
            <p:cNvPr id="54" name="Straight Connector 53"/>
            <p:cNvCxnSpPr/>
            <p:nvPr/>
          </p:nvCxnSpPr>
          <p:spPr>
            <a:xfrm>
              <a:off x="4404793" y="2711935"/>
              <a:ext cx="0" cy="509135"/>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6792977" y="2711935"/>
              <a:ext cx="0" cy="509135"/>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3" name="Group 2"/>
          <p:cNvGrpSpPr/>
          <p:nvPr/>
        </p:nvGrpSpPr>
        <p:grpSpPr>
          <a:xfrm>
            <a:off x="-1" y="3885814"/>
            <a:ext cx="9144001" cy="596732"/>
            <a:chOff x="-1" y="3885814"/>
            <a:chExt cx="9144001" cy="596732"/>
          </a:xfrm>
        </p:grpSpPr>
        <p:cxnSp>
          <p:nvCxnSpPr>
            <p:cNvPr id="43" name="Straight Connector 42"/>
            <p:cNvCxnSpPr/>
            <p:nvPr/>
          </p:nvCxnSpPr>
          <p:spPr>
            <a:xfrm>
              <a:off x="-1" y="4482546"/>
              <a:ext cx="2053770"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0" y="3958643"/>
              <a:ext cx="2053769"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1" y="4068869"/>
              <a:ext cx="2053771" cy="307777"/>
            </a:xfrm>
            <a:prstGeom prst="rect">
              <a:avLst/>
            </a:prstGeom>
            <a:noFill/>
          </p:spPr>
          <p:txBody>
            <a:bodyPr wrap="square" rtlCol="0">
              <a:spAutoFit/>
            </a:bodyPr>
            <a:lstStyle/>
            <a:p>
              <a:pPr algn="ctr"/>
              <a:r>
                <a:rPr lang="en-US" sz="1400" dirty="0" smtClean="0">
                  <a:solidFill>
                    <a:schemeClr val="accent1">
                      <a:lumMod val="75000"/>
                      <a:lumOff val="25000"/>
                    </a:schemeClr>
                  </a:solidFill>
                  <a:latin typeface="Franklin Gothic Book"/>
                  <a:cs typeface="Franklin Gothic Book"/>
                </a:rPr>
                <a:t>RECOMMENDATIONS</a:t>
              </a:r>
            </a:p>
          </p:txBody>
        </p:sp>
        <p:cxnSp>
          <p:nvCxnSpPr>
            <p:cNvPr id="46" name="Straight Connector 45"/>
            <p:cNvCxnSpPr/>
            <p:nvPr/>
          </p:nvCxnSpPr>
          <p:spPr>
            <a:xfrm>
              <a:off x="2053770" y="3958643"/>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a:off x="2053770" y="4218497"/>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2053770" y="3885814"/>
              <a:ext cx="3540048" cy="307777"/>
            </a:xfrm>
            <a:prstGeom prst="rect">
              <a:avLst/>
            </a:prstGeom>
            <a:noFill/>
          </p:spPr>
          <p:txBody>
            <a:bodyPr wrap="square" rtlCol="0">
              <a:spAutoFit/>
            </a:bodyPr>
            <a:lstStyle/>
            <a:p>
              <a:pPr algn="ctr"/>
              <a:r>
                <a:rPr lang="en-US" sz="1400" dirty="0" smtClean="0">
                  <a:solidFill>
                    <a:schemeClr val="accent2">
                      <a:lumMod val="75000"/>
                    </a:schemeClr>
                  </a:solidFill>
                  <a:latin typeface="Franklin Gothic Medium"/>
                  <a:cs typeface="Franklin Gothic Medium"/>
                </a:rPr>
                <a:t>CUSTOMER RETENTION</a:t>
              </a:r>
            </a:p>
          </p:txBody>
        </p:sp>
        <p:sp>
          <p:nvSpPr>
            <p:cNvPr id="67" name="TextBox 66"/>
            <p:cNvSpPr txBox="1"/>
            <p:nvPr/>
          </p:nvSpPr>
          <p:spPr>
            <a:xfrm>
              <a:off x="5593818" y="3885814"/>
              <a:ext cx="3540048" cy="307777"/>
            </a:xfrm>
            <a:prstGeom prst="rect">
              <a:avLst/>
            </a:prstGeom>
            <a:noFill/>
          </p:spPr>
          <p:txBody>
            <a:bodyPr wrap="square" rtlCol="0">
              <a:spAutoFit/>
            </a:bodyPr>
            <a:lstStyle/>
            <a:p>
              <a:pPr algn="ctr"/>
              <a:r>
                <a:rPr lang="en-US" sz="1400" dirty="0" smtClean="0">
                  <a:solidFill>
                    <a:schemeClr val="accent2">
                      <a:lumMod val="75000"/>
                    </a:schemeClr>
                  </a:solidFill>
                  <a:latin typeface="Franklin Gothic Medium"/>
                  <a:cs typeface="Franklin Gothic Medium"/>
                </a:rPr>
                <a:t>CUSTOMER ACQUISITION</a:t>
              </a:r>
            </a:p>
          </p:txBody>
        </p:sp>
        <p:sp>
          <p:nvSpPr>
            <p:cNvPr id="68" name="TextBox 67"/>
            <p:cNvSpPr txBox="1"/>
            <p:nvPr/>
          </p:nvSpPr>
          <p:spPr>
            <a:xfrm>
              <a:off x="2053770" y="4129246"/>
              <a:ext cx="3540048" cy="338554"/>
            </a:xfrm>
            <a:prstGeom prst="rect">
              <a:avLst/>
            </a:prstGeom>
            <a:noFill/>
          </p:spPr>
          <p:txBody>
            <a:bodyPr wrap="square" rtlCol="0">
              <a:spAutoFit/>
            </a:bodyPr>
            <a:lstStyle/>
            <a:p>
              <a:pPr algn="ctr"/>
              <a:r>
                <a:rPr lang="en-US" sz="1600" dirty="0" smtClean="0">
                  <a:solidFill>
                    <a:srgbClr val="000000"/>
                  </a:solidFill>
                  <a:latin typeface="Franklin Gothic Book"/>
                  <a:cs typeface="Franklin Gothic Book"/>
                </a:rPr>
                <a:t>360ne Expansion Model</a:t>
              </a:r>
              <a:endParaRPr lang="en-US" dirty="0" smtClean="0">
                <a:solidFill>
                  <a:srgbClr val="000000"/>
                </a:solidFill>
                <a:latin typeface="Franklin Gothic Book"/>
                <a:cs typeface="Franklin Gothic Book"/>
              </a:endParaRPr>
            </a:p>
          </p:txBody>
        </p:sp>
        <p:sp>
          <p:nvSpPr>
            <p:cNvPr id="69" name="TextBox 68"/>
            <p:cNvSpPr txBox="1"/>
            <p:nvPr/>
          </p:nvSpPr>
          <p:spPr>
            <a:xfrm>
              <a:off x="5603952" y="4129246"/>
              <a:ext cx="3540048" cy="338554"/>
            </a:xfrm>
            <a:prstGeom prst="rect">
              <a:avLst/>
            </a:prstGeom>
            <a:noFill/>
          </p:spPr>
          <p:txBody>
            <a:bodyPr wrap="square" rtlCol="0">
              <a:spAutoFit/>
            </a:bodyPr>
            <a:lstStyle/>
            <a:p>
              <a:pPr algn="ctr"/>
              <a:r>
                <a:rPr lang="en-US" sz="1600" dirty="0" smtClean="0">
                  <a:solidFill>
                    <a:srgbClr val="000000"/>
                  </a:solidFill>
                  <a:latin typeface="Franklin Gothic Book"/>
                  <a:cs typeface="Franklin Gothic Book"/>
                </a:rPr>
                <a:t>Inspire Card &amp; Network</a:t>
              </a:r>
              <a:endParaRPr lang="en-US" dirty="0" smtClean="0">
                <a:solidFill>
                  <a:srgbClr val="000000"/>
                </a:solidFill>
                <a:latin typeface="Franklin Gothic Book"/>
                <a:cs typeface="Franklin Gothic Book"/>
              </a:endParaRPr>
            </a:p>
          </p:txBody>
        </p:sp>
        <p:cxnSp>
          <p:nvCxnSpPr>
            <p:cNvPr id="70" name="Straight Connector 69"/>
            <p:cNvCxnSpPr/>
            <p:nvPr/>
          </p:nvCxnSpPr>
          <p:spPr>
            <a:xfrm>
              <a:off x="5593818" y="3939023"/>
              <a:ext cx="0" cy="509135"/>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4" name="Group 3"/>
          <p:cNvGrpSpPr/>
          <p:nvPr/>
        </p:nvGrpSpPr>
        <p:grpSpPr>
          <a:xfrm>
            <a:off x="-1" y="4900930"/>
            <a:ext cx="9148221" cy="1060803"/>
            <a:chOff x="-1" y="4900930"/>
            <a:chExt cx="9148221" cy="1060803"/>
          </a:xfrm>
        </p:grpSpPr>
        <p:cxnSp>
          <p:nvCxnSpPr>
            <p:cNvPr id="59" name="Straight Connector 58"/>
            <p:cNvCxnSpPr/>
            <p:nvPr/>
          </p:nvCxnSpPr>
          <p:spPr>
            <a:xfrm>
              <a:off x="-1" y="5742764"/>
              <a:ext cx="2053770"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0" y="5218861"/>
              <a:ext cx="2053769"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1" y="5329087"/>
              <a:ext cx="2053771" cy="307777"/>
            </a:xfrm>
            <a:prstGeom prst="rect">
              <a:avLst/>
            </a:prstGeom>
            <a:noFill/>
          </p:spPr>
          <p:txBody>
            <a:bodyPr wrap="square" rtlCol="0">
              <a:spAutoFit/>
            </a:bodyPr>
            <a:lstStyle/>
            <a:p>
              <a:pPr algn="ctr"/>
              <a:r>
                <a:rPr lang="en-US" sz="1400" dirty="0" smtClean="0">
                  <a:solidFill>
                    <a:schemeClr val="accent1">
                      <a:lumMod val="75000"/>
                      <a:lumOff val="25000"/>
                    </a:schemeClr>
                  </a:solidFill>
                  <a:latin typeface="Franklin Gothic Book"/>
                  <a:cs typeface="Franklin Gothic Book"/>
                </a:rPr>
                <a:t>IMPACT</a:t>
              </a:r>
            </a:p>
          </p:txBody>
        </p:sp>
        <p:cxnSp>
          <p:nvCxnSpPr>
            <p:cNvPr id="62" name="Straight Connector 61"/>
            <p:cNvCxnSpPr/>
            <p:nvPr/>
          </p:nvCxnSpPr>
          <p:spPr>
            <a:xfrm>
              <a:off x="2053770" y="5218861"/>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H="1">
              <a:off x="2053770" y="5478715"/>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42" name="Rectangle 41"/>
            <p:cNvSpPr/>
            <p:nvPr/>
          </p:nvSpPr>
          <p:spPr>
            <a:xfrm>
              <a:off x="2059683" y="4900930"/>
              <a:ext cx="7088537" cy="1060803"/>
            </a:xfrm>
            <a:prstGeom prst="rect">
              <a:avLst/>
            </a:prstGeom>
          </p:spPr>
          <p:txBody>
            <a:bodyPr wrap="square">
              <a:spAutoFit/>
            </a:bodyPr>
            <a:lstStyle/>
            <a:p>
              <a:pPr algn="ctr">
                <a:lnSpc>
                  <a:spcPct val="120000"/>
                </a:lnSpc>
              </a:pPr>
              <a:r>
                <a:rPr lang="en-US" sz="1600" dirty="0">
                  <a:latin typeface="Franklin Gothic Medium"/>
                  <a:cs typeface="Franklin Gothic Medium"/>
                </a:rPr>
                <a:t>Increased customer satisfaction and loyalty, enhanced customer </a:t>
              </a:r>
            </a:p>
            <a:p>
              <a:pPr algn="ctr">
                <a:lnSpc>
                  <a:spcPct val="140000"/>
                </a:lnSpc>
              </a:pPr>
              <a:r>
                <a:rPr lang="en-US" sz="1600" dirty="0">
                  <a:latin typeface="Franklin Gothic Medium"/>
                  <a:cs typeface="Franklin Gothic Medium"/>
                </a:rPr>
                <a:t>retention, and strengthened acquisition strategy will </a:t>
              </a:r>
              <a:r>
                <a:rPr lang="en-US" sz="1600" dirty="0">
                  <a:solidFill>
                    <a:srgbClr val="000000"/>
                  </a:solidFill>
                  <a:latin typeface="Franklin Gothic Medium"/>
                  <a:cs typeface="Franklin Gothic Medium"/>
                </a:rPr>
                <a:t>drive incremental </a:t>
              </a:r>
            </a:p>
            <a:p>
              <a:pPr algn="ctr">
                <a:lnSpc>
                  <a:spcPct val="140000"/>
                </a:lnSpc>
              </a:pPr>
              <a:r>
                <a:rPr lang="en-US" sz="1600" dirty="0">
                  <a:solidFill>
                    <a:srgbClr val="000000"/>
                  </a:solidFill>
                  <a:latin typeface="Franklin Gothic Medium"/>
                  <a:cs typeface="Franklin Gothic Medium"/>
                </a:rPr>
                <a:t>dividend payout of 25 cents over the next five years.</a:t>
              </a:r>
            </a:p>
          </p:txBody>
        </p:sp>
      </p:grpSp>
      <p:pic>
        <p:nvPicPr>
          <p:cNvPr id="51" name="Picture 50">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sp>
        <p:nvSpPr>
          <p:cNvPr id="50" name="Title 1"/>
          <p:cNvSpPr>
            <a:spLocks noGrp="1"/>
          </p:cNvSpPr>
          <p:nvPr>
            <p:ph type="ctrTitle"/>
          </p:nvPr>
        </p:nvSpPr>
        <p:spPr>
          <a:xfrm>
            <a:off x="132977" y="319574"/>
            <a:ext cx="7397376" cy="663576"/>
          </a:xfrm>
          <a:prstGeom prst="rect">
            <a:avLst/>
          </a:prstGeom>
        </p:spPr>
        <p:txBody>
          <a:bodyPr/>
          <a:lstStyle/>
          <a:p>
            <a:r>
              <a:rPr lang="en-US" dirty="0" smtClean="0"/>
              <a:t>Value Proposition</a:t>
            </a:r>
            <a:endParaRPr lang="en-US" dirty="0"/>
          </a:p>
        </p:txBody>
      </p:sp>
    </p:spTree>
    <p:extLst>
      <p:ext uri="{BB962C8B-B14F-4D97-AF65-F5344CB8AC3E}">
        <p14:creationId xmlns:p14="http://schemas.microsoft.com/office/powerpoint/2010/main" val="142788797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42307" y="190881"/>
            <a:ext cx="2401693" cy="70788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1" y="642077"/>
            <a:ext cx="9144000" cy="5143500"/>
          </a:xfrm>
          <a:prstGeom prst="rect">
            <a:avLst/>
          </a:prstGeom>
        </p:spPr>
      </p:pic>
      <p:sp>
        <p:nvSpPr>
          <p:cNvPr id="3" name="TextBox 2"/>
          <p:cNvSpPr txBox="1"/>
          <p:nvPr/>
        </p:nvSpPr>
        <p:spPr>
          <a:xfrm>
            <a:off x="2" y="231411"/>
            <a:ext cx="9143999" cy="646331"/>
          </a:xfrm>
          <a:prstGeom prst="rect">
            <a:avLst/>
          </a:prstGeom>
          <a:noFill/>
        </p:spPr>
        <p:txBody>
          <a:bodyPr wrap="square" rtlCol="0">
            <a:spAutoFit/>
          </a:bodyPr>
          <a:lstStyle/>
          <a:p>
            <a:pPr algn="ctr"/>
            <a:r>
              <a:rPr lang="en-US" sz="3600" dirty="0" smtClean="0">
                <a:solidFill>
                  <a:srgbClr val="2E618A"/>
                </a:solidFill>
                <a:latin typeface="Avenir Book"/>
                <a:cs typeface="Avenir Book"/>
              </a:rPr>
              <a:t>BUILDING THE CAPITAL ONE BRAND</a:t>
            </a:r>
          </a:p>
        </p:txBody>
      </p:sp>
      <p:pic>
        <p:nvPicPr>
          <p:cNvPr id="7" name="Picture 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698269" y="4934003"/>
            <a:ext cx="2796075" cy="1001640"/>
          </a:xfrm>
          <a:prstGeom prst="rect">
            <a:avLst/>
          </a:prstGeom>
        </p:spPr>
      </p:pic>
      <p:sp>
        <p:nvSpPr>
          <p:cNvPr id="8" name="Rectangle 7"/>
          <p:cNvSpPr/>
          <p:nvPr/>
        </p:nvSpPr>
        <p:spPr>
          <a:xfrm>
            <a:off x="0" y="1021747"/>
            <a:ext cx="9144000" cy="75041"/>
          </a:xfrm>
          <a:prstGeom prst="rect">
            <a:avLst/>
          </a:prstGeom>
          <a:gradFill flip="none" rotWithShape="1">
            <a:gsLst>
              <a:gs pos="0">
                <a:schemeClr val="accent2">
                  <a:lumMod val="75000"/>
                </a:schemeClr>
              </a:gs>
              <a:gs pos="100000">
                <a:schemeClr val="accent2">
                  <a:lumMod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283879" y="3092822"/>
            <a:ext cx="4886682" cy="3215341"/>
          </a:xfrm>
          <a:prstGeom prst="rect">
            <a:avLst/>
          </a:prstGeom>
        </p:spPr>
      </p:pic>
    </p:spTree>
    <p:extLst>
      <p:ext uri="{BB962C8B-B14F-4D97-AF65-F5344CB8AC3E}">
        <p14:creationId xmlns:p14="http://schemas.microsoft.com/office/powerpoint/2010/main" val="214550870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12884" t="21875" r="29722" b="11458"/>
          <a:stretch>
            <a:fillRect/>
          </a:stretch>
        </p:blipFill>
        <p:spPr bwMode="auto">
          <a:xfrm>
            <a:off x="352777" y="1097846"/>
            <a:ext cx="8446911" cy="5516350"/>
          </a:xfrm>
          <a:prstGeom prst="rect">
            <a:avLst/>
          </a:prstGeom>
          <a:noFill/>
          <a:ln w="9525">
            <a:noFill/>
            <a:miter lim="800000"/>
            <a:headEnd/>
            <a:tailEnd/>
          </a:ln>
        </p:spPr>
      </p:pic>
      <p:sp>
        <p:nvSpPr>
          <p:cNvPr id="5" name="Rectangle 4"/>
          <p:cNvSpPr/>
          <p:nvPr/>
        </p:nvSpPr>
        <p:spPr>
          <a:xfrm>
            <a:off x="4191000" y="2006601"/>
            <a:ext cx="3733800" cy="381000"/>
          </a:xfrm>
          <a:prstGeom prst="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605845" y="2309989"/>
            <a:ext cx="2667000" cy="381000"/>
          </a:xfrm>
          <a:prstGeom prst="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13442" y="6376707"/>
            <a:ext cx="7755680" cy="270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sp>
        <p:nvSpPr>
          <p:cNvPr id="14" name="Title 1"/>
          <p:cNvSpPr txBox="1">
            <a:spLocks/>
          </p:cNvSpPr>
          <p:nvPr/>
        </p:nvSpPr>
        <p:spPr>
          <a:xfrm>
            <a:off x="132976" y="313276"/>
            <a:ext cx="8577729" cy="663576"/>
          </a:xfrm>
          <a:prstGeom prst="rect">
            <a:avLst/>
          </a:prstGeom>
        </p:spPr>
        <p:txBody>
          <a:bodyPr/>
          <a:lstStyle>
            <a:lvl1pPr algn="l" defTabSz="457200" rtl="0" eaLnBrk="1" latinLnBrk="0" hangingPunct="1">
              <a:spcBef>
                <a:spcPct val="0"/>
              </a:spcBef>
              <a:buNone/>
              <a:defRPr sz="2800" kern="1200">
                <a:solidFill>
                  <a:schemeClr val="tx1"/>
                </a:solidFill>
                <a:latin typeface="Franklin Gothic Book"/>
                <a:ea typeface="+mj-ea"/>
                <a:cs typeface="Franklin Gothic Book"/>
              </a:defRPr>
            </a:lvl1pPr>
          </a:lstStyle>
          <a:p>
            <a:r>
              <a:rPr lang="en-US" sz="2400" dirty="0" smtClean="0"/>
              <a:t>Appendix: What is Net Promoter Score (NPS)?</a:t>
            </a:r>
            <a:endParaRPr lang="en-US" sz="2400" dirty="0"/>
          </a:p>
        </p:txBody>
      </p:sp>
    </p:spTree>
    <p:extLst>
      <p:ext uri="{BB962C8B-B14F-4D97-AF65-F5344CB8AC3E}">
        <p14:creationId xmlns:p14="http://schemas.microsoft.com/office/powerpoint/2010/main" val="355341283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3442" y="6376707"/>
            <a:ext cx="7755680" cy="270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sp>
        <p:nvSpPr>
          <p:cNvPr id="14" name="Title 1"/>
          <p:cNvSpPr txBox="1">
            <a:spLocks/>
          </p:cNvSpPr>
          <p:nvPr/>
        </p:nvSpPr>
        <p:spPr>
          <a:xfrm>
            <a:off x="132976" y="313276"/>
            <a:ext cx="8577729" cy="663576"/>
          </a:xfrm>
          <a:prstGeom prst="rect">
            <a:avLst/>
          </a:prstGeom>
        </p:spPr>
        <p:txBody>
          <a:bodyPr/>
          <a:lstStyle>
            <a:lvl1pPr algn="l" defTabSz="457200" rtl="0" eaLnBrk="1" latinLnBrk="0" hangingPunct="1">
              <a:spcBef>
                <a:spcPct val="0"/>
              </a:spcBef>
              <a:buNone/>
              <a:defRPr sz="2800" kern="1200">
                <a:solidFill>
                  <a:schemeClr val="tx1"/>
                </a:solidFill>
                <a:latin typeface="Franklin Gothic Book"/>
                <a:ea typeface="+mj-ea"/>
                <a:cs typeface="Franklin Gothic Book"/>
              </a:defRPr>
            </a:lvl1pPr>
          </a:lstStyle>
          <a:p>
            <a:r>
              <a:rPr lang="en-US" sz="2400" dirty="0" smtClean="0"/>
              <a:t>Appendix: Consumer Push and Pull Drivers</a:t>
            </a:r>
            <a:endParaRPr lang="en-US" sz="2400" dirty="0"/>
          </a:p>
        </p:txBody>
      </p:sp>
      <p:pic>
        <p:nvPicPr>
          <p:cNvPr id="8" name="Picture 2"/>
          <p:cNvPicPr>
            <a:picLocks noChangeAspect="1" noChangeArrowheads="1"/>
          </p:cNvPicPr>
          <p:nvPr/>
        </p:nvPicPr>
        <p:blipFill>
          <a:blip r:embed="rId4" cstate="print"/>
          <a:srcRect l="18155" t="16667" r="19180" b="14583"/>
          <a:stretch>
            <a:fillRect/>
          </a:stretch>
        </p:blipFill>
        <p:spPr bwMode="auto">
          <a:xfrm>
            <a:off x="352779" y="1246261"/>
            <a:ext cx="8456704" cy="5216285"/>
          </a:xfrm>
          <a:prstGeom prst="rect">
            <a:avLst/>
          </a:prstGeom>
          <a:noFill/>
          <a:ln w="9525">
            <a:noFill/>
            <a:miter lim="800000"/>
            <a:headEnd/>
            <a:tailEnd/>
          </a:ln>
        </p:spPr>
      </p:pic>
      <p:sp>
        <p:nvSpPr>
          <p:cNvPr id="6" name="Rectangle 5"/>
          <p:cNvSpPr/>
          <p:nvPr/>
        </p:nvSpPr>
        <p:spPr>
          <a:xfrm>
            <a:off x="3277631" y="3852333"/>
            <a:ext cx="1195591" cy="1846493"/>
          </a:xfrm>
          <a:prstGeom prst="rect">
            <a:avLst/>
          </a:prstGeom>
          <a:noFill/>
          <a:ln w="57150" cmpd="sng">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dirty="0">
              <a:latin typeface="Franklin Gothic Book"/>
              <a:cs typeface="Franklin Gothic Book"/>
            </a:endParaRPr>
          </a:p>
        </p:txBody>
      </p:sp>
      <p:sp>
        <p:nvSpPr>
          <p:cNvPr id="9" name="Rectangle 8"/>
          <p:cNvSpPr/>
          <p:nvPr/>
        </p:nvSpPr>
        <p:spPr>
          <a:xfrm>
            <a:off x="6943698" y="4275667"/>
            <a:ext cx="1195591" cy="1423159"/>
          </a:xfrm>
          <a:prstGeom prst="rect">
            <a:avLst/>
          </a:prstGeom>
          <a:noFill/>
          <a:ln w="57150" cmpd="sng">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dirty="0">
              <a:latin typeface="Franklin Gothic Book"/>
              <a:cs typeface="Franklin Gothic Book"/>
            </a:endParaRPr>
          </a:p>
        </p:txBody>
      </p:sp>
    </p:spTree>
    <p:extLst>
      <p:ext uri="{BB962C8B-B14F-4D97-AF65-F5344CB8AC3E}">
        <p14:creationId xmlns:p14="http://schemas.microsoft.com/office/powerpoint/2010/main" val="242391129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sp>
        <p:nvSpPr>
          <p:cNvPr id="14" name="Title 1"/>
          <p:cNvSpPr txBox="1">
            <a:spLocks/>
          </p:cNvSpPr>
          <p:nvPr/>
        </p:nvSpPr>
        <p:spPr>
          <a:xfrm>
            <a:off x="132976" y="148925"/>
            <a:ext cx="8577729" cy="663576"/>
          </a:xfrm>
          <a:prstGeom prst="rect">
            <a:avLst/>
          </a:prstGeom>
        </p:spPr>
        <p:txBody>
          <a:bodyPr/>
          <a:lstStyle>
            <a:lvl1pPr algn="l" defTabSz="457200" rtl="0" eaLnBrk="1" latinLnBrk="0" hangingPunct="1">
              <a:spcBef>
                <a:spcPct val="0"/>
              </a:spcBef>
              <a:buNone/>
              <a:defRPr sz="2800" kern="1200">
                <a:solidFill>
                  <a:schemeClr val="tx1"/>
                </a:solidFill>
                <a:latin typeface="Franklin Gothic Book"/>
                <a:ea typeface="+mj-ea"/>
                <a:cs typeface="Franklin Gothic Book"/>
              </a:defRPr>
            </a:lvl1pPr>
          </a:lstStyle>
          <a:p>
            <a:r>
              <a:rPr lang="en-US" sz="2400" dirty="0" smtClean="0"/>
              <a:t>Appendix: </a:t>
            </a:r>
            <a:r>
              <a:rPr lang="en-US" sz="2400" dirty="0"/>
              <a:t>Growing bank via assets and deposits </a:t>
            </a:r>
            <a:endParaRPr lang="en-US" sz="2400" dirty="0" smtClean="0"/>
          </a:p>
          <a:p>
            <a:r>
              <a:rPr lang="en-US" sz="2400" dirty="0" smtClean="0"/>
              <a:t>correlates </a:t>
            </a:r>
            <a:r>
              <a:rPr lang="en-US" sz="2400" dirty="0"/>
              <a:t>directly with consistent performance</a:t>
            </a:r>
          </a:p>
        </p:txBody>
      </p:sp>
      <p:pic>
        <p:nvPicPr>
          <p:cNvPr id="10" name="Picture 9" descr="Screen Shot 2014-11-13 at 4.39.1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63161"/>
            <a:ext cx="9144000" cy="4469326"/>
          </a:xfrm>
          <a:prstGeom prst="rect">
            <a:avLst/>
          </a:prstGeom>
        </p:spPr>
      </p:pic>
      <p:sp>
        <p:nvSpPr>
          <p:cNvPr id="11" name="Rectangle 10"/>
          <p:cNvSpPr/>
          <p:nvPr/>
        </p:nvSpPr>
        <p:spPr>
          <a:xfrm>
            <a:off x="6149474" y="3335812"/>
            <a:ext cx="1380879" cy="628316"/>
          </a:xfrm>
          <a:prstGeom prst="rect">
            <a:avLst/>
          </a:prstGeom>
          <a:noFill/>
          <a:ln w="5715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906295" y="3649970"/>
            <a:ext cx="1380879" cy="628316"/>
          </a:xfrm>
          <a:prstGeom prst="rect">
            <a:avLst/>
          </a:prstGeom>
          <a:noFill/>
          <a:ln w="5715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94833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976" y="313276"/>
            <a:ext cx="8577729" cy="663576"/>
          </a:xfrm>
        </p:spPr>
        <p:txBody>
          <a:bodyPr/>
          <a:lstStyle/>
          <a:p>
            <a:r>
              <a:rPr lang="en-US" dirty="0" smtClean="0"/>
              <a:t>Appendix: Promoters Buy More </a:t>
            </a:r>
            <a:endParaRPr lang="en-US" dirty="0"/>
          </a:p>
        </p:txBody>
      </p:sp>
      <p:pic>
        <p:nvPicPr>
          <p:cNvPr id="4" name="Picture 3">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sp>
        <p:nvSpPr>
          <p:cNvPr id="22" name="Rectangle 21"/>
          <p:cNvSpPr/>
          <p:nvPr/>
        </p:nvSpPr>
        <p:spPr>
          <a:xfrm>
            <a:off x="513442" y="6376707"/>
            <a:ext cx="7755680" cy="270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Screen Shot 2014-11-13 at 6.05.0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00867"/>
            <a:ext cx="9144000" cy="5033507"/>
          </a:xfrm>
          <a:prstGeom prst="rect">
            <a:avLst/>
          </a:prstGeom>
        </p:spPr>
      </p:pic>
    </p:spTree>
    <p:extLst>
      <p:ext uri="{BB962C8B-B14F-4D97-AF65-F5344CB8AC3E}">
        <p14:creationId xmlns:p14="http://schemas.microsoft.com/office/powerpoint/2010/main" val="284847968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976" y="313276"/>
            <a:ext cx="8577729" cy="663576"/>
          </a:xfrm>
        </p:spPr>
        <p:txBody>
          <a:bodyPr/>
          <a:lstStyle/>
          <a:p>
            <a:r>
              <a:rPr lang="en-US" dirty="0" smtClean="0"/>
              <a:t>Appendix: Bank Closures 2013</a:t>
            </a:r>
            <a:endParaRPr lang="en-US" dirty="0"/>
          </a:p>
        </p:txBody>
      </p:sp>
      <p:pic>
        <p:nvPicPr>
          <p:cNvPr id="4" name="Picture 3">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sp>
        <p:nvSpPr>
          <p:cNvPr id="22" name="Rectangle 21"/>
          <p:cNvSpPr/>
          <p:nvPr/>
        </p:nvSpPr>
        <p:spPr>
          <a:xfrm>
            <a:off x="513442" y="6376707"/>
            <a:ext cx="7755680" cy="270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2" descr="http://thefinancialbrand.com/wp-content/uploads/2014/02/State-by-state-branch-closings-530x356.png"/>
          <p:cNvPicPr>
            <a:picLocks noChangeAspect="1" noChangeArrowheads="1"/>
          </p:cNvPicPr>
          <p:nvPr/>
        </p:nvPicPr>
        <p:blipFill>
          <a:blip r:embed="rId4"/>
          <a:srcRect/>
          <a:stretch>
            <a:fillRect/>
          </a:stretch>
        </p:blipFill>
        <p:spPr bwMode="auto">
          <a:xfrm>
            <a:off x="567463" y="1149527"/>
            <a:ext cx="8009074" cy="5379680"/>
          </a:xfrm>
          <a:prstGeom prst="rect">
            <a:avLst/>
          </a:prstGeom>
          <a:noFill/>
        </p:spPr>
      </p:pic>
    </p:spTree>
    <p:extLst>
      <p:ext uri="{BB962C8B-B14F-4D97-AF65-F5344CB8AC3E}">
        <p14:creationId xmlns:p14="http://schemas.microsoft.com/office/powerpoint/2010/main" val="119168727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976" y="313276"/>
            <a:ext cx="8577729" cy="663576"/>
          </a:xfrm>
        </p:spPr>
        <p:txBody>
          <a:bodyPr/>
          <a:lstStyle/>
          <a:p>
            <a:r>
              <a:rPr lang="en-US" dirty="0" smtClean="0"/>
              <a:t>Appendix: Full-Service Downsizing Cases</a:t>
            </a:r>
            <a:endParaRPr lang="en-US" dirty="0"/>
          </a:p>
        </p:txBody>
      </p:sp>
      <p:pic>
        <p:nvPicPr>
          <p:cNvPr id="4" name="Picture 3">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sp>
        <p:nvSpPr>
          <p:cNvPr id="22" name="Rectangle 21"/>
          <p:cNvSpPr/>
          <p:nvPr/>
        </p:nvSpPr>
        <p:spPr>
          <a:xfrm>
            <a:off x="513442" y="6376707"/>
            <a:ext cx="7755680" cy="270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32977" y="1571746"/>
            <a:ext cx="8836526" cy="3939539"/>
          </a:xfrm>
          <a:prstGeom prst="rect">
            <a:avLst/>
          </a:prstGeom>
        </p:spPr>
        <p:txBody>
          <a:bodyPr wrap="square">
            <a:spAutoFit/>
          </a:bodyPr>
          <a:lstStyle/>
          <a:p>
            <a:pPr algn="ctr">
              <a:lnSpc>
                <a:spcPct val="150000"/>
              </a:lnSpc>
            </a:pPr>
            <a:r>
              <a:rPr lang="en-US" sz="2400" i="1" dirty="0" smtClean="0">
                <a:solidFill>
                  <a:srgbClr val="8E1824"/>
                </a:solidFill>
                <a:latin typeface="Franklin Gothic Medium"/>
                <a:cs typeface="Franklin Gothic Medium"/>
              </a:rPr>
              <a:t>Bank </a:t>
            </a:r>
            <a:r>
              <a:rPr lang="en-US" sz="2400" i="1" dirty="0">
                <a:solidFill>
                  <a:srgbClr val="8E1824"/>
                </a:solidFill>
                <a:latin typeface="Franklin Gothic Medium"/>
                <a:cs typeface="Franklin Gothic Medium"/>
              </a:rPr>
              <a:t>of </a:t>
            </a:r>
            <a:r>
              <a:rPr lang="en-US" sz="2400" i="1" dirty="0" smtClean="0">
                <a:solidFill>
                  <a:srgbClr val="8E1824"/>
                </a:solidFill>
                <a:latin typeface="Franklin Gothic Medium"/>
                <a:cs typeface="Franklin Gothic Medium"/>
              </a:rPr>
              <a:t>America </a:t>
            </a:r>
            <a:r>
              <a:rPr lang="en-US" sz="2400" dirty="0">
                <a:latin typeface="Franklin Gothic Book"/>
                <a:cs typeface="Franklin Gothic Book"/>
              </a:rPr>
              <a:t>has closed nearly </a:t>
            </a:r>
            <a:r>
              <a:rPr lang="en-US" sz="2400" b="1" dirty="0">
                <a:solidFill>
                  <a:schemeClr val="accent2"/>
                </a:solidFill>
                <a:latin typeface="Franklin Gothic Book"/>
                <a:cs typeface="Franklin Gothic Book"/>
              </a:rPr>
              <a:t>600</a:t>
            </a:r>
            <a:r>
              <a:rPr lang="en-US" sz="2400" dirty="0">
                <a:latin typeface="Franklin Gothic Book"/>
                <a:cs typeface="Franklin Gothic Book"/>
              </a:rPr>
              <a:t> </a:t>
            </a:r>
            <a:r>
              <a:rPr lang="en-US" sz="2400" dirty="0" smtClean="0">
                <a:latin typeface="Franklin Gothic Book"/>
                <a:cs typeface="Franklin Gothic Book"/>
              </a:rPr>
              <a:t>full-service branches </a:t>
            </a:r>
            <a:r>
              <a:rPr lang="en-US" sz="2400" dirty="0">
                <a:latin typeface="Franklin Gothic Book"/>
                <a:cs typeface="Franklin Gothic Book"/>
              </a:rPr>
              <a:t>over the past two years, and it looks like they plan to continue this trend. </a:t>
            </a:r>
            <a:endParaRPr lang="en-US" sz="2400" dirty="0" smtClean="0">
              <a:latin typeface="Franklin Gothic Book"/>
              <a:cs typeface="Franklin Gothic Book"/>
            </a:endParaRPr>
          </a:p>
          <a:p>
            <a:pPr algn="ctr">
              <a:lnSpc>
                <a:spcPct val="150000"/>
              </a:lnSpc>
            </a:pPr>
            <a:endParaRPr lang="en-US" sz="2400" dirty="0">
              <a:latin typeface="Franklin Gothic Book"/>
              <a:cs typeface="Franklin Gothic Book"/>
            </a:endParaRPr>
          </a:p>
          <a:p>
            <a:pPr algn="ctr">
              <a:lnSpc>
                <a:spcPct val="150000"/>
              </a:lnSpc>
            </a:pPr>
            <a:r>
              <a:rPr lang="en-US" sz="2400" i="1" dirty="0" smtClean="0">
                <a:solidFill>
                  <a:schemeClr val="accent1"/>
                </a:solidFill>
                <a:latin typeface="Franklin Gothic Medium"/>
                <a:cs typeface="Franklin Gothic Medium"/>
              </a:rPr>
              <a:t>JPMorgan Chase </a:t>
            </a:r>
            <a:r>
              <a:rPr lang="en-US" sz="2400" dirty="0" smtClean="0">
                <a:latin typeface="Franklin Gothic Book"/>
                <a:cs typeface="Franklin Gothic Book"/>
              </a:rPr>
              <a:t>is </a:t>
            </a:r>
            <a:r>
              <a:rPr lang="en-US" sz="2400" dirty="0">
                <a:latin typeface="Franklin Gothic Book"/>
                <a:cs typeface="Franklin Gothic Book"/>
              </a:rPr>
              <a:t>using another method to downsize </a:t>
            </a:r>
            <a:r>
              <a:rPr lang="en-US" sz="2400" dirty="0" smtClean="0">
                <a:latin typeface="Franklin Gothic Book"/>
                <a:cs typeface="Franklin Gothic Book"/>
              </a:rPr>
              <a:t>full-</a:t>
            </a:r>
          </a:p>
          <a:p>
            <a:pPr algn="ctr">
              <a:lnSpc>
                <a:spcPct val="150000"/>
              </a:lnSpc>
            </a:pPr>
            <a:r>
              <a:rPr lang="en-US" sz="2400" dirty="0" smtClean="0">
                <a:latin typeface="Franklin Gothic Book"/>
                <a:cs typeface="Franklin Gothic Book"/>
              </a:rPr>
              <a:t>service physical </a:t>
            </a:r>
            <a:r>
              <a:rPr lang="en-US" sz="2400" dirty="0">
                <a:latin typeface="Franklin Gothic Book"/>
                <a:cs typeface="Franklin Gothic Book"/>
              </a:rPr>
              <a:t>operations, choosing to keep the number of branches steady, but to make the actual buildings </a:t>
            </a:r>
            <a:r>
              <a:rPr lang="en-US" sz="2400" b="1" dirty="0">
                <a:solidFill>
                  <a:srgbClr val="032A5C"/>
                </a:solidFill>
                <a:latin typeface="Franklin Gothic Book"/>
                <a:cs typeface="Franklin Gothic Book"/>
              </a:rPr>
              <a:t>smaller, </a:t>
            </a:r>
            <a:endParaRPr lang="en-US" sz="2400" b="1" dirty="0" smtClean="0">
              <a:solidFill>
                <a:srgbClr val="032A5C"/>
              </a:solidFill>
              <a:latin typeface="Franklin Gothic Book"/>
              <a:cs typeface="Franklin Gothic Book"/>
            </a:endParaRPr>
          </a:p>
          <a:p>
            <a:pPr algn="ctr">
              <a:lnSpc>
                <a:spcPct val="150000"/>
              </a:lnSpc>
            </a:pPr>
            <a:r>
              <a:rPr lang="en-US" sz="2400" b="1" dirty="0" smtClean="0">
                <a:solidFill>
                  <a:srgbClr val="032A5C"/>
                </a:solidFill>
                <a:latin typeface="Franklin Gothic Book"/>
                <a:cs typeface="Franklin Gothic Book"/>
              </a:rPr>
              <a:t>with fewer employees</a:t>
            </a:r>
            <a:r>
              <a:rPr lang="en-US" sz="2400" dirty="0">
                <a:latin typeface="Franklin Gothic Book"/>
                <a:cs typeface="Franklin Gothic Book"/>
              </a:rPr>
              <a:t>.</a:t>
            </a:r>
          </a:p>
        </p:txBody>
      </p:sp>
      <p:sp>
        <p:nvSpPr>
          <p:cNvPr id="7" name="TextBox 6"/>
          <p:cNvSpPr txBox="1"/>
          <p:nvPr/>
        </p:nvSpPr>
        <p:spPr>
          <a:xfrm>
            <a:off x="3872093" y="5839601"/>
            <a:ext cx="5146842" cy="307777"/>
          </a:xfrm>
          <a:prstGeom prst="rect">
            <a:avLst/>
          </a:prstGeom>
          <a:noFill/>
        </p:spPr>
        <p:txBody>
          <a:bodyPr wrap="square" rtlCol="0">
            <a:spAutoFit/>
          </a:bodyPr>
          <a:lstStyle/>
          <a:p>
            <a:pPr algn="r"/>
            <a:r>
              <a:rPr lang="en-US" sz="1400" dirty="0" smtClean="0">
                <a:latin typeface="Franklin Gothic Book"/>
                <a:cs typeface="Franklin Gothic Book"/>
              </a:rPr>
              <a:t>Source: Wall Street Journal: Bank Downsizing</a:t>
            </a:r>
            <a:endParaRPr lang="en-US" sz="1400" dirty="0">
              <a:latin typeface="Franklin Gothic Book"/>
              <a:cs typeface="Franklin Gothic Book"/>
            </a:endParaRPr>
          </a:p>
        </p:txBody>
      </p:sp>
    </p:spTree>
    <p:extLst>
      <p:ext uri="{BB962C8B-B14F-4D97-AF65-F5344CB8AC3E}">
        <p14:creationId xmlns:p14="http://schemas.microsoft.com/office/powerpoint/2010/main" val="356046541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977" y="193748"/>
            <a:ext cx="6321611" cy="663576"/>
          </a:xfrm>
        </p:spPr>
        <p:txBody>
          <a:bodyPr/>
          <a:lstStyle/>
          <a:p>
            <a:r>
              <a:rPr lang="en-US" dirty="0" smtClean="0"/>
              <a:t>Appendix: </a:t>
            </a:r>
            <a:r>
              <a:rPr lang="en-US" dirty="0"/>
              <a:t>Physical </a:t>
            </a:r>
            <a:r>
              <a:rPr lang="en-US" dirty="0" smtClean="0"/>
              <a:t>locations will remain important </a:t>
            </a:r>
            <a:r>
              <a:rPr lang="en-US" dirty="0"/>
              <a:t>despite </a:t>
            </a:r>
            <a:r>
              <a:rPr lang="en-US" dirty="0" smtClean="0"/>
              <a:t>move toward online</a:t>
            </a:r>
            <a:endParaRPr lang="en-US" dirty="0"/>
          </a:p>
        </p:txBody>
      </p:sp>
      <p:pic>
        <p:nvPicPr>
          <p:cNvPr id="4" name="Picture 3">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sp>
        <p:nvSpPr>
          <p:cNvPr id="22" name="Rectangle 21"/>
          <p:cNvSpPr/>
          <p:nvPr/>
        </p:nvSpPr>
        <p:spPr>
          <a:xfrm>
            <a:off x="513442" y="6376707"/>
            <a:ext cx="7755680" cy="270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reen Shot 2014-11-12 at 4.32.2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564" y="1187263"/>
            <a:ext cx="3302000" cy="4089400"/>
          </a:xfrm>
          <a:prstGeom prst="rect">
            <a:avLst/>
          </a:prstGeom>
        </p:spPr>
      </p:pic>
      <p:sp>
        <p:nvSpPr>
          <p:cNvPr id="7" name="TextBox 6"/>
          <p:cNvSpPr txBox="1"/>
          <p:nvPr/>
        </p:nvSpPr>
        <p:spPr>
          <a:xfrm>
            <a:off x="3787466" y="1357889"/>
            <a:ext cx="5198475" cy="4554066"/>
          </a:xfrm>
          <a:prstGeom prst="rect">
            <a:avLst/>
          </a:prstGeom>
          <a:noFill/>
        </p:spPr>
        <p:txBody>
          <a:bodyPr wrap="square" rtlCol="0">
            <a:spAutoFit/>
          </a:bodyPr>
          <a:lstStyle/>
          <a:p>
            <a:pPr>
              <a:lnSpc>
                <a:spcPct val="120000"/>
              </a:lnSpc>
            </a:pPr>
            <a:r>
              <a:rPr lang="en-US" sz="1600" dirty="0" smtClean="0">
                <a:latin typeface="Franklin Gothic Medium"/>
                <a:cs typeface="Franklin Gothic Medium"/>
              </a:rPr>
              <a:t>Branch best meets consumers </a:t>
            </a:r>
            <a:r>
              <a:rPr lang="en-US" sz="1600" dirty="0" smtClean="0">
                <a:solidFill>
                  <a:srgbClr val="8E1824"/>
                </a:solidFill>
                <a:latin typeface="Franklin Gothic Medium"/>
                <a:cs typeface="Franklin Gothic Medium"/>
              </a:rPr>
              <a:t>core rational needs</a:t>
            </a:r>
            <a:r>
              <a:rPr lang="en-US" sz="1600" dirty="0" smtClean="0">
                <a:latin typeface="Franklin Gothic Medium"/>
                <a:cs typeface="Franklin Gothic Medium"/>
              </a:rPr>
              <a:t> of:</a:t>
            </a:r>
          </a:p>
          <a:p>
            <a:pPr>
              <a:lnSpc>
                <a:spcPct val="120000"/>
              </a:lnSpc>
            </a:pPr>
            <a:endParaRPr lang="en-US" sz="1400" dirty="0">
              <a:latin typeface="Franklin Gothic Medium"/>
              <a:cs typeface="Franklin Gothic Medium"/>
            </a:endParaRPr>
          </a:p>
          <a:p>
            <a:pPr marL="182880">
              <a:lnSpc>
                <a:spcPct val="120000"/>
              </a:lnSpc>
            </a:pPr>
            <a:r>
              <a:rPr lang="en-US" sz="1400" dirty="0" smtClean="0">
                <a:latin typeface="Franklin Gothic Medium"/>
                <a:cs typeface="Franklin Gothic Medium"/>
              </a:rPr>
              <a:t>Access and convenience: </a:t>
            </a:r>
            <a:r>
              <a:rPr lang="en-US" sz="1400" dirty="0" smtClean="0">
                <a:latin typeface="Franklin Gothic Book"/>
                <a:cs typeface="Franklin Gothic Book"/>
              </a:rPr>
              <a:t>Enables consumers to easily access  broad array of products in </a:t>
            </a:r>
            <a:r>
              <a:rPr lang="en-US" sz="1400" dirty="0" smtClean="0">
                <a:solidFill>
                  <a:schemeClr val="accent2"/>
                </a:solidFill>
                <a:latin typeface="Franklin Gothic Medium"/>
                <a:cs typeface="Franklin Gothic Medium"/>
              </a:rPr>
              <a:t>reasonable distance from home </a:t>
            </a:r>
          </a:p>
          <a:p>
            <a:pPr>
              <a:lnSpc>
                <a:spcPct val="120000"/>
              </a:lnSpc>
            </a:pPr>
            <a:r>
              <a:rPr lang="en-US" sz="1400" dirty="0" smtClean="0">
                <a:latin typeface="Franklin Gothic Medium"/>
                <a:cs typeface="Franklin Gothic Medium"/>
              </a:rPr>
              <a:t>	</a:t>
            </a:r>
          </a:p>
          <a:p>
            <a:pPr marL="182880">
              <a:lnSpc>
                <a:spcPct val="120000"/>
              </a:lnSpc>
            </a:pPr>
            <a:r>
              <a:rPr lang="en-US" sz="1400" dirty="0" smtClean="0">
                <a:latin typeface="Franklin Gothic Medium"/>
                <a:cs typeface="Franklin Gothic Medium"/>
              </a:rPr>
              <a:t>Face to face contact: </a:t>
            </a:r>
            <a:r>
              <a:rPr lang="en-US" sz="1400" dirty="0" smtClean="0">
                <a:latin typeface="Franklin Gothic Book"/>
                <a:cs typeface="Franklin Gothic Book"/>
              </a:rPr>
              <a:t>800 service number and 24 hour line have been around for years yet demand for physical location still grows due to </a:t>
            </a:r>
            <a:r>
              <a:rPr lang="en-US" sz="1400" dirty="0" smtClean="0">
                <a:solidFill>
                  <a:srgbClr val="8E1824"/>
                </a:solidFill>
                <a:latin typeface="Franklin Gothic Medium"/>
                <a:cs typeface="Franklin Gothic Medium"/>
              </a:rPr>
              <a:t>desire for eye contact </a:t>
            </a:r>
            <a:r>
              <a:rPr lang="en-US" sz="1400" dirty="0" smtClean="0">
                <a:latin typeface="Franklin Gothic Book"/>
                <a:cs typeface="Franklin Gothic Book"/>
              </a:rPr>
              <a:t>and </a:t>
            </a:r>
            <a:r>
              <a:rPr lang="en-US" sz="1400" dirty="0" smtClean="0">
                <a:solidFill>
                  <a:srgbClr val="8E1824"/>
                </a:solidFill>
                <a:latin typeface="Franklin Gothic Medium"/>
                <a:cs typeface="Franklin Gothic Medium"/>
              </a:rPr>
              <a:t>face to face interaction with problem solvers</a:t>
            </a:r>
          </a:p>
          <a:p>
            <a:pPr marL="182880">
              <a:lnSpc>
                <a:spcPct val="120000"/>
              </a:lnSpc>
            </a:pPr>
            <a:endParaRPr lang="en-US" sz="1400" dirty="0" smtClean="0">
              <a:latin typeface="Franklin Gothic Medium"/>
              <a:cs typeface="Franklin Gothic Medium"/>
            </a:endParaRPr>
          </a:p>
          <a:p>
            <a:pPr>
              <a:lnSpc>
                <a:spcPct val="120000"/>
              </a:lnSpc>
            </a:pPr>
            <a:r>
              <a:rPr lang="en-US" sz="1600" dirty="0" smtClean="0">
                <a:latin typeface="Franklin Gothic Medium"/>
                <a:cs typeface="Franklin Gothic Medium"/>
              </a:rPr>
              <a:t>Branch best meets consumers’ </a:t>
            </a:r>
            <a:r>
              <a:rPr lang="en-US" sz="1600" dirty="0" smtClean="0">
                <a:solidFill>
                  <a:srgbClr val="032A5C"/>
                </a:solidFill>
                <a:latin typeface="Franklin Gothic Medium"/>
                <a:cs typeface="Franklin Gothic Medium"/>
              </a:rPr>
              <a:t>core emotional needs</a:t>
            </a:r>
            <a:r>
              <a:rPr lang="en-US" sz="1600" dirty="0" smtClean="0">
                <a:latin typeface="Franklin Gothic Medium"/>
                <a:cs typeface="Franklin Gothic Medium"/>
              </a:rPr>
              <a:t> of:</a:t>
            </a:r>
          </a:p>
          <a:p>
            <a:pPr>
              <a:lnSpc>
                <a:spcPct val="120000"/>
              </a:lnSpc>
            </a:pPr>
            <a:endParaRPr lang="en-US" sz="1400" dirty="0" smtClean="0">
              <a:latin typeface="Franklin Gothic Medium"/>
              <a:cs typeface="Franklin Gothic Medium"/>
            </a:endParaRPr>
          </a:p>
          <a:p>
            <a:pPr marL="182880">
              <a:lnSpc>
                <a:spcPct val="120000"/>
              </a:lnSpc>
            </a:pPr>
            <a:r>
              <a:rPr lang="en-US" sz="1400" dirty="0" smtClean="0">
                <a:latin typeface="Franklin Gothic Medium"/>
                <a:cs typeface="Franklin Gothic Medium"/>
              </a:rPr>
              <a:t>Comfort and security: </a:t>
            </a:r>
            <a:r>
              <a:rPr lang="en-US" sz="1400" dirty="0" smtClean="0">
                <a:latin typeface="Franklin Gothic Book"/>
                <a:cs typeface="Franklin Gothic Book"/>
              </a:rPr>
              <a:t>Physical associations with security critical to </a:t>
            </a:r>
            <a:r>
              <a:rPr lang="en-US" sz="1400" dirty="0" smtClean="0">
                <a:solidFill>
                  <a:srgbClr val="032A5C"/>
                </a:solidFill>
                <a:latin typeface="Franklin Gothic Medium"/>
                <a:cs typeface="Franklin Gothic Medium"/>
              </a:rPr>
              <a:t>emotional comfort of secure finances</a:t>
            </a:r>
          </a:p>
          <a:p>
            <a:pPr marL="182880">
              <a:lnSpc>
                <a:spcPct val="120000"/>
              </a:lnSpc>
            </a:pPr>
            <a:endParaRPr lang="en-US" sz="1400" dirty="0" smtClean="0">
              <a:latin typeface="Franklin Gothic Book"/>
              <a:cs typeface="Franklin Gothic Book"/>
            </a:endParaRPr>
          </a:p>
          <a:p>
            <a:pPr marL="182880">
              <a:lnSpc>
                <a:spcPct val="120000"/>
              </a:lnSpc>
            </a:pPr>
            <a:r>
              <a:rPr lang="en-US" sz="1400" dirty="0" smtClean="0">
                <a:latin typeface="Franklin Gothic Medium"/>
                <a:cs typeface="Franklin Gothic Medium"/>
              </a:rPr>
              <a:t>Collaboration and belonging: </a:t>
            </a:r>
            <a:r>
              <a:rPr lang="en-US" sz="1400" dirty="0" smtClean="0">
                <a:latin typeface="Franklin Gothic Book"/>
                <a:cs typeface="Franklin Gothic Book"/>
              </a:rPr>
              <a:t>Allows consumers to feel like they have </a:t>
            </a:r>
            <a:r>
              <a:rPr lang="en-US" sz="1400" dirty="0" smtClean="0">
                <a:solidFill>
                  <a:srgbClr val="032A5C"/>
                </a:solidFill>
                <a:latin typeface="Franklin Gothic Medium"/>
                <a:cs typeface="Franklin Gothic Medium"/>
              </a:rPr>
              <a:t>more of a voice and association</a:t>
            </a:r>
            <a:r>
              <a:rPr lang="en-US" sz="1400" dirty="0" smtClean="0">
                <a:latin typeface="Franklin Gothic Book"/>
                <a:cs typeface="Franklin Gothic Book"/>
              </a:rPr>
              <a:t>: “this is my bank”</a:t>
            </a:r>
            <a:endParaRPr lang="en-US" sz="1400" dirty="0">
              <a:latin typeface="Franklin Gothic Book"/>
              <a:cs typeface="Franklin Gothic Book"/>
            </a:endParaRPr>
          </a:p>
        </p:txBody>
      </p:sp>
      <p:sp>
        <p:nvSpPr>
          <p:cNvPr id="8" name="Isosceles Triangle 7"/>
          <p:cNvSpPr/>
          <p:nvPr/>
        </p:nvSpPr>
        <p:spPr>
          <a:xfrm rot="5400000">
            <a:off x="1626837" y="2900134"/>
            <a:ext cx="3776099" cy="464950"/>
          </a:xfrm>
          <a:prstGeom prst="triangle">
            <a:avLst/>
          </a:prstGeom>
          <a:solidFill>
            <a:srgbClr val="2E618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50000"/>
                  <a:lumOff val="50000"/>
                </a:schemeClr>
              </a:solidFill>
            </a:endParaRPr>
          </a:p>
        </p:txBody>
      </p:sp>
    </p:spTree>
    <p:extLst>
      <p:ext uri="{BB962C8B-B14F-4D97-AF65-F5344CB8AC3E}">
        <p14:creationId xmlns:p14="http://schemas.microsoft.com/office/powerpoint/2010/main" val="410530958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977" y="143944"/>
            <a:ext cx="7397376" cy="663576"/>
          </a:xfrm>
          <a:prstGeom prst="rect">
            <a:avLst/>
          </a:prstGeom>
        </p:spPr>
        <p:txBody>
          <a:bodyPr/>
          <a:lstStyle/>
          <a:p>
            <a:r>
              <a:rPr lang="en-US" dirty="0" smtClean="0"/>
              <a:t>Beyond low industry growth, Capital One faces pressure from both consumers and competitors to innovate</a:t>
            </a:r>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641673" y="1402842"/>
            <a:ext cx="1860654" cy="666542"/>
          </a:xfrm>
          <a:prstGeom prst="rect">
            <a:avLst/>
          </a:prstGeom>
        </p:spPr>
      </p:pic>
      <p:sp>
        <p:nvSpPr>
          <p:cNvPr id="7" name="TextBox 6"/>
          <p:cNvSpPr txBox="1"/>
          <p:nvPr/>
        </p:nvSpPr>
        <p:spPr>
          <a:xfrm>
            <a:off x="4566932" y="1314259"/>
            <a:ext cx="4445329" cy="307777"/>
          </a:xfrm>
          <a:prstGeom prst="rect">
            <a:avLst/>
          </a:prstGeom>
          <a:noFill/>
        </p:spPr>
        <p:txBody>
          <a:bodyPr wrap="square" rtlCol="0">
            <a:spAutoFit/>
          </a:bodyPr>
          <a:lstStyle/>
          <a:p>
            <a:pPr algn="r"/>
            <a:r>
              <a:rPr lang="en-US" sz="1400" dirty="0" smtClean="0">
                <a:latin typeface="Franklin Gothic Book"/>
                <a:cs typeface="Franklin Gothic Book"/>
              </a:rPr>
              <a:t>COMPETITIVE PRESSURE</a:t>
            </a:r>
          </a:p>
        </p:txBody>
      </p:sp>
      <p:sp>
        <p:nvSpPr>
          <p:cNvPr id="8" name="TextBox 7"/>
          <p:cNvSpPr txBox="1"/>
          <p:nvPr/>
        </p:nvSpPr>
        <p:spPr>
          <a:xfrm>
            <a:off x="4566932" y="1584459"/>
            <a:ext cx="4445329" cy="369332"/>
          </a:xfrm>
          <a:prstGeom prst="rect">
            <a:avLst/>
          </a:prstGeom>
          <a:noFill/>
        </p:spPr>
        <p:txBody>
          <a:bodyPr wrap="square" rtlCol="0">
            <a:spAutoFit/>
          </a:bodyPr>
          <a:lstStyle/>
          <a:p>
            <a:pPr algn="r"/>
            <a:r>
              <a:rPr lang="en-US" dirty="0" smtClean="0">
                <a:solidFill>
                  <a:schemeClr val="accent1">
                    <a:lumMod val="75000"/>
                    <a:lumOff val="25000"/>
                  </a:schemeClr>
                </a:solidFill>
                <a:latin typeface="Franklin Gothic Book"/>
                <a:cs typeface="Franklin Gothic Book"/>
              </a:rPr>
              <a:t> </a:t>
            </a:r>
          </a:p>
        </p:txBody>
      </p:sp>
      <p:sp>
        <p:nvSpPr>
          <p:cNvPr id="12" name="TextBox 11"/>
          <p:cNvSpPr txBox="1"/>
          <p:nvPr/>
        </p:nvSpPr>
        <p:spPr>
          <a:xfrm>
            <a:off x="132977" y="1305254"/>
            <a:ext cx="4433955" cy="307777"/>
          </a:xfrm>
          <a:prstGeom prst="rect">
            <a:avLst/>
          </a:prstGeom>
          <a:noFill/>
        </p:spPr>
        <p:txBody>
          <a:bodyPr wrap="square" rtlCol="0">
            <a:spAutoFit/>
          </a:bodyPr>
          <a:lstStyle/>
          <a:p>
            <a:r>
              <a:rPr lang="en-US" sz="1400" dirty="0" smtClean="0">
                <a:latin typeface="Franklin Gothic Book"/>
                <a:cs typeface="Franklin Gothic Book"/>
              </a:rPr>
              <a:t>CONSUMER PRESSURE</a:t>
            </a:r>
          </a:p>
        </p:txBody>
      </p:sp>
      <p:cxnSp>
        <p:nvCxnSpPr>
          <p:cNvPr id="16" name="Straight Connector 15"/>
          <p:cNvCxnSpPr/>
          <p:nvPr/>
        </p:nvCxnSpPr>
        <p:spPr>
          <a:xfrm>
            <a:off x="2815342" y="1168008"/>
            <a:ext cx="589598" cy="591453"/>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2815342" y="1750456"/>
            <a:ext cx="589599" cy="591453"/>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711470" y="1165683"/>
            <a:ext cx="589598" cy="591453"/>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711470" y="1748131"/>
            <a:ext cx="589599" cy="591453"/>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1" y="2341909"/>
            <a:ext cx="2815343"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301633" y="2339584"/>
            <a:ext cx="2842367"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0" y="1168008"/>
            <a:ext cx="2815343"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6301634" y="1165683"/>
            <a:ext cx="2842367"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4578305" y="1531133"/>
            <a:ext cx="4433956" cy="646331"/>
          </a:xfrm>
          <a:prstGeom prst="rect">
            <a:avLst/>
          </a:prstGeom>
          <a:noFill/>
        </p:spPr>
        <p:txBody>
          <a:bodyPr wrap="square" rtlCol="0">
            <a:spAutoFit/>
          </a:bodyPr>
          <a:lstStyle/>
          <a:p>
            <a:pPr algn="r"/>
            <a:r>
              <a:rPr lang="en-US" dirty="0" smtClean="0">
                <a:solidFill>
                  <a:schemeClr val="accent1">
                    <a:lumMod val="75000"/>
                    <a:lumOff val="25000"/>
                  </a:schemeClr>
                </a:solidFill>
                <a:latin typeface="Franklin Gothic Book"/>
                <a:cs typeface="Franklin Gothic Book"/>
              </a:rPr>
              <a:t>Convergence of Competition </a:t>
            </a:r>
          </a:p>
          <a:p>
            <a:pPr algn="r"/>
            <a:r>
              <a:rPr lang="en-US" dirty="0" smtClean="0">
                <a:solidFill>
                  <a:schemeClr val="accent1">
                    <a:lumMod val="75000"/>
                    <a:lumOff val="25000"/>
                  </a:schemeClr>
                </a:solidFill>
                <a:latin typeface="Franklin Gothic Book"/>
                <a:cs typeface="Franklin Gothic Book"/>
              </a:rPr>
              <a:t>on Multichannel Model </a:t>
            </a:r>
          </a:p>
        </p:txBody>
      </p:sp>
      <p:sp>
        <p:nvSpPr>
          <p:cNvPr id="10" name="TextBox 9"/>
          <p:cNvSpPr txBox="1"/>
          <p:nvPr/>
        </p:nvSpPr>
        <p:spPr>
          <a:xfrm>
            <a:off x="132977" y="1531133"/>
            <a:ext cx="4433956" cy="646331"/>
          </a:xfrm>
          <a:prstGeom prst="rect">
            <a:avLst/>
          </a:prstGeom>
          <a:noFill/>
        </p:spPr>
        <p:txBody>
          <a:bodyPr wrap="square" rtlCol="0">
            <a:spAutoFit/>
          </a:bodyPr>
          <a:lstStyle/>
          <a:p>
            <a:r>
              <a:rPr lang="en-US" dirty="0" smtClean="0">
                <a:solidFill>
                  <a:schemeClr val="accent1">
                    <a:lumMod val="75000"/>
                    <a:lumOff val="25000"/>
                  </a:schemeClr>
                </a:solidFill>
                <a:latin typeface="Franklin Gothic Book"/>
                <a:cs typeface="Franklin Gothic Book"/>
              </a:rPr>
              <a:t>Increasing Demand for </a:t>
            </a:r>
            <a:endParaRPr lang="en-US" dirty="0">
              <a:solidFill>
                <a:schemeClr val="accent1">
                  <a:lumMod val="75000"/>
                  <a:lumOff val="25000"/>
                </a:schemeClr>
              </a:solidFill>
              <a:latin typeface="Franklin Gothic Book"/>
              <a:cs typeface="Franklin Gothic Book"/>
            </a:endParaRPr>
          </a:p>
          <a:p>
            <a:r>
              <a:rPr lang="en-US" dirty="0" smtClean="0">
                <a:solidFill>
                  <a:schemeClr val="accent1">
                    <a:lumMod val="75000"/>
                    <a:lumOff val="25000"/>
                  </a:schemeClr>
                </a:solidFill>
                <a:latin typeface="Franklin Gothic Book"/>
                <a:cs typeface="Franklin Gothic Book"/>
              </a:rPr>
              <a:t>Multichannel Experiences</a:t>
            </a:r>
          </a:p>
        </p:txBody>
      </p:sp>
      <p:sp>
        <p:nvSpPr>
          <p:cNvPr id="38" name="Title 1"/>
          <p:cNvSpPr txBox="1">
            <a:spLocks/>
          </p:cNvSpPr>
          <p:nvPr/>
        </p:nvSpPr>
        <p:spPr>
          <a:xfrm>
            <a:off x="-5069" y="2532513"/>
            <a:ext cx="9144002" cy="663576"/>
          </a:xfrm>
          <a:prstGeom prst="rect">
            <a:avLst/>
          </a:prstGeom>
        </p:spPr>
        <p:txBody>
          <a:bodyPr/>
          <a:lstStyle>
            <a:lvl1pPr algn="l" defTabSz="457200" rtl="0" eaLnBrk="1" latinLnBrk="0" hangingPunct="1">
              <a:spcBef>
                <a:spcPct val="0"/>
              </a:spcBef>
              <a:buNone/>
              <a:defRPr sz="2400" kern="1200" baseline="0">
                <a:solidFill>
                  <a:schemeClr val="tx1"/>
                </a:solidFill>
                <a:latin typeface="Franklin Gothic Book"/>
                <a:ea typeface="+mj-ea"/>
                <a:cs typeface="Franklin Gothic Book"/>
              </a:defRPr>
            </a:lvl1pPr>
          </a:lstStyle>
          <a:p>
            <a:pPr algn="ctr">
              <a:lnSpc>
                <a:spcPct val="120000"/>
              </a:lnSpc>
            </a:pPr>
            <a:r>
              <a:rPr lang="en-US" sz="2800" dirty="0" smtClean="0"/>
              <a:t>In the face of low industry growth, building </a:t>
            </a:r>
            <a:r>
              <a:rPr lang="en-US" sz="2800" dirty="0" smtClean="0">
                <a:solidFill>
                  <a:schemeClr val="accent1">
                    <a:lumMod val="75000"/>
                    <a:lumOff val="25000"/>
                  </a:schemeClr>
                </a:solidFill>
                <a:latin typeface="Franklin Gothic Medium"/>
                <a:cs typeface="Franklin Gothic Medium"/>
              </a:rPr>
              <a:t>loyalty</a:t>
            </a:r>
            <a:endParaRPr lang="en-US" sz="2800" dirty="0"/>
          </a:p>
          <a:p>
            <a:pPr algn="ctr">
              <a:lnSpc>
                <a:spcPct val="120000"/>
              </a:lnSpc>
            </a:pPr>
            <a:r>
              <a:rPr lang="en-US" sz="2800" dirty="0" smtClean="0"/>
              <a:t>is the key to </a:t>
            </a:r>
            <a:r>
              <a:rPr lang="en-US" sz="2800" dirty="0" smtClean="0">
                <a:solidFill>
                  <a:srgbClr val="6A121B"/>
                </a:solidFill>
                <a:latin typeface="Franklin Gothic Medium"/>
                <a:cs typeface="Franklin Gothic Medium"/>
              </a:rPr>
              <a:t>retaining existing relationships </a:t>
            </a:r>
          </a:p>
          <a:p>
            <a:pPr algn="ctr">
              <a:lnSpc>
                <a:spcPct val="120000"/>
              </a:lnSpc>
            </a:pPr>
            <a:r>
              <a:rPr lang="en-US" sz="2800" dirty="0" smtClean="0"/>
              <a:t>and </a:t>
            </a:r>
            <a:r>
              <a:rPr lang="en-US" sz="2800" dirty="0" smtClean="0">
                <a:solidFill>
                  <a:schemeClr val="accent2">
                    <a:lumMod val="75000"/>
                  </a:schemeClr>
                </a:solidFill>
                <a:latin typeface="Franklin Gothic Medium"/>
                <a:cs typeface="Franklin Gothic Medium"/>
              </a:rPr>
              <a:t>acquiring new relationships. </a:t>
            </a:r>
          </a:p>
        </p:txBody>
      </p:sp>
      <p:pic>
        <p:nvPicPr>
          <p:cNvPr id="46" name="Picture 45">
            <a:hlinkClick r:id="rId3" action="ppaction://hlinksldjump"/>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sp>
        <p:nvSpPr>
          <p:cNvPr id="19" name="TextBox 18"/>
          <p:cNvSpPr txBox="1"/>
          <p:nvPr/>
        </p:nvSpPr>
        <p:spPr>
          <a:xfrm>
            <a:off x="6348518" y="5716535"/>
            <a:ext cx="2193043" cy="276999"/>
          </a:xfrm>
          <a:prstGeom prst="rect">
            <a:avLst/>
          </a:prstGeom>
          <a:noFill/>
        </p:spPr>
        <p:txBody>
          <a:bodyPr wrap="square" rtlCol="0">
            <a:spAutoFit/>
          </a:bodyPr>
          <a:lstStyle/>
          <a:p>
            <a:pPr algn="r"/>
            <a:r>
              <a:rPr lang="en-US" sz="1200" dirty="0" smtClean="0">
                <a:solidFill>
                  <a:srgbClr val="000000"/>
                </a:solidFill>
                <a:latin typeface="Franklin Gothic Book"/>
                <a:cs typeface="Franklin Gothic Book"/>
              </a:rPr>
              <a:t>Source: Bain &amp; Company</a:t>
            </a:r>
          </a:p>
        </p:txBody>
      </p:sp>
      <p:cxnSp>
        <p:nvCxnSpPr>
          <p:cNvPr id="31" name="Straight Connector 30"/>
          <p:cNvCxnSpPr/>
          <p:nvPr/>
        </p:nvCxnSpPr>
        <p:spPr>
          <a:xfrm>
            <a:off x="2815343" y="4523290"/>
            <a:ext cx="589598" cy="591453"/>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2815343" y="5105738"/>
            <a:ext cx="589599" cy="591453"/>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0" y="5697191"/>
            <a:ext cx="2815343"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 y="4523290"/>
            <a:ext cx="2815343"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5630687" y="4523290"/>
            <a:ext cx="589598" cy="591453"/>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5630687" y="5105738"/>
            <a:ext cx="589599" cy="591453"/>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2815344" y="5697191"/>
            <a:ext cx="2815343"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2815345" y="4523290"/>
            <a:ext cx="2815343"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656539" y="5003165"/>
            <a:ext cx="2104462" cy="584776"/>
          </a:xfrm>
          <a:prstGeom prst="rect">
            <a:avLst/>
          </a:prstGeom>
          <a:noFill/>
        </p:spPr>
        <p:txBody>
          <a:bodyPr wrap="none" rtlCol="0">
            <a:spAutoFit/>
          </a:bodyPr>
          <a:lstStyle/>
          <a:p>
            <a:r>
              <a:rPr lang="en-US" sz="1600" dirty="0" smtClean="0">
                <a:latin typeface="Franklin Gothic Book"/>
                <a:cs typeface="Franklin Gothic Book"/>
              </a:rPr>
              <a:t>Strengthen</a:t>
            </a:r>
          </a:p>
          <a:p>
            <a:r>
              <a:rPr lang="en-US" sz="1600" dirty="0" smtClean="0">
                <a:latin typeface="Franklin Gothic Book"/>
                <a:cs typeface="Franklin Gothic Book"/>
              </a:rPr>
              <a:t>Customer Satisfaction</a:t>
            </a:r>
          </a:p>
        </p:txBody>
      </p:sp>
      <p:sp>
        <p:nvSpPr>
          <p:cNvPr id="40" name="TextBox 39"/>
          <p:cNvSpPr txBox="1"/>
          <p:nvPr/>
        </p:nvSpPr>
        <p:spPr>
          <a:xfrm>
            <a:off x="3431305" y="4984893"/>
            <a:ext cx="2413842" cy="584776"/>
          </a:xfrm>
          <a:prstGeom prst="rect">
            <a:avLst/>
          </a:prstGeom>
          <a:noFill/>
        </p:spPr>
        <p:txBody>
          <a:bodyPr wrap="none" rtlCol="0">
            <a:spAutoFit/>
          </a:bodyPr>
          <a:lstStyle/>
          <a:p>
            <a:r>
              <a:rPr lang="en-US" sz="1600" dirty="0" smtClean="0">
                <a:latin typeface="Franklin Gothic Book"/>
                <a:cs typeface="Franklin Gothic Book"/>
              </a:rPr>
              <a:t>Increase</a:t>
            </a:r>
          </a:p>
          <a:p>
            <a:r>
              <a:rPr lang="en-US" sz="1600" dirty="0" smtClean="0">
                <a:latin typeface="Franklin Gothic Book"/>
                <a:cs typeface="Franklin Gothic Book"/>
              </a:rPr>
              <a:t>Net Promoter Score (NPS)</a:t>
            </a:r>
            <a:endParaRPr lang="en-US" sz="1600" dirty="0">
              <a:latin typeface="Franklin Gothic Book"/>
              <a:cs typeface="Franklin Gothic Book"/>
            </a:endParaRPr>
          </a:p>
        </p:txBody>
      </p:sp>
      <p:cxnSp>
        <p:nvCxnSpPr>
          <p:cNvPr id="41" name="Straight Connector 40"/>
          <p:cNvCxnSpPr/>
          <p:nvPr/>
        </p:nvCxnSpPr>
        <p:spPr>
          <a:xfrm>
            <a:off x="8454724" y="4523290"/>
            <a:ext cx="589598" cy="591453"/>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a:off x="8454724" y="5105738"/>
            <a:ext cx="589599" cy="591453"/>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5639381" y="5697191"/>
            <a:ext cx="2815343"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639382" y="4523290"/>
            <a:ext cx="2815343"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6237068" y="4984893"/>
            <a:ext cx="2117887" cy="584776"/>
          </a:xfrm>
          <a:prstGeom prst="rect">
            <a:avLst/>
          </a:prstGeom>
          <a:noFill/>
        </p:spPr>
        <p:txBody>
          <a:bodyPr wrap="none" rtlCol="0">
            <a:spAutoFit/>
          </a:bodyPr>
          <a:lstStyle/>
          <a:p>
            <a:r>
              <a:rPr lang="en-US" sz="1600" dirty="0" smtClean="0">
                <a:latin typeface="Franklin Gothic Book"/>
                <a:cs typeface="Franklin Gothic Book"/>
              </a:rPr>
              <a:t>12% Increase in</a:t>
            </a:r>
          </a:p>
          <a:p>
            <a:r>
              <a:rPr lang="en-US" sz="1600" dirty="0" smtClean="0">
                <a:latin typeface="Franklin Gothic Book"/>
                <a:cs typeface="Franklin Gothic Book"/>
              </a:rPr>
              <a:t>Transaction Likelihood</a:t>
            </a:r>
            <a:endParaRPr lang="en-US" sz="1600" dirty="0">
              <a:latin typeface="Franklin Gothic Book"/>
              <a:cs typeface="Franklin Gothic Book"/>
            </a:endParaRPr>
          </a:p>
        </p:txBody>
      </p:sp>
      <p:sp>
        <p:nvSpPr>
          <p:cNvPr id="47" name="Up Arrow 46"/>
          <p:cNvSpPr/>
          <p:nvPr/>
        </p:nvSpPr>
        <p:spPr>
          <a:xfrm>
            <a:off x="3432354" y="4454573"/>
            <a:ext cx="449048" cy="548592"/>
          </a:xfrm>
          <a:prstGeom prst="upArrow">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Up Arrow 47"/>
          <p:cNvSpPr/>
          <p:nvPr/>
        </p:nvSpPr>
        <p:spPr>
          <a:xfrm>
            <a:off x="6229422" y="4454573"/>
            <a:ext cx="449048" cy="548592"/>
          </a:xfrm>
          <a:prstGeom prst="upArrow">
            <a:avLst/>
          </a:prstGeom>
          <a:solidFill>
            <a:schemeClr val="accent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Up Arrow 48"/>
          <p:cNvSpPr/>
          <p:nvPr/>
        </p:nvSpPr>
        <p:spPr>
          <a:xfrm>
            <a:off x="647492" y="4454573"/>
            <a:ext cx="449048" cy="548592"/>
          </a:xfrm>
          <a:prstGeom prst="upArrow">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0" y="1055926"/>
            <a:ext cx="3432354" cy="1517117"/>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5711647" y="1098814"/>
            <a:ext cx="3432354" cy="1517117"/>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593673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976" y="313276"/>
            <a:ext cx="8577729" cy="663576"/>
          </a:xfrm>
        </p:spPr>
        <p:txBody>
          <a:bodyPr/>
          <a:lstStyle/>
          <a:p>
            <a:r>
              <a:rPr lang="en-US" dirty="0" smtClean="0"/>
              <a:t>Appendix: Shift of Branch Function</a:t>
            </a:r>
            <a:endParaRPr lang="en-US" dirty="0"/>
          </a:p>
        </p:txBody>
      </p:sp>
      <p:pic>
        <p:nvPicPr>
          <p:cNvPr id="4" name="Picture 3">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sp>
        <p:nvSpPr>
          <p:cNvPr id="22" name="Rectangle 21"/>
          <p:cNvSpPr/>
          <p:nvPr/>
        </p:nvSpPr>
        <p:spPr>
          <a:xfrm>
            <a:off x="513442" y="6376707"/>
            <a:ext cx="7755680" cy="270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32977" y="1289955"/>
            <a:ext cx="8870696" cy="4462760"/>
          </a:xfrm>
          <a:prstGeom prst="rect">
            <a:avLst/>
          </a:prstGeom>
        </p:spPr>
        <p:txBody>
          <a:bodyPr wrap="square">
            <a:spAutoFit/>
          </a:bodyPr>
          <a:lstStyle/>
          <a:p>
            <a:pPr algn="ctr">
              <a:lnSpc>
                <a:spcPct val="200000"/>
              </a:lnSpc>
            </a:pPr>
            <a:r>
              <a:rPr lang="en-US" sz="2400" dirty="0" smtClean="0">
                <a:latin typeface="Franklin Gothic Medium"/>
                <a:cs typeface="Franklin Gothic Medium"/>
              </a:rPr>
              <a:t>“</a:t>
            </a:r>
            <a:r>
              <a:rPr lang="en-US" sz="2400" dirty="0" smtClean="0">
                <a:latin typeface="Franklin Gothic Book"/>
                <a:cs typeface="Franklin Gothic Book"/>
              </a:rPr>
              <a:t>Since </a:t>
            </a:r>
            <a:r>
              <a:rPr lang="en-US" sz="2400" dirty="0">
                <a:latin typeface="Franklin Gothic Book"/>
                <a:cs typeface="Franklin Gothic Book"/>
              </a:rPr>
              <a:t>consumers can perform </a:t>
            </a:r>
            <a:r>
              <a:rPr lang="en-US" sz="2400" dirty="0">
                <a:solidFill>
                  <a:srgbClr val="032A5C"/>
                </a:solidFill>
                <a:latin typeface="Franklin Gothic Medium"/>
                <a:cs typeface="Franklin Gothic Medium"/>
              </a:rPr>
              <a:t>simple, standard transactions</a:t>
            </a:r>
            <a:r>
              <a:rPr lang="en-US" sz="2400" dirty="0">
                <a:latin typeface="Franklin Gothic Medium"/>
                <a:cs typeface="Franklin Gothic Medium"/>
              </a:rPr>
              <a:t> </a:t>
            </a:r>
            <a:r>
              <a:rPr lang="en-US" sz="2400" dirty="0">
                <a:latin typeface="Franklin Gothic Book"/>
                <a:cs typeface="Franklin Gothic Book"/>
              </a:rPr>
              <a:t>on a mobile application, they will no longer be visiting a branch to deposit a check or transfer money from on account to another. </a:t>
            </a:r>
            <a:endParaRPr lang="en-US" sz="2400" dirty="0" smtClean="0">
              <a:latin typeface="Franklin Gothic Book"/>
              <a:cs typeface="Franklin Gothic Book"/>
            </a:endParaRPr>
          </a:p>
          <a:p>
            <a:pPr algn="ctr">
              <a:lnSpc>
                <a:spcPct val="200000"/>
              </a:lnSpc>
            </a:pPr>
            <a:r>
              <a:rPr lang="en-US" sz="2400" dirty="0" smtClean="0">
                <a:latin typeface="Franklin Gothic Book"/>
                <a:cs typeface="Franklin Gothic Book"/>
              </a:rPr>
              <a:t>They </a:t>
            </a:r>
            <a:r>
              <a:rPr lang="en-US" sz="2400" dirty="0">
                <a:latin typeface="Franklin Gothic Book"/>
                <a:cs typeface="Franklin Gothic Book"/>
              </a:rPr>
              <a:t>will be </a:t>
            </a:r>
            <a:r>
              <a:rPr lang="en-US" sz="2400" dirty="0">
                <a:solidFill>
                  <a:srgbClr val="032A5C"/>
                </a:solidFill>
                <a:latin typeface="Franklin Gothic Medium"/>
                <a:cs typeface="Franklin Gothic Medium"/>
              </a:rPr>
              <a:t>coming to branches for more complex financial decisions</a:t>
            </a:r>
            <a:r>
              <a:rPr lang="en-US" sz="2400" dirty="0">
                <a:latin typeface="Franklin Gothic Medium"/>
                <a:cs typeface="Franklin Gothic Medium"/>
              </a:rPr>
              <a:t> </a:t>
            </a:r>
            <a:r>
              <a:rPr lang="en-US" sz="2400" dirty="0">
                <a:latin typeface="Franklin Gothic Book"/>
                <a:cs typeface="Franklin Gothic Book"/>
              </a:rPr>
              <a:t>such as requesting a mortgage</a:t>
            </a:r>
            <a:r>
              <a:rPr lang="en-US" sz="2400" dirty="0" smtClean="0">
                <a:latin typeface="Franklin Gothic Book"/>
                <a:cs typeface="Franklin Gothic Book"/>
              </a:rPr>
              <a:t>.</a:t>
            </a:r>
            <a:r>
              <a:rPr lang="en-US" sz="2400" dirty="0" smtClean="0">
                <a:latin typeface="Franklin Gothic Medium"/>
                <a:cs typeface="Franklin Gothic Medium"/>
              </a:rPr>
              <a:t>”</a:t>
            </a:r>
          </a:p>
          <a:p>
            <a:pPr algn="ctr">
              <a:lnSpc>
                <a:spcPct val="200000"/>
              </a:lnSpc>
            </a:pPr>
            <a:r>
              <a:rPr lang="en-US" sz="2400" i="1" dirty="0" smtClean="0">
                <a:latin typeface="Franklin Gothic Book"/>
                <a:cs typeface="Franklin Gothic Book"/>
              </a:rPr>
              <a:t>Mobile Commerce Daily, 2013</a:t>
            </a:r>
            <a:endParaRPr lang="en-US" sz="2400" i="1" dirty="0">
              <a:latin typeface="Franklin Gothic Book"/>
              <a:cs typeface="Franklin Gothic Book"/>
            </a:endParaRPr>
          </a:p>
        </p:txBody>
      </p:sp>
    </p:spTree>
    <p:extLst>
      <p:ext uri="{BB962C8B-B14F-4D97-AF65-F5344CB8AC3E}">
        <p14:creationId xmlns:p14="http://schemas.microsoft.com/office/powerpoint/2010/main" val="233262186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976" y="301609"/>
            <a:ext cx="8577729" cy="663576"/>
          </a:xfrm>
        </p:spPr>
        <p:txBody>
          <a:bodyPr/>
          <a:lstStyle/>
          <a:p>
            <a:r>
              <a:rPr lang="en-US" dirty="0" smtClean="0"/>
              <a:t>Appendix: Services Offered at Hubs v. Spokes</a:t>
            </a:r>
            <a:endParaRPr lang="en-US" dirty="0"/>
          </a:p>
        </p:txBody>
      </p:sp>
      <p:pic>
        <p:nvPicPr>
          <p:cNvPr id="4" name="Picture 3">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sp>
        <p:nvSpPr>
          <p:cNvPr id="22" name="Rectangle 21"/>
          <p:cNvSpPr/>
          <p:nvPr/>
        </p:nvSpPr>
        <p:spPr>
          <a:xfrm>
            <a:off x="513442" y="6376707"/>
            <a:ext cx="7755680" cy="270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70333" y="1285516"/>
            <a:ext cx="4104105" cy="895685"/>
          </a:xfrm>
          <a:prstGeom prst="rect">
            <a:avLst/>
          </a:prstGeom>
          <a:solidFill>
            <a:srgbClr val="032A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Franklin Gothic Book"/>
                <a:cs typeface="Franklin Gothic Book"/>
              </a:rPr>
              <a:t>Full-Service Hub</a:t>
            </a:r>
            <a:endParaRPr lang="en-US" dirty="0">
              <a:latin typeface="Franklin Gothic Book"/>
              <a:cs typeface="Franklin Gothic Book"/>
            </a:endParaRPr>
          </a:p>
        </p:txBody>
      </p:sp>
      <p:sp>
        <p:nvSpPr>
          <p:cNvPr id="23" name="Rectangle 22"/>
          <p:cNvSpPr/>
          <p:nvPr/>
        </p:nvSpPr>
        <p:spPr>
          <a:xfrm>
            <a:off x="4794207" y="1285516"/>
            <a:ext cx="4104105" cy="895685"/>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Franklin Gothic Book"/>
                <a:cs typeface="Franklin Gothic Book"/>
              </a:rPr>
              <a:t>Light-Service Spoke</a:t>
            </a:r>
            <a:endParaRPr lang="en-US" dirty="0">
              <a:latin typeface="Franklin Gothic Book"/>
              <a:cs typeface="Franklin Gothic Book"/>
            </a:endParaRPr>
          </a:p>
        </p:txBody>
      </p:sp>
      <p:sp>
        <p:nvSpPr>
          <p:cNvPr id="9" name="TextBox 8"/>
          <p:cNvSpPr txBox="1"/>
          <p:nvPr/>
        </p:nvSpPr>
        <p:spPr>
          <a:xfrm>
            <a:off x="308643" y="2272637"/>
            <a:ext cx="3997158" cy="4150880"/>
          </a:xfrm>
          <a:prstGeom prst="rect">
            <a:avLst/>
          </a:prstGeom>
          <a:noFill/>
        </p:spPr>
        <p:txBody>
          <a:bodyPr wrap="square" rtlCol="0">
            <a:spAutoFit/>
          </a:bodyPr>
          <a:lstStyle/>
          <a:p>
            <a:pPr>
              <a:lnSpc>
                <a:spcPct val="110000"/>
              </a:lnSpc>
            </a:pPr>
            <a:r>
              <a:rPr lang="en-US" sz="1600" dirty="0" smtClean="0">
                <a:latin typeface="Franklin Gothic Book"/>
                <a:cs typeface="Franklin Gothic Book"/>
              </a:rPr>
              <a:t>Mortgages</a:t>
            </a:r>
          </a:p>
          <a:p>
            <a:pPr>
              <a:lnSpc>
                <a:spcPct val="110000"/>
              </a:lnSpc>
            </a:pPr>
            <a:r>
              <a:rPr lang="en-US" sz="1600" dirty="0" smtClean="0">
                <a:latin typeface="Franklin Gothic Book"/>
                <a:cs typeface="Franklin Gothic Book"/>
              </a:rPr>
              <a:t>Auto Loans</a:t>
            </a:r>
          </a:p>
          <a:p>
            <a:pPr>
              <a:lnSpc>
                <a:spcPct val="110000"/>
              </a:lnSpc>
            </a:pPr>
            <a:r>
              <a:rPr lang="en-US" sz="1600" dirty="0" smtClean="0">
                <a:latin typeface="Franklin Gothic Book"/>
                <a:cs typeface="Franklin Gothic Book"/>
              </a:rPr>
              <a:t>Home Equity</a:t>
            </a:r>
          </a:p>
          <a:p>
            <a:pPr>
              <a:lnSpc>
                <a:spcPct val="110000"/>
              </a:lnSpc>
            </a:pPr>
            <a:r>
              <a:rPr lang="en-US" sz="1600" dirty="0" smtClean="0">
                <a:latin typeface="Franklin Gothic Book"/>
                <a:cs typeface="Franklin Gothic Book"/>
              </a:rPr>
              <a:t>ShareBuilder</a:t>
            </a:r>
          </a:p>
          <a:p>
            <a:pPr>
              <a:lnSpc>
                <a:spcPct val="110000"/>
              </a:lnSpc>
            </a:pPr>
            <a:r>
              <a:rPr lang="en-US" sz="1600" dirty="0" smtClean="0">
                <a:latin typeface="Franklin Gothic Book"/>
                <a:cs typeface="Franklin Gothic Book"/>
              </a:rPr>
              <a:t>Retirement</a:t>
            </a:r>
          </a:p>
          <a:p>
            <a:pPr>
              <a:lnSpc>
                <a:spcPct val="110000"/>
              </a:lnSpc>
            </a:pPr>
            <a:r>
              <a:rPr lang="en-US" sz="1600" dirty="0" smtClean="0">
                <a:latin typeface="Franklin Gothic Book"/>
                <a:cs typeface="Franklin Gothic Book"/>
              </a:rPr>
              <a:t>Personal Banking</a:t>
            </a:r>
          </a:p>
          <a:p>
            <a:pPr>
              <a:lnSpc>
                <a:spcPct val="110000"/>
              </a:lnSpc>
            </a:pPr>
            <a:r>
              <a:rPr lang="en-US" sz="1600" dirty="0" smtClean="0">
                <a:latin typeface="Franklin Gothic Book"/>
                <a:cs typeface="Franklin Gothic Book"/>
              </a:rPr>
              <a:t>Small Business Banking</a:t>
            </a:r>
          </a:p>
          <a:p>
            <a:pPr>
              <a:lnSpc>
                <a:spcPct val="110000"/>
              </a:lnSpc>
            </a:pPr>
            <a:r>
              <a:rPr lang="en-US" sz="1600" dirty="0" smtClean="0">
                <a:latin typeface="Franklin Gothic Book"/>
                <a:cs typeface="Franklin Gothic Book"/>
              </a:rPr>
              <a:t>Commercial Banking</a:t>
            </a:r>
          </a:p>
          <a:p>
            <a:pPr>
              <a:lnSpc>
                <a:spcPct val="110000"/>
              </a:lnSpc>
            </a:pPr>
            <a:r>
              <a:rPr lang="en-US" sz="1600" dirty="0" smtClean="0">
                <a:latin typeface="Franklin Gothic Book"/>
                <a:cs typeface="Franklin Gothic Book"/>
              </a:rPr>
              <a:t>Personal Credit Card</a:t>
            </a:r>
          </a:p>
          <a:p>
            <a:pPr>
              <a:lnSpc>
                <a:spcPct val="110000"/>
              </a:lnSpc>
            </a:pPr>
            <a:r>
              <a:rPr lang="en-US" sz="1600" dirty="0" smtClean="0">
                <a:latin typeface="Franklin Gothic Book"/>
                <a:cs typeface="Franklin Gothic Book"/>
              </a:rPr>
              <a:t>Small Business Credit Card</a:t>
            </a:r>
          </a:p>
          <a:p>
            <a:pPr>
              <a:lnSpc>
                <a:spcPct val="110000"/>
              </a:lnSpc>
            </a:pPr>
            <a:r>
              <a:rPr lang="en-US" sz="1600" dirty="0" smtClean="0">
                <a:latin typeface="Franklin Gothic Book"/>
                <a:cs typeface="Franklin Gothic Book"/>
              </a:rPr>
              <a:t>Issue Resolution</a:t>
            </a:r>
          </a:p>
          <a:p>
            <a:pPr>
              <a:lnSpc>
                <a:spcPct val="110000"/>
              </a:lnSpc>
            </a:pPr>
            <a:r>
              <a:rPr lang="en-US" sz="1600" dirty="0" smtClean="0">
                <a:latin typeface="Franklin Gothic Book"/>
                <a:cs typeface="Franklin Gothic Book"/>
              </a:rPr>
              <a:t>Issue Escalation</a:t>
            </a:r>
          </a:p>
          <a:p>
            <a:pPr>
              <a:lnSpc>
                <a:spcPct val="110000"/>
              </a:lnSpc>
            </a:pPr>
            <a:r>
              <a:rPr lang="en-US" sz="1600" dirty="0" smtClean="0">
                <a:latin typeface="Franklin Gothic Book"/>
                <a:cs typeface="Franklin Gothic Book"/>
              </a:rPr>
              <a:t>Funds Transfer</a:t>
            </a:r>
          </a:p>
          <a:p>
            <a:pPr>
              <a:lnSpc>
                <a:spcPct val="110000"/>
              </a:lnSpc>
            </a:pPr>
            <a:r>
              <a:rPr lang="en-US" sz="1600" dirty="0" smtClean="0">
                <a:latin typeface="Franklin Gothic Book"/>
                <a:cs typeface="Franklin Gothic Book"/>
              </a:rPr>
              <a:t>Fee Inquiries</a:t>
            </a:r>
          </a:p>
          <a:p>
            <a:pPr>
              <a:lnSpc>
                <a:spcPct val="110000"/>
              </a:lnSpc>
            </a:pPr>
            <a:endParaRPr lang="en-US" sz="1600" dirty="0">
              <a:latin typeface="Franklin Gothic Book"/>
              <a:cs typeface="Franklin Gothic Book"/>
            </a:endParaRPr>
          </a:p>
        </p:txBody>
      </p:sp>
      <p:sp>
        <p:nvSpPr>
          <p:cNvPr id="10" name="TextBox 9"/>
          <p:cNvSpPr txBox="1"/>
          <p:nvPr/>
        </p:nvSpPr>
        <p:spPr>
          <a:xfrm>
            <a:off x="4813932" y="2276879"/>
            <a:ext cx="3997158" cy="3338349"/>
          </a:xfrm>
          <a:prstGeom prst="rect">
            <a:avLst/>
          </a:prstGeom>
          <a:noFill/>
        </p:spPr>
        <p:txBody>
          <a:bodyPr wrap="square" rtlCol="0">
            <a:spAutoFit/>
          </a:bodyPr>
          <a:lstStyle/>
          <a:p>
            <a:pPr>
              <a:lnSpc>
                <a:spcPct val="110000"/>
              </a:lnSpc>
            </a:pPr>
            <a:r>
              <a:rPr lang="en-US" sz="1600" dirty="0" smtClean="0">
                <a:latin typeface="Franklin Gothic Book"/>
                <a:cs typeface="Franklin Gothic Book"/>
              </a:rPr>
              <a:t>Open Accounts</a:t>
            </a:r>
          </a:p>
          <a:p>
            <a:pPr>
              <a:lnSpc>
                <a:spcPct val="110000"/>
              </a:lnSpc>
            </a:pPr>
            <a:r>
              <a:rPr lang="en-US" sz="1600" dirty="0" smtClean="0">
                <a:latin typeface="Franklin Gothic Book"/>
                <a:cs typeface="Franklin Gothic Book"/>
              </a:rPr>
              <a:t>Mortgage Resolution</a:t>
            </a:r>
          </a:p>
          <a:p>
            <a:pPr>
              <a:lnSpc>
                <a:spcPct val="110000"/>
              </a:lnSpc>
            </a:pPr>
            <a:r>
              <a:rPr lang="en-US" sz="1600" dirty="0" smtClean="0">
                <a:latin typeface="Franklin Gothic Book"/>
                <a:cs typeface="Franklin Gothic Book"/>
              </a:rPr>
              <a:t>Auto Loans Resolution</a:t>
            </a:r>
          </a:p>
          <a:p>
            <a:pPr>
              <a:lnSpc>
                <a:spcPct val="110000"/>
              </a:lnSpc>
            </a:pPr>
            <a:r>
              <a:rPr lang="en-US" sz="1600" dirty="0" smtClean="0">
                <a:latin typeface="Franklin Gothic Book"/>
                <a:cs typeface="Franklin Gothic Book"/>
              </a:rPr>
              <a:t>Issue Resolution</a:t>
            </a:r>
          </a:p>
          <a:p>
            <a:pPr>
              <a:lnSpc>
                <a:spcPct val="110000"/>
              </a:lnSpc>
            </a:pPr>
            <a:r>
              <a:rPr lang="en-US" sz="1600" dirty="0" smtClean="0">
                <a:latin typeface="Franklin Gothic Book"/>
                <a:cs typeface="Franklin Gothic Book"/>
              </a:rPr>
              <a:t>Video Conferencing</a:t>
            </a:r>
          </a:p>
          <a:p>
            <a:pPr>
              <a:lnSpc>
                <a:spcPct val="110000"/>
              </a:lnSpc>
            </a:pPr>
            <a:r>
              <a:rPr lang="en-US" sz="1600" dirty="0" smtClean="0">
                <a:latin typeface="Franklin Gothic Book"/>
                <a:cs typeface="Franklin Gothic Book"/>
              </a:rPr>
              <a:t>Self-Service Kiosks</a:t>
            </a:r>
          </a:p>
          <a:p>
            <a:pPr>
              <a:lnSpc>
                <a:spcPct val="110000"/>
              </a:lnSpc>
            </a:pPr>
            <a:r>
              <a:rPr lang="en-US" sz="1600" dirty="0" smtClean="0">
                <a:latin typeface="Franklin Gothic Book"/>
                <a:cs typeface="Franklin Gothic Book"/>
              </a:rPr>
              <a:t>Appointment Scheduling</a:t>
            </a:r>
          </a:p>
          <a:p>
            <a:pPr>
              <a:lnSpc>
                <a:spcPct val="110000"/>
              </a:lnSpc>
            </a:pPr>
            <a:r>
              <a:rPr lang="en-US" sz="1600" dirty="0" smtClean="0">
                <a:latin typeface="Franklin Gothic Book"/>
                <a:cs typeface="Franklin Gothic Book"/>
              </a:rPr>
              <a:t>Coffee Sales</a:t>
            </a:r>
          </a:p>
          <a:p>
            <a:pPr>
              <a:lnSpc>
                <a:spcPct val="110000"/>
              </a:lnSpc>
            </a:pPr>
            <a:r>
              <a:rPr lang="en-US" sz="1600" dirty="0" smtClean="0">
                <a:latin typeface="Franklin Gothic Book"/>
                <a:cs typeface="Franklin Gothic Book"/>
              </a:rPr>
              <a:t>Funds Transfer</a:t>
            </a:r>
          </a:p>
          <a:p>
            <a:pPr>
              <a:lnSpc>
                <a:spcPct val="110000"/>
              </a:lnSpc>
            </a:pPr>
            <a:r>
              <a:rPr lang="en-US" sz="1600" dirty="0" smtClean="0">
                <a:latin typeface="Franklin Gothic Book"/>
                <a:cs typeface="Franklin Gothic Book"/>
              </a:rPr>
              <a:t>Fee Inquiries</a:t>
            </a:r>
          </a:p>
          <a:p>
            <a:pPr>
              <a:lnSpc>
                <a:spcPct val="110000"/>
              </a:lnSpc>
            </a:pPr>
            <a:r>
              <a:rPr lang="en-US" sz="1600" dirty="0" smtClean="0">
                <a:latin typeface="Franklin Gothic Book"/>
                <a:cs typeface="Franklin Gothic Book"/>
              </a:rPr>
              <a:t>Card services</a:t>
            </a:r>
          </a:p>
          <a:p>
            <a:pPr>
              <a:lnSpc>
                <a:spcPct val="110000"/>
              </a:lnSpc>
            </a:pPr>
            <a:endParaRPr lang="en-US" sz="1600" dirty="0">
              <a:latin typeface="Franklin Gothic Book"/>
              <a:cs typeface="Franklin Gothic Book"/>
            </a:endParaRPr>
          </a:p>
        </p:txBody>
      </p:sp>
    </p:spTree>
    <p:extLst>
      <p:ext uri="{BB962C8B-B14F-4D97-AF65-F5344CB8AC3E}">
        <p14:creationId xmlns:p14="http://schemas.microsoft.com/office/powerpoint/2010/main" val="1633445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976" y="316550"/>
            <a:ext cx="8577729" cy="663576"/>
          </a:xfrm>
        </p:spPr>
        <p:txBody>
          <a:bodyPr/>
          <a:lstStyle/>
          <a:p>
            <a:r>
              <a:rPr lang="en-US" dirty="0" smtClean="0"/>
              <a:t>Appendix: Location Selection Criteria </a:t>
            </a:r>
            <a:endParaRPr lang="en-US" dirty="0"/>
          </a:p>
        </p:txBody>
      </p:sp>
      <p:pic>
        <p:nvPicPr>
          <p:cNvPr id="4" name="Picture 3">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sp>
        <p:nvSpPr>
          <p:cNvPr id="22" name="Rectangle 21"/>
          <p:cNvSpPr/>
          <p:nvPr/>
        </p:nvSpPr>
        <p:spPr>
          <a:xfrm>
            <a:off x="513442" y="6376707"/>
            <a:ext cx="7755680" cy="270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70333" y="1285516"/>
            <a:ext cx="4104105" cy="895685"/>
          </a:xfrm>
          <a:prstGeom prst="rect">
            <a:avLst/>
          </a:prstGeom>
          <a:solidFill>
            <a:srgbClr val="032A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Franklin Gothic Book"/>
                <a:cs typeface="Franklin Gothic Book"/>
              </a:rPr>
              <a:t>Full-Service Hub</a:t>
            </a:r>
            <a:endParaRPr lang="en-US" dirty="0">
              <a:latin typeface="Franklin Gothic Book"/>
              <a:cs typeface="Franklin Gothic Book"/>
            </a:endParaRPr>
          </a:p>
        </p:txBody>
      </p:sp>
      <p:sp>
        <p:nvSpPr>
          <p:cNvPr id="23" name="Rectangle 22"/>
          <p:cNvSpPr/>
          <p:nvPr/>
        </p:nvSpPr>
        <p:spPr>
          <a:xfrm>
            <a:off x="4794207" y="1285516"/>
            <a:ext cx="4104105" cy="895685"/>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Franklin Gothic Book"/>
                <a:cs typeface="Franklin Gothic Book"/>
              </a:rPr>
              <a:t>Light-Service Spoke</a:t>
            </a:r>
            <a:endParaRPr lang="en-US" dirty="0">
              <a:latin typeface="Franklin Gothic Book"/>
              <a:cs typeface="Franklin Gothic Book"/>
            </a:endParaRPr>
          </a:p>
        </p:txBody>
      </p:sp>
      <p:sp>
        <p:nvSpPr>
          <p:cNvPr id="24" name="TextBox 23"/>
          <p:cNvSpPr txBox="1"/>
          <p:nvPr/>
        </p:nvSpPr>
        <p:spPr>
          <a:xfrm>
            <a:off x="315781" y="2533763"/>
            <a:ext cx="4058657" cy="2320635"/>
          </a:xfrm>
          <a:prstGeom prst="rect">
            <a:avLst/>
          </a:prstGeom>
          <a:noFill/>
        </p:spPr>
        <p:txBody>
          <a:bodyPr wrap="square" rtlCol="0">
            <a:spAutoFit/>
          </a:bodyPr>
          <a:lstStyle/>
          <a:p>
            <a:pPr>
              <a:lnSpc>
                <a:spcPct val="130000"/>
              </a:lnSpc>
            </a:pPr>
            <a:r>
              <a:rPr lang="en-US" sz="1600" dirty="0" smtClean="0">
                <a:latin typeface="Franklin Gothic Medium"/>
                <a:cs typeface="Franklin Gothic Medium"/>
              </a:rPr>
              <a:t>Pop. Size: </a:t>
            </a:r>
            <a:r>
              <a:rPr lang="en-US" sz="1600" dirty="0" smtClean="0">
                <a:latin typeface="Franklin Gothic Book"/>
                <a:cs typeface="Franklin Gothic Book"/>
              </a:rPr>
              <a:t>~150,000 in 3 mile radius</a:t>
            </a:r>
          </a:p>
          <a:p>
            <a:pPr>
              <a:lnSpc>
                <a:spcPct val="130000"/>
              </a:lnSpc>
            </a:pPr>
            <a:r>
              <a:rPr lang="en-US" sz="1600" dirty="0" smtClean="0">
                <a:latin typeface="Franklin Gothic Medium"/>
                <a:cs typeface="Franklin Gothic Medium"/>
              </a:rPr>
              <a:t>Average Income</a:t>
            </a:r>
            <a:r>
              <a:rPr lang="en-US" sz="1600" dirty="0" smtClean="0">
                <a:latin typeface="Franklin Gothic Book"/>
                <a:cs typeface="Franklin Gothic Book"/>
              </a:rPr>
              <a:t>: Average of $75,000-$100,000 with ideal skewed distribution toward higher end</a:t>
            </a:r>
          </a:p>
          <a:p>
            <a:pPr>
              <a:lnSpc>
                <a:spcPct val="130000"/>
              </a:lnSpc>
            </a:pPr>
            <a:r>
              <a:rPr lang="en-US" sz="1600" dirty="0" smtClean="0">
                <a:latin typeface="Franklin Gothic Medium"/>
                <a:cs typeface="Franklin Gothic Medium"/>
              </a:rPr>
              <a:t>Distance from Hub: </a:t>
            </a:r>
            <a:r>
              <a:rPr lang="en-US" sz="1600" dirty="0" smtClean="0">
                <a:latin typeface="Franklin Gothic Book"/>
                <a:cs typeface="Franklin Gothic Book"/>
              </a:rPr>
              <a:t>N/A</a:t>
            </a:r>
          </a:p>
          <a:p>
            <a:pPr>
              <a:lnSpc>
                <a:spcPct val="130000"/>
              </a:lnSpc>
            </a:pPr>
            <a:r>
              <a:rPr lang="en-US" sz="1600" dirty="0" smtClean="0">
                <a:latin typeface="Franklin Gothic Medium"/>
                <a:cs typeface="Franklin Gothic Medium"/>
              </a:rPr>
              <a:t>Strategic Proximity:  </a:t>
            </a:r>
            <a:r>
              <a:rPr lang="en-US" sz="1600" dirty="0" smtClean="0">
                <a:latin typeface="Franklin Gothic Book"/>
                <a:cs typeface="Franklin Gothic Book"/>
              </a:rPr>
              <a:t>Located near strong retail submarket without full integration</a:t>
            </a:r>
            <a:endParaRPr lang="en-US" sz="1600" dirty="0">
              <a:latin typeface="Franklin Gothic Book"/>
              <a:cs typeface="Franklin Gothic Book"/>
            </a:endParaRPr>
          </a:p>
        </p:txBody>
      </p:sp>
      <p:sp>
        <p:nvSpPr>
          <p:cNvPr id="25" name="TextBox 24"/>
          <p:cNvSpPr txBox="1"/>
          <p:nvPr/>
        </p:nvSpPr>
        <p:spPr>
          <a:xfrm>
            <a:off x="4772810" y="2533763"/>
            <a:ext cx="4104105" cy="2640723"/>
          </a:xfrm>
          <a:prstGeom prst="rect">
            <a:avLst/>
          </a:prstGeom>
          <a:noFill/>
        </p:spPr>
        <p:txBody>
          <a:bodyPr wrap="square" rtlCol="0">
            <a:spAutoFit/>
          </a:bodyPr>
          <a:lstStyle/>
          <a:p>
            <a:pPr>
              <a:lnSpc>
                <a:spcPct val="130000"/>
              </a:lnSpc>
            </a:pPr>
            <a:r>
              <a:rPr lang="en-US" sz="1600" dirty="0" smtClean="0">
                <a:latin typeface="Franklin Gothic Medium"/>
                <a:cs typeface="Franklin Gothic Medium"/>
              </a:rPr>
              <a:t>Pop. </a:t>
            </a:r>
            <a:r>
              <a:rPr lang="en-US" sz="1600" dirty="0">
                <a:latin typeface="Franklin Gothic Medium"/>
                <a:cs typeface="Franklin Gothic Medium"/>
              </a:rPr>
              <a:t>S</a:t>
            </a:r>
            <a:r>
              <a:rPr lang="en-US" sz="1600" dirty="0" smtClean="0">
                <a:latin typeface="Franklin Gothic Medium"/>
                <a:cs typeface="Franklin Gothic Medium"/>
              </a:rPr>
              <a:t>ize: </a:t>
            </a:r>
            <a:r>
              <a:rPr lang="en-US" sz="1600" dirty="0" smtClean="0">
                <a:latin typeface="Franklin Gothic Book"/>
                <a:cs typeface="Franklin Gothic Book"/>
              </a:rPr>
              <a:t>~60,000-70,000 in 3 mile radius </a:t>
            </a:r>
          </a:p>
          <a:p>
            <a:pPr>
              <a:lnSpc>
                <a:spcPct val="130000"/>
              </a:lnSpc>
            </a:pPr>
            <a:r>
              <a:rPr lang="en-US" sz="1600" dirty="0" smtClean="0">
                <a:latin typeface="Franklin Gothic Medium"/>
                <a:cs typeface="Franklin Gothic Medium"/>
              </a:rPr>
              <a:t>Average Income</a:t>
            </a:r>
            <a:r>
              <a:rPr lang="en-US" sz="1600" dirty="0">
                <a:latin typeface="Franklin Gothic Medium"/>
                <a:cs typeface="Franklin Gothic Medium"/>
              </a:rPr>
              <a:t>: </a:t>
            </a:r>
            <a:r>
              <a:rPr lang="en-US" sz="1600" dirty="0">
                <a:latin typeface="Franklin Gothic Book"/>
                <a:cs typeface="Franklin Gothic Book"/>
              </a:rPr>
              <a:t>Average of $75,000-$100,000 with ideal skewed distribution towards higher </a:t>
            </a:r>
            <a:r>
              <a:rPr lang="en-US" sz="1600" dirty="0" smtClean="0">
                <a:latin typeface="Franklin Gothic Book"/>
                <a:cs typeface="Franklin Gothic Book"/>
              </a:rPr>
              <a:t>end</a:t>
            </a:r>
          </a:p>
          <a:p>
            <a:pPr>
              <a:lnSpc>
                <a:spcPct val="130000"/>
              </a:lnSpc>
            </a:pPr>
            <a:r>
              <a:rPr lang="en-US" sz="1600" dirty="0" smtClean="0">
                <a:latin typeface="Franklin Gothic Medium"/>
                <a:cs typeface="Franklin Gothic Medium"/>
              </a:rPr>
              <a:t>Distance from hub: </a:t>
            </a:r>
            <a:r>
              <a:rPr lang="en-US" sz="1600" dirty="0" smtClean="0">
                <a:latin typeface="Franklin Gothic Book"/>
                <a:cs typeface="Franklin Gothic Book"/>
              </a:rPr>
              <a:t>10-15 miles</a:t>
            </a:r>
          </a:p>
          <a:p>
            <a:pPr>
              <a:lnSpc>
                <a:spcPct val="130000"/>
              </a:lnSpc>
            </a:pPr>
            <a:r>
              <a:rPr lang="en-US" sz="1600" dirty="0" smtClean="0">
                <a:latin typeface="Franklin Gothic Medium"/>
                <a:cs typeface="Franklin Gothic Medium"/>
              </a:rPr>
              <a:t>Strategic Proximity: </a:t>
            </a:r>
            <a:r>
              <a:rPr lang="en-US" sz="1600" dirty="0" smtClean="0">
                <a:latin typeface="Franklin Gothic Book"/>
                <a:cs typeface="Franklin Gothic Book"/>
              </a:rPr>
              <a:t>Integrated into strong retail markets, i.e. grocery plazas, malls etc. </a:t>
            </a:r>
          </a:p>
          <a:p>
            <a:pPr>
              <a:lnSpc>
                <a:spcPct val="130000"/>
              </a:lnSpc>
            </a:pPr>
            <a:endParaRPr lang="en-US" sz="1600" dirty="0">
              <a:latin typeface="Franklin Gothic Book"/>
              <a:cs typeface="Franklin Gothic Book"/>
            </a:endParaRPr>
          </a:p>
        </p:txBody>
      </p:sp>
    </p:spTree>
    <p:extLst>
      <p:ext uri="{BB962C8B-B14F-4D97-AF65-F5344CB8AC3E}">
        <p14:creationId xmlns:p14="http://schemas.microsoft.com/office/powerpoint/2010/main" val="76919632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976" y="316550"/>
            <a:ext cx="8577729" cy="663576"/>
          </a:xfrm>
        </p:spPr>
        <p:txBody>
          <a:bodyPr/>
          <a:lstStyle/>
          <a:p>
            <a:r>
              <a:rPr lang="en-US" dirty="0" smtClean="0"/>
              <a:t>Appendix: Video Conferencing Case Study</a:t>
            </a:r>
            <a:endParaRPr lang="en-US" dirty="0"/>
          </a:p>
        </p:txBody>
      </p:sp>
      <p:pic>
        <p:nvPicPr>
          <p:cNvPr id="4" name="Picture 3">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sp>
        <p:nvSpPr>
          <p:cNvPr id="22" name="Rectangle 21"/>
          <p:cNvSpPr/>
          <p:nvPr/>
        </p:nvSpPr>
        <p:spPr>
          <a:xfrm>
            <a:off x="513442" y="6376707"/>
            <a:ext cx="7755680" cy="270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68889" y="1454801"/>
            <a:ext cx="8022288" cy="4293484"/>
          </a:xfrm>
          <a:prstGeom prst="rect">
            <a:avLst/>
          </a:prstGeom>
        </p:spPr>
        <p:txBody>
          <a:bodyPr wrap="square">
            <a:spAutoFit/>
          </a:bodyPr>
          <a:lstStyle/>
          <a:p>
            <a:pPr>
              <a:lnSpc>
                <a:spcPct val="120000"/>
              </a:lnSpc>
            </a:pPr>
            <a:r>
              <a:rPr lang="en-US" sz="2400" b="1" dirty="0"/>
              <a:t>In Australia, the big four banks all now use video communications to boost customer service.</a:t>
            </a:r>
          </a:p>
          <a:p>
            <a:pPr>
              <a:lnSpc>
                <a:spcPct val="120000"/>
              </a:lnSpc>
            </a:pPr>
            <a:endParaRPr lang="en-US" dirty="0"/>
          </a:p>
          <a:p>
            <a:pPr>
              <a:lnSpc>
                <a:spcPct val="120000"/>
              </a:lnSpc>
            </a:pPr>
            <a:r>
              <a:rPr lang="en-US" dirty="0"/>
              <a:t>Commonwealth Bank of Australia (CBA) installed video-conferencing facilities </a:t>
            </a:r>
            <a:r>
              <a:rPr lang="en-US" b="1" dirty="0"/>
              <a:t>across its 1166 branches last year</a:t>
            </a:r>
            <a:r>
              <a:rPr lang="en-US" dirty="0"/>
              <a:t>, leveraging existing internal technology and dedicated high-speed internet lines. Customers can choose to be connected to specific bank specialists such as home and personal lenders, financial planners, business bankers, asset finance or merchant specialists, says Adam Bennett, CBA’s executive general manager of business banking.</a:t>
            </a:r>
          </a:p>
          <a:p>
            <a:pPr>
              <a:lnSpc>
                <a:spcPct val="120000"/>
              </a:lnSpc>
            </a:pPr>
            <a:endParaRPr lang="en-US" dirty="0"/>
          </a:p>
          <a:p>
            <a:pPr>
              <a:lnSpc>
                <a:spcPct val="120000"/>
              </a:lnSpc>
            </a:pPr>
            <a:r>
              <a:rPr lang="en-US" dirty="0"/>
              <a:t>“The interaction is </a:t>
            </a:r>
            <a:r>
              <a:rPr lang="en-US" b="1" dirty="0"/>
              <a:t>extremely similar to what it would be like if the specialist was sitting next to the customer directly in the room</a:t>
            </a:r>
            <a:r>
              <a:rPr lang="en-US" dirty="0"/>
              <a:t>,” he says.</a:t>
            </a:r>
          </a:p>
        </p:txBody>
      </p:sp>
    </p:spTree>
    <p:extLst>
      <p:ext uri="{BB962C8B-B14F-4D97-AF65-F5344CB8AC3E}">
        <p14:creationId xmlns:p14="http://schemas.microsoft.com/office/powerpoint/2010/main" val="4505254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977" y="328879"/>
            <a:ext cx="7397376" cy="663576"/>
          </a:xfrm>
        </p:spPr>
        <p:txBody>
          <a:bodyPr/>
          <a:lstStyle/>
          <a:p>
            <a:r>
              <a:rPr lang="en-US" dirty="0" smtClean="0"/>
              <a:t>Appendix: Video Conferencing Adoption by Young</a:t>
            </a:r>
            <a:endParaRPr lang="en-US" dirty="0"/>
          </a:p>
        </p:txBody>
      </p:sp>
      <p:sp>
        <p:nvSpPr>
          <p:cNvPr id="15" name="Rectangle 14"/>
          <p:cNvSpPr/>
          <p:nvPr/>
        </p:nvSpPr>
        <p:spPr>
          <a:xfrm>
            <a:off x="513442" y="6376707"/>
            <a:ext cx="7755680" cy="270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sp>
        <p:nvSpPr>
          <p:cNvPr id="7" name="Rectangle 6"/>
          <p:cNvSpPr/>
          <p:nvPr/>
        </p:nvSpPr>
        <p:spPr>
          <a:xfrm>
            <a:off x="324243" y="1313928"/>
            <a:ext cx="8577372" cy="4031873"/>
          </a:xfrm>
          <a:prstGeom prst="rect">
            <a:avLst/>
          </a:prstGeom>
        </p:spPr>
        <p:txBody>
          <a:bodyPr wrap="square">
            <a:spAutoFit/>
          </a:bodyPr>
          <a:lstStyle/>
          <a:p>
            <a:r>
              <a:rPr lang="en-US" dirty="0" err="1" smtClean="0">
                <a:latin typeface="Franklin Gothic Medium"/>
                <a:cs typeface="Franklin Gothic Medium"/>
              </a:rPr>
              <a:t>Polycom</a:t>
            </a:r>
            <a:r>
              <a:rPr lang="en-US" dirty="0" smtClean="0">
                <a:latin typeface="Franklin Gothic Medium"/>
                <a:cs typeface="Franklin Gothic Medium"/>
              </a:rPr>
              <a:t> </a:t>
            </a:r>
            <a:r>
              <a:rPr lang="en-US" dirty="0">
                <a:latin typeface="Franklin Gothic Medium"/>
                <a:cs typeface="Franklin Gothic Medium"/>
              </a:rPr>
              <a:t>and Redshift Research survey </a:t>
            </a:r>
            <a:r>
              <a:rPr lang="en-US" dirty="0" smtClean="0">
                <a:latin typeface="Franklin Gothic Medium"/>
                <a:cs typeface="Franklin Gothic Medium"/>
              </a:rPr>
              <a:t>shows </a:t>
            </a:r>
            <a:r>
              <a:rPr lang="en-US" dirty="0">
                <a:latin typeface="Franklin Gothic Medium"/>
                <a:cs typeface="Franklin Gothic Medium"/>
              </a:rPr>
              <a:t>Video Conferencing Expected to be Preferred Business Communications Tool in 2016 </a:t>
            </a:r>
            <a:r>
              <a:rPr lang="en-US" dirty="0" smtClean="0">
                <a:latin typeface="Franklin Gothic Medium"/>
                <a:cs typeface="Franklin Gothic Medium"/>
              </a:rPr>
              <a:t>and major takeaways:</a:t>
            </a:r>
            <a:r>
              <a:rPr lang="en-US" sz="2800" dirty="0" smtClean="0">
                <a:latin typeface="Franklin Gothic Medium"/>
                <a:cs typeface="Franklin Gothic Medium"/>
              </a:rPr>
              <a:t> </a:t>
            </a:r>
            <a:endParaRPr lang="en-US" b="1" dirty="0">
              <a:latin typeface="Franklin Gothic Book"/>
              <a:cs typeface="Franklin Gothic Book"/>
            </a:endParaRPr>
          </a:p>
          <a:p>
            <a:endParaRPr lang="en-US" dirty="0">
              <a:latin typeface="Franklin Gothic Book"/>
              <a:cs typeface="Franklin Gothic Book"/>
            </a:endParaRPr>
          </a:p>
          <a:p>
            <a:pPr marL="342900" indent="-342900">
              <a:buFont typeface="+mj-lt"/>
              <a:buAutoNum type="arabicPeriod"/>
            </a:pPr>
            <a:r>
              <a:rPr lang="en-US" b="1" dirty="0" smtClean="0">
                <a:latin typeface="Franklin Gothic Book"/>
                <a:cs typeface="Franklin Gothic Book"/>
              </a:rPr>
              <a:t> </a:t>
            </a:r>
            <a:r>
              <a:rPr lang="en-US" sz="2800" b="1" dirty="0" smtClean="0">
                <a:solidFill>
                  <a:schemeClr val="accent2"/>
                </a:solidFill>
                <a:latin typeface="Franklin Gothic Medium"/>
                <a:cs typeface="Franklin Gothic Medium"/>
              </a:rPr>
              <a:t>96</a:t>
            </a:r>
            <a:r>
              <a:rPr lang="en-US" b="1" dirty="0" smtClean="0">
                <a:solidFill>
                  <a:schemeClr val="accent2"/>
                </a:solidFill>
                <a:latin typeface="Franklin Gothic Book"/>
                <a:cs typeface="Franklin Gothic Book"/>
              </a:rPr>
              <a:t> </a:t>
            </a:r>
            <a:r>
              <a:rPr lang="en-US" b="1" dirty="0">
                <a:solidFill>
                  <a:schemeClr val="accent2"/>
                </a:solidFill>
                <a:latin typeface="Franklin Gothic Book"/>
                <a:cs typeface="Franklin Gothic Book"/>
              </a:rPr>
              <a:t>percent</a:t>
            </a:r>
            <a:r>
              <a:rPr lang="en-US" b="1" dirty="0">
                <a:latin typeface="Franklin Gothic Book"/>
                <a:cs typeface="Franklin Gothic Book"/>
              </a:rPr>
              <a:t> of business managers and leaders say video conferencing </a:t>
            </a:r>
            <a:r>
              <a:rPr lang="en-US" b="1" dirty="0">
                <a:solidFill>
                  <a:srgbClr val="8E1824"/>
                </a:solidFill>
                <a:latin typeface="Franklin Gothic Book"/>
                <a:cs typeface="Franklin Gothic Book"/>
              </a:rPr>
              <a:t>helps companies defy distance</a:t>
            </a:r>
            <a:r>
              <a:rPr lang="en-US" dirty="0">
                <a:latin typeface="Franklin Gothic Book"/>
                <a:cs typeface="Franklin Gothic Book"/>
              </a:rPr>
              <a:t> and break down cultural barriers to </a:t>
            </a:r>
            <a:r>
              <a:rPr lang="en-US" dirty="0">
                <a:solidFill>
                  <a:srgbClr val="8E1824"/>
                </a:solidFill>
                <a:latin typeface="Franklin Gothic Book"/>
                <a:cs typeface="Franklin Gothic Book"/>
              </a:rPr>
              <a:t>improve </a:t>
            </a:r>
            <a:r>
              <a:rPr lang="en-US" dirty="0" smtClean="0">
                <a:solidFill>
                  <a:srgbClr val="8E1824"/>
                </a:solidFill>
                <a:latin typeface="Franklin Gothic Book"/>
                <a:cs typeface="Franklin Gothic Book"/>
              </a:rPr>
              <a:t>productivity</a:t>
            </a:r>
          </a:p>
          <a:p>
            <a:pPr marL="342900" indent="-342900">
              <a:buFont typeface="+mj-lt"/>
              <a:buAutoNum type="arabicPeriod"/>
            </a:pPr>
            <a:endParaRPr lang="en-US" dirty="0" smtClean="0">
              <a:latin typeface="Franklin Gothic Book"/>
              <a:cs typeface="Franklin Gothic Book"/>
            </a:endParaRPr>
          </a:p>
          <a:p>
            <a:pPr marL="342900" indent="-342900">
              <a:buFont typeface="+mj-lt"/>
              <a:buAutoNum type="arabicPeriod"/>
            </a:pPr>
            <a:r>
              <a:rPr lang="en-US" dirty="0" smtClean="0">
                <a:latin typeface="Franklin Gothic Book"/>
                <a:cs typeface="Franklin Gothic Book"/>
              </a:rPr>
              <a:t> </a:t>
            </a:r>
            <a:r>
              <a:rPr lang="en-US" sz="2800" dirty="0" smtClean="0">
                <a:solidFill>
                  <a:srgbClr val="8E1824"/>
                </a:solidFill>
                <a:latin typeface="Franklin Gothic Medium"/>
                <a:cs typeface="Franklin Gothic Medium"/>
              </a:rPr>
              <a:t>83</a:t>
            </a:r>
            <a:r>
              <a:rPr lang="en-US" dirty="0" smtClean="0">
                <a:latin typeface="Franklin Gothic Book"/>
                <a:cs typeface="Franklin Gothic Book"/>
              </a:rPr>
              <a:t> </a:t>
            </a:r>
            <a:r>
              <a:rPr lang="en-US" dirty="0">
                <a:solidFill>
                  <a:srgbClr val="8E1824"/>
                </a:solidFill>
                <a:latin typeface="Franklin Gothic Book"/>
                <a:cs typeface="Franklin Gothic Book"/>
              </a:rPr>
              <a:t>percent</a:t>
            </a:r>
            <a:r>
              <a:rPr lang="en-US" dirty="0">
                <a:latin typeface="Franklin Gothic Book"/>
                <a:cs typeface="Franklin Gothic Book"/>
              </a:rPr>
              <a:t> of respondents, and almost </a:t>
            </a:r>
            <a:r>
              <a:rPr lang="en-US" sz="2800" b="1" dirty="0">
                <a:solidFill>
                  <a:srgbClr val="8E1824"/>
                </a:solidFill>
                <a:latin typeface="Franklin Gothic Medium"/>
                <a:cs typeface="Franklin Gothic Medium"/>
              </a:rPr>
              <a:t>90</a:t>
            </a:r>
            <a:r>
              <a:rPr lang="en-US" b="1" dirty="0">
                <a:solidFill>
                  <a:srgbClr val="8E1824"/>
                </a:solidFill>
                <a:latin typeface="Franklin Gothic Book"/>
                <a:cs typeface="Franklin Gothic Book"/>
              </a:rPr>
              <a:t> percent </a:t>
            </a:r>
            <a:r>
              <a:rPr lang="en-US" b="1" dirty="0">
                <a:latin typeface="Franklin Gothic Book"/>
                <a:cs typeface="Franklin Gothic Book"/>
              </a:rPr>
              <a:t>of those in their 20s and 30s, </a:t>
            </a:r>
            <a:r>
              <a:rPr lang="en-US" b="1" dirty="0">
                <a:solidFill>
                  <a:srgbClr val="8E1824"/>
                </a:solidFill>
                <a:latin typeface="Franklin Gothic Book"/>
                <a:cs typeface="Franklin Gothic Book"/>
              </a:rPr>
              <a:t>use consumer video conferencing </a:t>
            </a:r>
            <a:r>
              <a:rPr lang="en-US" b="1" dirty="0">
                <a:latin typeface="Franklin Gothic Book"/>
                <a:cs typeface="Franklin Gothic Book"/>
              </a:rPr>
              <a:t>solutions at home </a:t>
            </a:r>
            <a:r>
              <a:rPr lang="en-US" b="1" dirty="0" smtClean="0">
                <a:latin typeface="Franklin Gothic Book"/>
                <a:cs typeface="Franklin Gothic Book"/>
              </a:rPr>
              <a:t>today</a:t>
            </a:r>
            <a:r>
              <a:rPr lang="en-US" dirty="0" smtClean="0">
                <a:latin typeface="Franklin Gothic Book"/>
                <a:cs typeface="Franklin Gothic Book"/>
              </a:rPr>
              <a:t>.</a:t>
            </a:r>
          </a:p>
          <a:p>
            <a:endParaRPr lang="en-US" dirty="0" smtClean="0">
              <a:latin typeface="Franklin Gothic Book"/>
              <a:cs typeface="Franklin Gothic Book"/>
            </a:endParaRPr>
          </a:p>
          <a:p>
            <a:pPr marL="342900" indent="-342900">
              <a:buFont typeface="+mj-lt"/>
              <a:buAutoNum type="arabicPeriod"/>
            </a:pPr>
            <a:r>
              <a:rPr lang="en-US" dirty="0" smtClean="0">
                <a:latin typeface="Franklin Gothic Book"/>
                <a:cs typeface="Franklin Gothic Book"/>
              </a:rPr>
              <a:t> </a:t>
            </a:r>
            <a:r>
              <a:rPr lang="en-US" sz="2800" b="1" dirty="0" smtClean="0">
                <a:solidFill>
                  <a:schemeClr val="accent2"/>
                </a:solidFill>
                <a:latin typeface="Franklin Gothic Medium"/>
                <a:cs typeface="Franklin Gothic Medium"/>
              </a:rPr>
              <a:t>76</a:t>
            </a:r>
            <a:r>
              <a:rPr lang="en-US" sz="2800" b="1" dirty="0" smtClean="0">
                <a:solidFill>
                  <a:schemeClr val="accent2"/>
                </a:solidFill>
                <a:latin typeface="Franklin Gothic Book"/>
                <a:cs typeface="Franklin Gothic Book"/>
              </a:rPr>
              <a:t> </a:t>
            </a:r>
            <a:r>
              <a:rPr lang="en-US" b="1" dirty="0">
                <a:solidFill>
                  <a:schemeClr val="accent2"/>
                </a:solidFill>
                <a:latin typeface="Franklin Gothic Book"/>
                <a:cs typeface="Franklin Gothic Book"/>
              </a:rPr>
              <a:t>percent of respondents </a:t>
            </a:r>
            <a:r>
              <a:rPr lang="en-US" dirty="0">
                <a:latin typeface="Franklin Gothic Book"/>
                <a:cs typeface="Franklin Gothic Book"/>
              </a:rPr>
              <a:t>use video solutions at work today, and </a:t>
            </a:r>
            <a:r>
              <a:rPr lang="en-US" sz="2800" b="1" dirty="0">
                <a:solidFill>
                  <a:srgbClr val="8E1824"/>
                </a:solidFill>
                <a:latin typeface="Franklin Gothic Medium"/>
                <a:cs typeface="Franklin Gothic Medium"/>
              </a:rPr>
              <a:t>56</a:t>
            </a:r>
            <a:r>
              <a:rPr lang="en-US" b="1" dirty="0">
                <a:solidFill>
                  <a:srgbClr val="8E1824"/>
                </a:solidFill>
                <a:latin typeface="Franklin Gothic Book"/>
                <a:cs typeface="Franklin Gothic Book"/>
              </a:rPr>
              <a:t> percent </a:t>
            </a:r>
            <a:r>
              <a:rPr lang="en-US" b="1" dirty="0" smtClean="0">
                <a:solidFill>
                  <a:srgbClr val="8E1824"/>
                </a:solidFill>
                <a:latin typeface="Franklin Gothic Book"/>
                <a:cs typeface="Franklin Gothic Book"/>
              </a:rPr>
              <a:t> of </a:t>
            </a:r>
            <a:r>
              <a:rPr lang="en-US" b="1" dirty="0">
                <a:solidFill>
                  <a:srgbClr val="8E1824"/>
                </a:solidFill>
                <a:latin typeface="Franklin Gothic Book"/>
                <a:cs typeface="Franklin Gothic Book"/>
              </a:rPr>
              <a:t>video conferencing</a:t>
            </a:r>
            <a:r>
              <a:rPr lang="en-US" b="1" dirty="0">
                <a:latin typeface="Franklin Gothic Book"/>
                <a:cs typeface="Franklin Gothic Book"/>
              </a:rPr>
              <a:t> </a:t>
            </a:r>
            <a:r>
              <a:rPr lang="en-US" dirty="0">
                <a:latin typeface="Franklin Gothic Book"/>
                <a:cs typeface="Franklin Gothic Book"/>
              </a:rPr>
              <a:t>users participating in at least one video call a week</a:t>
            </a:r>
          </a:p>
          <a:p>
            <a:endParaRPr lang="en-US" dirty="0">
              <a:latin typeface="Franklin Gothic Book"/>
              <a:cs typeface="Franklin Gothic Book"/>
            </a:endParaRPr>
          </a:p>
        </p:txBody>
      </p:sp>
    </p:spTree>
    <p:extLst>
      <p:ext uri="{BB962C8B-B14F-4D97-AF65-F5344CB8AC3E}">
        <p14:creationId xmlns:p14="http://schemas.microsoft.com/office/powerpoint/2010/main" val="141888156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977" y="328879"/>
            <a:ext cx="7397376" cy="663576"/>
          </a:xfrm>
        </p:spPr>
        <p:txBody>
          <a:bodyPr/>
          <a:lstStyle/>
          <a:p>
            <a:r>
              <a:rPr lang="en-US" dirty="0" smtClean="0"/>
              <a:t>Appendix: Video Conferencing Adoption by Older</a:t>
            </a:r>
            <a:endParaRPr lang="en-US" dirty="0"/>
          </a:p>
        </p:txBody>
      </p:sp>
      <p:pic>
        <p:nvPicPr>
          <p:cNvPr id="12" name="Picture 11"/>
          <p:cNvPicPr>
            <a:picLocks noChangeAspect="1"/>
          </p:cNvPicPr>
          <p:nvPr/>
        </p:nvPicPr>
        <p:blipFill>
          <a:blip r:embed="rId3"/>
          <a:stretch>
            <a:fillRect/>
          </a:stretch>
        </p:blipFill>
        <p:spPr>
          <a:xfrm>
            <a:off x="169967" y="1189788"/>
            <a:ext cx="5923201" cy="4984430"/>
          </a:xfrm>
          <a:prstGeom prst="rect">
            <a:avLst/>
          </a:prstGeom>
        </p:spPr>
      </p:pic>
      <p:sp>
        <p:nvSpPr>
          <p:cNvPr id="13" name="TextBox 12"/>
          <p:cNvSpPr txBox="1"/>
          <p:nvPr/>
        </p:nvSpPr>
        <p:spPr>
          <a:xfrm>
            <a:off x="6215284" y="1189788"/>
            <a:ext cx="2941045" cy="2320635"/>
          </a:xfrm>
          <a:prstGeom prst="rect">
            <a:avLst/>
          </a:prstGeom>
          <a:noFill/>
        </p:spPr>
        <p:txBody>
          <a:bodyPr wrap="square" rtlCol="0">
            <a:spAutoFit/>
          </a:bodyPr>
          <a:lstStyle/>
          <a:p>
            <a:pPr>
              <a:lnSpc>
                <a:spcPct val="130000"/>
              </a:lnSpc>
            </a:pPr>
            <a:r>
              <a:rPr lang="en-US" sz="1600" dirty="0" smtClean="0">
                <a:latin typeface="Franklin Gothic Book"/>
                <a:cs typeface="Franklin Gothic Book"/>
              </a:rPr>
              <a:t>Definitive upwards trend </a:t>
            </a:r>
          </a:p>
          <a:p>
            <a:pPr>
              <a:lnSpc>
                <a:spcPct val="130000"/>
              </a:lnSpc>
            </a:pPr>
            <a:r>
              <a:rPr lang="en-US" sz="1600" dirty="0" smtClean="0">
                <a:latin typeface="Franklin Gothic Book"/>
                <a:cs typeface="Franklin Gothic Book"/>
              </a:rPr>
              <a:t>for digital literacy</a:t>
            </a:r>
          </a:p>
          <a:p>
            <a:pPr>
              <a:lnSpc>
                <a:spcPct val="130000"/>
              </a:lnSpc>
            </a:pPr>
            <a:endParaRPr lang="en-US" sz="1600" dirty="0">
              <a:latin typeface="Franklin Gothic Book"/>
              <a:cs typeface="Franklin Gothic Book"/>
            </a:endParaRPr>
          </a:p>
          <a:p>
            <a:pPr>
              <a:lnSpc>
                <a:spcPct val="130000"/>
              </a:lnSpc>
            </a:pPr>
            <a:r>
              <a:rPr lang="en-US" sz="1600" dirty="0" smtClean="0">
                <a:latin typeface="Franklin Gothic Book"/>
                <a:cs typeface="Franklin Gothic Book"/>
              </a:rPr>
              <a:t>77% of people age 50-64 are using the internet, signifying a comfort level with basic </a:t>
            </a:r>
          </a:p>
          <a:p>
            <a:pPr>
              <a:lnSpc>
                <a:spcPct val="130000"/>
              </a:lnSpc>
            </a:pPr>
            <a:r>
              <a:rPr lang="en-US" sz="1600" dirty="0" smtClean="0">
                <a:latin typeface="Franklin Gothic Book"/>
                <a:cs typeface="Franklin Gothic Book"/>
              </a:rPr>
              <a:t>digital technology</a:t>
            </a:r>
            <a:endParaRPr lang="en-US" sz="1600" dirty="0">
              <a:latin typeface="Franklin Gothic Book"/>
              <a:cs typeface="Franklin Gothic Book"/>
            </a:endParaRPr>
          </a:p>
        </p:txBody>
      </p:sp>
      <p:sp>
        <p:nvSpPr>
          <p:cNvPr id="15" name="Rectangle 14"/>
          <p:cNvSpPr/>
          <p:nvPr/>
        </p:nvSpPr>
        <p:spPr>
          <a:xfrm>
            <a:off x="513442" y="6376707"/>
            <a:ext cx="7755680" cy="270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spTree>
    <p:extLst>
      <p:ext uri="{BB962C8B-B14F-4D97-AF65-F5344CB8AC3E}">
        <p14:creationId xmlns:p14="http://schemas.microsoft.com/office/powerpoint/2010/main" val="163421310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977" y="328879"/>
            <a:ext cx="7397376" cy="663576"/>
          </a:xfrm>
        </p:spPr>
        <p:txBody>
          <a:bodyPr/>
          <a:lstStyle/>
          <a:p>
            <a:r>
              <a:rPr lang="en-US" dirty="0" smtClean="0"/>
              <a:t>Appendix: Cross Training Cost Savings Case Studies</a:t>
            </a:r>
            <a:endParaRPr lang="en-US" dirty="0"/>
          </a:p>
        </p:txBody>
      </p:sp>
      <p:sp>
        <p:nvSpPr>
          <p:cNvPr id="16" name="Rectangle 15"/>
          <p:cNvSpPr/>
          <p:nvPr/>
        </p:nvSpPr>
        <p:spPr>
          <a:xfrm>
            <a:off x="837007" y="4071591"/>
            <a:ext cx="7475387" cy="1096695"/>
          </a:xfrm>
          <a:prstGeom prst="rect">
            <a:avLst/>
          </a:prstGeom>
          <a:ln w="19050" cmpd="sng">
            <a:solidFill>
              <a:srgbClr val="E9EBEE"/>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20000"/>
              </a:lnSpc>
            </a:pPr>
            <a:r>
              <a:rPr lang="en-US" sz="1600" dirty="0" smtClean="0">
                <a:latin typeface="Franklin Gothic Book"/>
                <a:cs typeface="Franklin Gothic Book"/>
              </a:rPr>
              <a:t>Based on prior case studies, cross training government service agents or bank supervisors resulted in a </a:t>
            </a:r>
            <a:r>
              <a:rPr lang="en-US" sz="1600" dirty="0" smtClean="0">
                <a:solidFill>
                  <a:schemeClr val="accent1">
                    <a:lumMod val="75000"/>
                    <a:lumOff val="25000"/>
                  </a:schemeClr>
                </a:solidFill>
                <a:latin typeface="Franklin Gothic Medium"/>
                <a:cs typeface="Franklin Gothic Medium"/>
              </a:rPr>
              <a:t>50%-75% </a:t>
            </a:r>
            <a:r>
              <a:rPr lang="en-US" sz="1600" dirty="0" smtClean="0">
                <a:latin typeface="Franklin Gothic Book"/>
                <a:cs typeface="Franklin Gothic Book"/>
              </a:rPr>
              <a:t>increase in cost savings beyond initial investment</a:t>
            </a:r>
            <a:endParaRPr lang="en-US" sz="1600" dirty="0">
              <a:latin typeface="Franklin Gothic Book"/>
              <a:cs typeface="Franklin Gothic Book"/>
            </a:endParaRPr>
          </a:p>
        </p:txBody>
      </p:sp>
      <p:sp>
        <p:nvSpPr>
          <p:cNvPr id="5" name="Rectangle 4"/>
          <p:cNvSpPr/>
          <p:nvPr/>
        </p:nvSpPr>
        <p:spPr>
          <a:xfrm>
            <a:off x="3476963" y="5594219"/>
            <a:ext cx="4835434" cy="246221"/>
          </a:xfrm>
          <a:prstGeom prst="rect">
            <a:avLst/>
          </a:prstGeom>
        </p:spPr>
        <p:txBody>
          <a:bodyPr wrap="square">
            <a:spAutoFit/>
          </a:bodyPr>
          <a:lstStyle/>
          <a:p>
            <a:pPr algn="r"/>
            <a:r>
              <a:rPr lang="en-US" sz="1000" dirty="0" smtClean="0">
                <a:latin typeface="Franklin Gothic Book"/>
                <a:cs typeface="Franklin Gothic Book"/>
              </a:rPr>
              <a:t>Source: Applied Human Resource Management</a:t>
            </a:r>
            <a:endParaRPr lang="en-US" sz="1000" dirty="0">
              <a:latin typeface="Franklin Gothic Book"/>
              <a:cs typeface="Franklin Gothic Book"/>
            </a:endParaRPr>
          </a:p>
        </p:txBody>
      </p:sp>
      <p:sp>
        <p:nvSpPr>
          <p:cNvPr id="14" name="Rectangle 13"/>
          <p:cNvSpPr/>
          <p:nvPr/>
        </p:nvSpPr>
        <p:spPr>
          <a:xfrm>
            <a:off x="837008" y="1815252"/>
            <a:ext cx="3737693" cy="859744"/>
          </a:xfrm>
          <a:prstGeom prst="rect">
            <a:avLst/>
          </a:prstGeom>
          <a:ln w="19050" cmpd="sng">
            <a:solidFill>
              <a:srgbClr val="E9EBEE"/>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20000"/>
              </a:lnSpc>
            </a:pPr>
            <a:r>
              <a:rPr lang="en-US" sz="1600" dirty="0" smtClean="0">
                <a:latin typeface="Franklin Gothic Book"/>
                <a:cs typeface="Franklin Gothic Book"/>
              </a:rPr>
              <a:t>Government service agency </a:t>
            </a:r>
          </a:p>
          <a:p>
            <a:pPr algn="ctr">
              <a:lnSpc>
                <a:spcPct val="120000"/>
              </a:lnSpc>
            </a:pPr>
            <a:r>
              <a:rPr lang="en-US" sz="1600" dirty="0" smtClean="0">
                <a:latin typeface="Franklin Gothic Book"/>
                <a:cs typeface="Franklin Gothic Book"/>
              </a:rPr>
              <a:t>(Parry, 1996)</a:t>
            </a:r>
            <a:endParaRPr lang="en-US" sz="1600" dirty="0">
              <a:latin typeface="Franklin Gothic Book"/>
              <a:cs typeface="Franklin Gothic Book"/>
            </a:endParaRPr>
          </a:p>
        </p:txBody>
      </p:sp>
      <p:sp>
        <p:nvSpPr>
          <p:cNvPr id="17" name="Rectangle 16"/>
          <p:cNvSpPr/>
          <p:nvPr/>
        </p:nvSpPr>
        <p:spPr>
          <a:xfrm>
            <a:off x="4574702" y="1815252"/>
            <a:ext cx="3737694" cy="859744"/>
          </a:xfrm>
          <a:prstGeom prst="rect">
            <a:avLst/>
          </a:prstGeom>
          <a:ln w="19050" cmpd="sng">
            <a:solidFill>
              <a:srgbClr val="E9EBEE"/>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20000"/>
              </a:lnSpc>
            </a:pPr>
            <a:r>
              <a:rPr lang="en-US" sz="1600" dirty="0" smtClean="0">
                <a:latin typeface="Franklin Gothic Book"/>
                <a:cs typeface="Franklin Gothic Book"/>
              </a:rPr>
              <a:t>Bank supervisors </a:t>
            </a:r>
          </a:p>
          <a:p>
            <a:pPr algn="ctr">
              <a:lnSpc>
                <a:spcPct val="120000"/>
              </a:lnSpc>
            </a:pPr>
            <a:r>
              <a:rPr lang="en-US" sz="1600" dirty="0" smtClean="0">
                <a:latin typeface="Franklin Gothic Book"/>
                <a:cs typeface="Franklin Gothic Book"/>
              </a:rPr>
              <a:t>(Mathieu &amp; Leonard, 1987)</a:t>
            </a:r>
            <a:endParaRPr lang="en-US" sz="1600" dirty="0">
              <a:latin typeface="Franklin Gothic Book"/>
              <a:cs typeface="Franklin Gothic Book"/>
            </a:endParaRPr>
          </a:p>
        </p:txBody>
      </p:sp>
      <p:sp>
        <p:nvSpPr>
          <p:cNvPr id="23" name="Rectangle 22"/>
          <p:cNvSpPr/>
          <p:nvPr/>
        </p:nvSpPr>
        <p:spPr>
          <a:xfrm>
            <a:off x="837009" y="2674060"/>
            <a:ext cx="3737693" cy="859744"/>
          </a:xfrm>
          <a:prstGeom prst="rect">
            <a:avLst/>
          </a:prstGeom>
          <a:ln w="19050" cmpd="sng">
            <a:solidFill>
              <a:srgbClr val="E9EBEE"/>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20000"/>
              </a:lnSpc>
            </a:pPr>
            <a:r>
              <a:rPr lang="en-US" sz="1600" dirty="0" smtClean="0">
                <a:latin typeface="Franklin Gothic Book"/>
                <a:cs typeface="Franklin Gothic Book"/>
              </a:rPr>
              <a:t>Agency </a:t>
            </a:r>
            <a:r>
              <a:rPr lang="en-US" sz="1600" dirty="0">
                <a:latin typeface="Franklin Gothic Book"/>
                <a:cs typeface="Franklin Gothic Book"/>
              </a:rPr>
              <a:t>t</a:t>
            </a:r>
            <a:r>
              <a:rPr lang="en-US" sz="1600" dirty="0" smtClean="0">
                <a:latin typeface="Franklin Gothic Book"/>
                <a:cs typeface="Franklin Gothic Book"/>
              </a:rPr>
              <a:t>raining program of $95,000 resulted in cost savings of $670,000</a:t>
            </a:r>
            <a:endParaRPr lang="en-US" sz="1600" dirty="0">
              <a:latin typeface="Franklin Gothic Book"/>
              <a:cs typeface="Franklin Gothic Book"/>
            </a:endParaRPr>
          </a:p>
        </p:txBody>
      </p:sp>
      <p:sp>
        <p:nvSpPr>
          <p:cNvPr id="24" name="Rectangle 23"/>
          <p:cNvSpPr/>
          <p:nvPr/>
        </p:nvSpPr>
        <p:spPr>
          <a:xfrm>
            <a:off x="4574703" y="2674060"/>
            <a:ext cx="3737694" cy="859744"/>
          </a:xfrm>
          <a:prstGeom prst="rect">
            <a:avLst/>
          </a:prstGeom>
          <a:ln w="19050" cmpd="sng">
            <a:solidFill>
              <a:srgbClr val="E9EBEE"/>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20000"/>
              </a:lnSpc>
            </a:pPr>
            <a:r>
              <a:rPr lang="en-US" sz="1600" dirty="0" smtClean="0">
                <a:latin typeface="Franklin Gothic Book"/>
                <a:cs typeface="Franklin Gothic Book"/>
              </a:rPr>
              <a:t>Cross training supervisory skills resulted in cost savings of $149,000 over 5 years</a:t>
            </a:r>
            <a:endParaRPr lang="en-US" sz="1600" dirty="0">
              <a:latin typeface="Franklin Gothic Book"/>
              <a:cs typeface="Franklin Gothic Book"/>
            </a:endParaRPr>
          </a:p>
        </p:txBody>
      </p:sp>
      <p:sp>
        <p:nvSpPr>
          <p:cNvPr id="10" name="Isosceles Triangle 9"/>
          <p:cNvSpPr/>
          <p:nvPr/>
        </p:nvSpPr>
        <p:spPr>
          <a:xfrm flipV="1">
            <a:off x="2533284" y="3687244"/>
            <a:ext cx="339824" cy="268111"/>
          </a:xfrm>
          <a:prstGeom prst="triangle">
            <a:avLst/>
          </a:prstGeom>
          <a:solidFill>
            <a:schemeClr val="accent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Isosceles Triangle 10"/>
          <p:cNvSpPr/>
          <p:nvPr/>
        </p:nvSpPr>
        <p:spPr>
          <a:xfrm flipV="1">
            <a:off x="6333529" y="3687244"/>
            <a:ext cx="339824" cy="268111"/>
          </a:xfrm>
          <a:prstGeom prst="triangle">
            <a:avLst/>
          </a:prstGeom>
          <a:solidFill>
            <a:schemeClr val="accent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13442" y="6376707"/>
            <a:ext cx="7755680" cy="270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spTree>
    <p:extLst>
      <p:ext uri="{BB962C8B-B14F-4D97-AF65-F5344CB8AC3E}">
        <p14:creationId xmlns:p14="http://schemas.microsoft.com/office/powerpoint/2010/main" val="138331266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sp>
        <p:nvSpPr>
          <p:cNvPr id="29" name="Rectangle 28"/>
          <p:cNvSpPr/>
          <p:nvPr/>
        </p:nvSpPr>
        <p:spPr>
          <a:xfrm>
            <a:off x="513442" y="6376707"/>
            <a:ext cx="7755680" cy="270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
          <p:cNvSpPr txBox="1">
            <a:spLocks/>
          </p:cNvSpPr>
          <p:nvPr/>
        </p:nvSpPr>
        <p:spPr>
          <a:xfrm>
            <a:off x="132976" y="313276"/>
            <a:ext cx="8577729" cy="663576"/>
          </a:xfrm>
          <a:prstGeom prst="rect">
            <a:avLst/>
          </a:prstGeom>
        </p:spPr>
        <p:txBody>
          <a:bodyPr/>
          <a:lstStyle>
            <a:lvl1pPr algn="l" defTabSz="457200" rtl="0" eaLnBrk="1" latinLnBrk="0" hangingPunct="1">
              <a:spcBef>
                <a:spcPct val="0"/>
              </a:spcBef>
              <a:buNone/>
              <a:defRPr sz="2400" kern="1200" baseline="0">
                <a:solidFill>
                  <a:schemeClr val="tx1"/>
                </a:solidFill>
                <a:latin typeface="Franklin Gothic Book"/>
                <a:ea typeface="+mj-ea"/>
                <a:cs typeface="Franklin Gothic Book"/>
              </a:defRPr>
            </a:lvl1pPr>
          </a:lstStyle>
          <a:p>
            <a:r>
              <a:rPr lang="en-US" smtClean="0"/>
              <a:t>Appendix: Bank Switcher Profile</a:t>
            </a:r>
            <a:endParaRPr lang="en-US" dirty="0"/>
          </a:p>
        </p:txBody>
      </p:sp>
      <p:grpSp>
        <p:nvGrpSpPr>
          <p:cNvPr id="13" name="Group 12"/>
          <p:cNvGrpSpPr/>
          <p:nvPr/>
        </p:nvGrpSpPr>
        <p:grpSpPr>
          <a:xfrm>
            <a:off x="178746" y="1241778"/>
            <a:ext cx="8814899" cy="4563533"/>
            <a:chOff x="533399" y="1447800"/>
            <a:chExt cx="8389691" cy="4343400"/>
          </a:xfrm>
        </p:grpSpPr>
        <p:pic>
          <p:nvPicPr>
            <p:cNvPr id="14" name="Picture 2" descr="http://content.gallup.com/origin/gallupinc/GallupSpaces/Production/Cms/POLL/jagtgpoteustuj6ekyl8fq.png?ts=635066266503922977"/>
            <p:cNvPicPr>
              <a:picLocks noChangeAspect="1" noChangeArrowheads="1"/>
            </p:cNvPicPr>
            <p:nvPr/>
          </p:nvPicPr>
          <p:blipFill>
            <a:blip r:embed="rId4" cstate="print"/>
            <a:srcRect/>
            <a:stretch>
              <a:fillRect/>
            </a:stretch>
          </p:blipFill>
          <p:spPr bwMode="auto">
            <a:xfrm>
              <a:off x="533399" y="1447800"/>
              <a:ext cx="8389691" cy="4343400"/>
            </a:xfrm>
            <a:prstGeom prst="rect">
              <a:avLst/>
            </a:prstGeom>
            <a:noFill/>
          </p:spPr>
        </p:pic>
        <p:sp>
          <p:nvSpPr>
            <p:cNvPr id="15" name="Rectangle 14"/>
            <p:cNvSpPr/>
            <p:nvPr/>
          </p:nvSpPr>
          <p:spPr>
            <a:xfrm>
              <a:off x="4057080" y="2038156"/>
              <a:ext cx="2362200" cy="914400"/>
            </a:xfrm>
            <a:prstGeom prst="rect">
              <a:avLst/>
            </a:prstGeom>
            <a:noFill/>
            <a:ln w="38100" cmpd="sng">
              <a:solidFill>
                <a:srgbClr val="5C9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4326105" y="5833533"/>
            <a:ext cx="4611096" cy="253916"/>
          </a:xfrm>
          <a:prstGeom prst="rect">
            <a:avLst/>
          </a:prstGeom>
          <a:noFill/>
        </p:spPr>
        <p:txBody>
          <a:bodyPr wrap="none" rtlCol="0">
            <a:spAutoFit/>
          </a:bodyPr>
          <a:lstStyle/>
          <a:p>
            <a:pPr algn="r"/>
            <a:r>
              <a:rPr lang="en-US" sz="1050" dirty="0" smtClean="0">
                <a:latin typeface="Franklin Gothic Book"/>
                <a:cs typeface="Franklin Gothic Book"/>
              </a:rPr>
              <a:t>Source: Gallup, Customers Who Switch Banks Are Too Valuable to Lose (2013)</a:t>
            </a:r>
          </a:p>
        </p:txBody>
      </p:sp>
    </p:spTree>
    <p:extLst>
      <p:ext uri="{BB962C8B-B14F-4D97-AF65-F5344CB8AC3E}">
        <p14:creationId xmlns:p14="http://schemas.microsoft.com/office/powerpoint/2010/main" val="56344132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976" y="313276"/>
            <a:ext cx="8577729" cy="663576"/>
          </a:xfrm>
        </p:spPr>
        <p:txBody>
          <a:bodyPr/>
          <a:lstStyle/>
          <a:p>
            <a:r>
              <a:rPr lang="en-US" dirty="0" smtClean="0"/>
              <a:t>Appendix: Rising Mass Affluent Profile</a:t>
            </a:r>
            <a:endParaRPr lang="en-US" dirty="0"/>
          </a:p>
        </p:txBody>
      </p:sp>
      <p:pic>
        <p:nvPicPr>
          <p:cNvPr id="4" name="Picture 3">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sp>
        <p:nvSpPr>
          <p:cNvPr id="29" name="Rectangle 28"/>
          <p:cNvSpPr/>
          <p:nvPr/>
        </p:nvSpPr>
        <p:spPr>
          <a:xfrm>
            <a:off x="513442" y="6376707"/>
            <a:ext cx="7755680" cy="270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p:cNvGrpSpPr/>
          <p:nvPr/>
        </p:nvGrpSpPr>
        <p:grpSpPr>
          <a:xfrm>
            <a:off x="4335758" y="1429800"/>
            <a:ext cx="4079174" cy="4509420"/>
            <a:chOff x="243755" y="1314348"/>
            <a:chExt cx="4079174" cy="4509420"/>
          </a:xfrm>
        </p:grpSpPr>
        <p:pic>
          <p:nvPicPr>
            <p:cNvPr id="3" name="Picture 2" descr="Screen Shot 2014-11-14 at 2.03.45 AM.png"/>
            <p:cNvPicPr>
              <a:picLocks noChangeAspect="1"/>
            </p:cNvPicPr>
            <p:nvPr/>
          </p:nvPicPr>
          <p:blipFill rotWithShape="1">
            <a:blip r:embed="rId4">
              <a:extLst>
                <a:ext uri="{28A0092B-C50C-407E-A947-70E740481C1C}">
                  <a14:useLocalDpi xmlns:a14="http://schemas.microsoft.com/office/drawing/2010/main" val="0"/>
                </a:ext>
              </a:extLst>
            </a:blip>
            <a:srcRect b="69244"/>
            <a:stretch/>
          </p:blipFill>
          <p:spPr>
            <a:xfrm>
              <a:off x="307900" y="4451206"/>
              <a:ext cx="4015029" cy="1372562"/>
            </a:xfrm>
            <a:prstGeom prst="rect">
              <a:avLst/>
            </a:prstGeom>
          </p:spPr>
        </p:pic>
        <p:pic>
          <p:nvPicPr>
            <p:cNvPr id="5" name="Picture 4" descr="Screen Shot 2014-11-14 at 2.04.03 AM.png"/>
            <p:cNvPicPr>
              <a:picLocks noChangeAspect="1"/>
            </p:cNvPicPr>
            <p:nvPr/>
          </p:nvPicPr>
          <p:blipFill rotWithShape="1">
            <a:blip r:embed="rId5">
              <a:extLst>
                <a:ext uri="{28A0092B-C50C-407E-A947-70E740481C1C}">
                  <a14:useLocalDpi xmlns:a14="http://schemas.microsoft.com/office/drawing/2010/main" val="0"/>
                </a:ext>
              </a:extLst>
            </a:blip>
            <a:srcRect b="68275"/>
            <a:stretch/>
          </p:blipFill>
          <p:spPr>
            <a:xfrm>
              <a:off x="243755" y="1314348"/>
              <a:ext cx="4020308" cy="1494915"/>
            </a:xfrm>
            <a:prstGeom prst="rect">
              <a:avLst/>
            </a:prstGeom>
          </p:spPr>
        </p:pic>
        <p:pic>
          <p:nvPicPr>
            <p:cNvPr id="7" name="Picture 6" descr="Screen Shot 2014-11-14 at 2.04.03 AM.png"/>
            <p:cNvPicPr>
              <a:picLocks noChangeAspect="1"/>
            </p:cNvPicPr>
            <p:nvPr/>
          </p:nvPicPr>
          <p:blipFill rotWithShape="1">
            <a:blip r:embed="rId5">
              <a:extLst>
                <a:ext uri="{28A0092B-C50C-407E-A947-70E740481C1C}">
                  <a14:useLocalDpi xmlns:a14="http://schemas.microsoft.com/office/drawing/2010/main" val="0"/>
                </a:ext>
              </a:extLst>
            </a:blip>
            <a:srcRect t="65241"/>
            <a:stretch/>
          </p:blipFill>
          <p:spPr>
            <a:xfrm>
              <a:off x="243755" y="2834915"/>
              <a:ext cx="4020308" cy="1637878"/>
            </a:xfrm>
            <a:prstGeom prst="rect">
              <a:avLst/>
            </a:prstGeom>
          </p:spPr>
        </p:pic>
      </p:grpSp>
      <p:pic>
        <p:nvPicPr>
          <p:cNvPr id="9" name="Picture 8"/>
          <p:cNvPicPr>
            <a:picLocks noChangeAspect="1"/>
          </p:cNvPicPr>
          <p:nvPr/>
        </p:nvPicPr>
        <p:blipFill rotWithShape="1">
          <a:blip r:embed="rId6"/>
          <a:srcRect l="20313" r="12496"/>
          <a:stretch/>
        </p:blipFill>
        <p:spPr>
          <a:xfrm>
            <a:off x="577587" y="1481112"/>
            <a:ext cx="3283996" cy="3243105"/>
          </a:xfrm>
          <a:prstGeom prst="ellipse">
            <a:avLst/>
          </a:prstGeom>
          <a:ln>
            <a:solidFill>
              <a:schemeClr val="bg1">
                <a:lumMod val="75000"/>
              </a:schemeClr>
            </a:solidFill>
          </a:ln>
        </p:spPr>
      </p:pic>
      <p:sp>
        <p:nvSpPr>
          <p:cNvPr id="10" name="TextBox 9"/>
          <p:cNvSpPr txBox="1"/>
          <p:nvPr/>
        </p:nvSpPr>
        <p:spPr>
          <a:xfrm>
            <a:off x="7761529" y="5884845"/>
            <a:ext cx="1201330" cy="253916"/>
          </a:xfrm>
          <a:prstGeom prst="rect">
            <a:avLst/>
          </a:prstGeom>
          <a:noFill/>
        </p:spPr>
        <p:txBody>
          <a:bodyPr wrap="none" rtlCol="0">
            <a:spAutoFit/>
          </a:bodyPr>
          <a:lstStyle/>
          <a:p>
            <a:pPr algn="r"/>
            <a:r>
              <a:rPr lang="en-US" sz="1050" dirty="0" smtClean="0">
                <a:latin typeface="Franklin Gothic Book"/>
                <a:cs typeface="Franklin Gothic Book"/>
              </a:rPr>
              <a:t>Source: Strategy&amp;</a:t>
            </a:r>
          </a:p>
        </p:txBody>
      </p:sp>
    </p:spTree>
    <p:extLst>
      <p:ext uri="{BB962C8B-B14F-4D97-AF65-F5344CB8AC3E}">
        <p14:creationId xmlns:p14="http://schemas.microsoft.com/office/powerpoint/2010/main" val="388978718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132976" y="313276"/>
            <a:ext cx="8577729" cy="663576"/>
          </a:xfrm>
          <a:prstGeom prst="rect">
            <a:avLst/>
          </a:prstGeom>
        </p:spPr>
        <p:txBody>
          <a:bodyPr/>
          <a:lstStyle>
            <a:lvl1pPr algn="l" defTabSz="457200" rtl="0" eaLnBrk="1" latinLnBrk="0" hangingPunct="1">
              <a:spcBef>
                <a:spcPct val="0"/>
              </a:spcBef>
              <a:buNone/>
              <a:defRPr sz="2400" kern="1200" baseline="0">
                <a:solidFill>
                  <a:schemeClr val="tx1"/>
                </a:solidFill>
                <a:latin typeface="Franklin Gothic Book"/>
                <a:ea typeface="+mj-ea"/>
                <a:cs typeface="Franklin Gothic Book"/>
              </a:defRPr>
            </a:lvl1pPr>
          </a:lstStyle>
          <a:p>
            <a:r>
              <a:rPr lang="en-US" smtClean="0"/>
              <a:t>Appendix: Inspire will not cannibalize current offerings</a:t>
            </a:r>
            <a:endParaRPr lang="en-US" dirty="0"/>
          </a:p>
        </p:txBody>
      </p:sp>
      <p:sp>
        <p:nvSpPr>
          <p:cNvPr id="13" name="Rectangle 12"/>
          <p:cNvSpPr/>
          <p:nvPr/>
        </p:nvSpPr>
        <p:spPr>
          <a:xfrm>
            <a:off x="513442" y="6376707"/>
            <a:ext cx="7755680" cy="270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2" descr="http://rewardsblueprint.com/wp-content/uploads/capital_one_quicksilver_card_reviews.jpg"/>
          <p:cNvPicPr>
            <a:picLocks noChangeAspect="1" noChangeArrowheads="1"/>
          </p:cNvPicPr>
          <p:nvPr/>
        </p:nvPicPr>
        <p:blipFill>
          <a:blip r:embed="rId2"/>
          <a:srcRect/>
          <a:stretch>
            <a:fillRect/>
          </a:stretch>
        </p:blipFill>
        <p:spPr bwMode="auto">
          <a:xfrm>
            <a:off x="499044" y="1214328"/>
            <a:ext cx="3522437" cy="2307803"/>
          </a:xfrm>
          <a:prstGeom prst="rect">
            <a:avLst/>
          </a:prstGeom>
          <a:noFill/>
        </p:spPr>
      </p:pic>
      <p:sp>
        <p:nvSpPr>
          <p:cNvPr id="15" name="Rectangle 14"/>
          <p:cNvSpPr/>
          <p:nvPr/>
        </p:nvSpPr>
        <p:spPr>
          <a:xfrm>
            <a:off x="181434" y="3564464"/>
            <a:ext cx="4390566" cy="2488886"/>
          </a:xfrm>
          <a:prstGeom prst="rect">
            <a:avLst/>
          </a:prstGeom>
        </p:spPr>
        <p:txBody>
          <a:bodyPr wrap="square">
            <a:spAutoFit/>
          </a:bodyPr>
          <a:lstStyle/>
          <a:p>
            <a:pPr>
              <a:lnSpc>
                <a:spcPct val="140000"/>
              </a:lnSpc>
              <a:buFont typeface="Arial" pitchFamily="34" charset="0"/>
              <a:buChar char="•"/>
            </a:pPr>
            <a:r>
              <a:rPr lang="en-US" sz="1600" dirty="0" smtClean="0">
                <a:latin typeface="Franklin Gothic Book"/>
                <a:cs typeface="Franklin Gothic Book"/>
              </a:rPr>
              <a:t> Unlimited 1.5% cash back on every purchase</a:t>
            </a:r>
          </a:p>
          <a:p>
            <a:pPr>
              <a:lnSpc>
                <a:spcPct val="140000"/>
              </a:lnSpc>
              <a:buFont typeface="Arial" pitchFamily="34" charset="0"/>
              <a:buChar char="•"/>
            </a:pPr>
            <a:r>
              <a:rPr lang="en-US" sz="1600" dirty="0" smtClean="0">
                <a:latin typeface="Franklin Gothic Book"/>
                <a:cs typeface="Franklin Gothic Book"/>
              </a:rPr>
              <a:t> No annual fee</a:t>
            </a:r>
          </a:p>
          <a:p>
            <a:pPr>
              <a:lnSpc>
                <a:spcPct val="140000"/>
              </a:lnSpc>
              <a:buFont typeface="Arial" pitchFamily="34" charset="0"/>
              <a:buChar char="•"/>
            </a:pPr>
            <a:r>
              <a:rPr lang="en-US" sz="1600" dirty="0" smtClean="0">
                <a:latin typeface="Franklin Gothic Book"/>
                <a:cs typeface="Franklin Gothic Book"/>
              </a:rPr>
              <a:t> One time $100 bonus when spend $500 on purchases in the first 3 months</a:t>
            </a:r>
          </a:p>
          <a:p>
            <a:pPr>
              <a:lnSpc>
                <a:spcPct val="140000"/>
              </a:lnSpc>
              <a:buFont typeface="Arial" pitchFamily="34" charset="0"/>
              <a:buChar char="•"/>
            </a:pPr>
            <a:r>
              <a:rPr lang="en-US" sz="1600" dirty="0" smtClean="0">
                <a:latin typeface="Franklin Gothic Book"/>
                <a:cs typeface="Franklin Gothic Book"/>
              </a:rPr>
              <a:t> Credit Tracker to easily monitor credit score</a:t>
            </a:r>
          </a:p>
          <a:p>
            <a:pPr>
              <a:lnSpc>
                <a:spcPct val="140000"/>
              </a:lnSpc>
              <a:buFont typeface="Arial" pitchFamily="34" charset="0"/>
              <a:buChar char="•"/>
            </a:pPr>
            <a:r>
              <a:rPr lang="en-US" sz="1600" dirty="0" smtClean="0">
                <a:latin typeface="Franklin Gothic Book"/>
                <a:cs typeface="Franklin Gothic Book"/>
              </a:rPr>
              <a:t> 0% intro APR, and 12.9-22.9% variable after</a:t>
            </a:r>
          </a:p>
          <a:p>
            <a:pPr>
              <a:lnSpc>
                <a:spcPct val="140000"/>
              </a:lnSpc>
              <a:buFont typeface="Arial" pitchFamily="34" charset="0"/>
              <a:buChar char="•"/>
            </a:pPr>
            <a:endParaRPr lang="en-US" sz="1600" dirty="0" smtClean="0">
              <a:latin typeface="Franklin Gothic Book"/>
              <a:cs typeface="Franklin Gothic Book"/>
            </a:endParaRPr>
          </a:p>
        </p:txBody>
      </p:sp>
      <p:pic>
        <p:nvPicPr>
          <p:cNvPr id="16" name="Picture 4" descr="http://rewardsblueprint.com/wp-content/uploads/capital_one_ventures_card_reviews.jpeg"/>
          <p:cNvPicPr>
            <a:picLocks noChangeAspect="1" noChangeArrowheads="1"/>
          </p:cNvPicPr>
          <p:nvPr/>
        </p:nvPicPr>
        <p:blipFill>
          <a:blip r:embed="rId3"/>
          <a:srcRect/>
          <a:stretch>
            <a:fillRect/>
          </a:stretch>
        </p:blipFill>
        <p:spPr bwMode="auto">
          <a:xfrm>
            <a:off x="5196926" y="1304984"/>
            <a:ext cx="3326529" cy="2118370"/>
          </a:xfrm>
          <a:prstGeom prst="rect">
            <a:avLst/>
          </a:prstGeom>
          <a:noFill/>
        </p:spPr>
      </p:pic>
      <p:sp>
        <p:nvSpPr>
          <p:cNvPr id="17" name="Rectangle 16"/>
          <p:cNvSpPr/>
          <p:nvPr/>
        </p:nvSpPr>
        <p:spPr>
          <a:xfrm>
            <a:off x="4695384" y="3564464"/>
            <a:ext cx="4448616" cy="2144177"/>
          </a:xfrm>
          <a:prstGeom prst="rect">
            <a:avLst/>
          </a:prstGeom>
        </p:spPr>
        <p:txBody>
          <a:bodyPr wrap="square">
            <a:spAutoFit/>
          </a:bodyPr>
          <a:lstStyle/>
          <a:p>
            <a:pPr>
              <a:lnSpc>
                <a:spcPct val="140000"/>
              </a:lnSpc>
              <a:buFont typeface="Arial" pitchFamily="34" charset="0"/>
              <a:buChar char="•"/>
            </a:pPr>
            <a:r>
              <a:rPr lang="en-US" sz="1600" dirty="0" smtClean="0">
                <a:latin typeface="Franklin Gothic Book"/>
                <a:cs typeface="Franklin Gothic Book"/>
              </a:rPr>
              <a:t> Unlimited 2 miles per dollar on every purchase</a:t>
            </a:r>
          </a:p>
          <a:p>
            <a:pPr>
              <a:lnSpc>
                <a:spcPct val="140000"/>
              </a:lnSpc>
              <a:buFont typeface="Arial" pitchFamily="34" charset="0"/>
              <a:buChar char="•"/>
            </a:pPr>
            <a:r>
              <a:rPr lang="en-US" sz="1600" dirty="0" smtClean="0">
                <a:latin typeface="Franklin Gothic Book"/>
                <a:cs typeface="Franklin Gothic Book"/>
              </a:rPr>
              <a:t> One time bonus of 40,000 miles once spend $3,000 within first 3 months</a:t>
            </a:r>
          </a:p>
          <a:p>
            <a:pPr>
              <a:lnSpc>
                <a:spcPct val="140000"/>
              </a:lnSpc>
              <a:buFont typeface="Arial" pitchFamily="34" charset="0"/>
              <a:buChar char="•"/>
            </a:pPr>
            <a:r>
              <a:rPr lang="en-US" sz="1600" dirty="0" smtClean="0">
                <a:latin typeface="Franklin Gothic Book"/>
                <a:cs typeface="Franklin Gothic Book"/>
              </a:rPr>
              <a:t> Fly any airline, stay any hotel any time</a:t>
            </a:r>
          </a:p>
          <a:p>
            <a:pPr>
              <a:lnSpc>
                <a:spcPct val="140000"/>
              </a:lnSpc>
              <a:buFont typeface="Arial" pitchFamily="34" charset="0"/>
              <a:buChar char="•"/>
            </a:pPr>
            <a:r>
              <a:rPr lang="en-US" sz="1600" dirty="0" smtClean="0">
                <a:latin typeface="Franklin Gothic Book"/>
                <a:cs typeface="Franklin Gothic Book"/>
              </a:rPr>
              <a:t> No foreign transaction fees</a:t>
            </a:r>
          </a:p>
          <a:p>
            <a:pPr>
              <a:lnSpc>
                <a:spcPct val="140000"/>
              </a:lnSpc>
              <a:buFont typeface="Arial" pitchFamily="34" charset="0"/>
              <a:buChar char="•"/>
            </a:pPr>
            <a:r>
              <a:rPr lang="en-US" sz="1600" dirty="0" smtClean="0">
                <a:latin typeface="Franklin Gothic Book"/>
                <a:cs typeface="Franklin Gothic Book"/>
              </a:rPr>
              <a:t> Credit Tracker to easily monitor credit score</a:t>
            </a:r>
          </a:p>
        </p:txBody>
      </p:sp>
      <p:cxnSp>
        <p:nvCxnSpPr>
          <p:cNvPr id="18" name="Straight Connector 17"/>
          <p:cNvCxnSpPr/>
          <p:nvPr/>
        </p:nvCxnSpPr>
        <p:spPr>
          <a:xfrm>
            <a:off x="4572000" y="1046240"/>
            <a:ext cx="0" cy="5251556"/>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9" name="Picture 18">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spTree>
    <p:extLst>
      <p:ext uri="{BB962C8B-B14F-4D97-AF65-F5344CB8AC3E}">
        <p14:creationId xmlns:p14="http://schemas.microsoft.com/office/powerpoint/2010/main" val="45901535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977" y="319574"/>
            <a:ext cx="7397376" cy="663576"/>
          </a:xfrm>
          <a:prstGeom prst="rect">
            <a:avLst/>
          </a:prstGeom>
        </p:spPr>
        <p:txBody>
          <a:bodyPr/>
          <a:lstStyle/>
          <a:p>
            <a:r>
              <a:rPr lang="en-US" dirty="0" smtClean="0"/>
              <a:t>Value Proposition</a:t>
            </a:r>
            <a:endParaRPr lang="en-US" dirty="0"/>
          </a:p>
        </p:txBody>
      </p:sp>
      <p:grpSp>
        <p:nvGrpSpPr>
          <p:cNvPr id="64" name="Group 63"/>
          <p:cNvGrpSpPr/>
          <p:nvPr/>
        </p:nvGrpSpPr>
        <p:grpSpPr>
          <a:xfrm>
            <a:off x="-1" y="1215656"/>
            <a:ext cx="9142307" cy="970522"/>
            <a:chOff x="-1" y="1215656"/>
            <a:chExt cx="9142307" cy="970522"/>
          </a:xfrm>
        </p:grpSpPr>
        <p:cxnSp>
          <p:nvCxnSpPr>
            <p:cNvPr id="5" name="Straight Connector 4"/>
            <p:cNvCxnSpPr/>
            <p:nvPr/>
          </p:nvCxnSpPr>
          <p:spPr>
            <a:xfrm>
              <a:off x="-1" y="1962111"/>
              <a:ext cx="2053770"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0" y="1438208"/>
              <a:ext cx="2053769"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 y="1548434"/>
              <a:ext cx="2053771" cy="307777"/>
            </a:xfrm>
            <a:prstGeom prst="rect">
              <a:avLst/>
            </a:prstGeom>
            <a:noFill/>
          </p:spPr>
          <p:txBody>
            <a:bodyPr wrap="square" rtlCol="0">
              <a:spAutoFit/>
            </a:bodyPr>
            <a:lstStyle/>
            <a:p>
              <a:pPr algn="ctr"/>
              <a:r>
                <a:rPr lang="en-US" sz="1400" dirty="0" smtClean="0">
                  <a:solidFill>
                    <a:schemeClr val="accent1">
                      <a:lumMod val="75000"/>
                      <a:lumOff val="25000"/>
                    </a:schemeClr>
                  </a:solidFill>
                  <a:latin typeface="Franklin Gothic Book"/>
                  <a:cs typeface="Franklin Gothic Book"/>
                </a:rPr>
                <a:t>OBJECTIVE</a:t>
              </a:r>
            </a:p>
          </p:txBody>
        </p:sp>
        <p:cxnSp>
          <p:nvCxnSpPr>
            <p:cNvPr id="32" name="Straight Connector 31"/>
            <p:cNvCxnSpPr/>
            <p:nvPr/>
          </p:nvCxnSpPr>
          <p:spPr>
            <a:xfrm>
              <a:off x="2053770" y="1438208"/>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2053770" y="1698062"/>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48" name="Rectangle 47"/>
            <p:cNvSpPr/>
            <p:nvPr/>
          </p:nvSpPr>
          <p:spPr>
            <a:xfrm>
              <a:off x="2053769" y="1215656"/>
              <a:ext cx="7088537" cy="970522"/>
            </a:xfrm>
            <a:prstGeom prst="rect">
              <a:avLst/>
            </a:prstGeom>
          </p:spPr>
          <p:txBody>
            <a:bodyPr wrap="square">
              <a:spAutoFit/>
            </a:bodyPr>
            <a:lstStyle/>
            <a:p>
              <a:pPr algn="ctr">
                <a:lnSpc>
                  <a:spcPct val="120000"/>
                </a:lnSpc>
              </a:pPr>
              <a:r>
                <a:rPr lang="en-US" sz="1600" dirty="0" smtClean="0">
                  <a:latin typeface="Franklin Gothic Book"/>
                  <a:cs typeface="Franklin Gothic Book"/>
                </a:rPr>
                <a:t>Leverage Capital One’s </a:t>
              </a:r>
              <a:r>
                <a:rPr lang="en-US" sz="1600" dirty="0">
                  <a:latin typeface="Franklin Gothic Book"/>
                  <a:cs typeface="Franklin Gothic Book"/>
                </a:rPr>
                <a:t>national lending products, </a:t>
              </a:r>
              <a:r>
                <a:rPr lang="en-US" sz="1600" dirty="0" smtClean="0">
                  <a:latin typeface="Franklin Gothic Book"/>
                  <a:cs typeface="Franklin Gothic Book"/>
                </a:rPr>
                <a:t>the </a:t>
              </a:r>
            </a:p>
            <a:p>
              <a:pPr algn="ctr">
                <a:lnSpc>
                  <a:spcPct val="120000"/>
                </a:lnSpc>
              </a:pPr>
              <a:r>
                <a:rPr lang="en-US" sz="1600" dirty="0" smtClean="0">
                  <a:latin typeface="Franklin Gothic Book"/>
                  <a:cs typeface="Franklin Gothic Book"/>
                </a:rPr>
                <a:t>Capital </a:t>
              </a:r>
              <a:r>
                <a:rPr lang="en-US" sz="1600" dirty="0">
                  <a:latin typeface="Franklin Gothic Book"/>
                  <a:cs typeface="Franklin Gothic Book"/>
                </a:rPr>
                <a:t>One 360 business, and its retail banking business </a:t>
              </a:r>
              <a:r>
                <a:rPr lang="en-US" sz="1600" dirty="0" smtClean="0">
                  <a:latin typeface="Franklin Gothic Book"/>
                  <a:cs typeface="Franklin Gothic Book"/>
                </a:rPr>
                <a:t>to most</a:t>
              </a:r>
              <a:endParaRPr lang="en-US" sz="1600" dirty="0" smtClean="0">
                <a:solidFill>
                  <a:srgbClr val="6A121B"/>
                </a:solidFill>
                <a:latin typeface="Franklin Gothic Medium"/>
                <a:cs typeface="Franklin Gothic Medium"/>
              </a:endParaRPr>
            </a:p>
            <a:p>
              <a:pPr algn="ctr">
                <a:lnSpc>
                  <a:spcPct val="120000"/>
                </a:lnSpc>
              </a:pPr>
              <a:r>
                <a:rPr lang="en-US" sz="1600" dirty="0" smtClean="0">
                  <a:solidFill>
                    <a:srgbClr val="6A121B"/>
                  </a:solidFill>
                  <a:latin typeface="Franklin Gothic Medium"/>
                  <a:cs typeface="Franklin Gothic Medium"/>
                </a:rPr>
                <a:t>effectively sustain and grow </a:t>
              </a:r>
              <a:r>
                <a:rPr lang="en-US" sz="1600" dirty="0">
                  <a:solidFill>
                    <a:srgbClr val="6A121B"/>
                  </a:solidFill>
                  <a:latin typeface="Franklin Gothic Medium"/>
                  <a:cs typeface="Franklin Gothic Medium"/>
                </a:rPr>
                <a:t>its banking relationships in the </a:t>
              </a:r>
              <a:r>
                <a:rPr lang="en-US" sz="1600" dirty="0" smtClean="0">
                  <a:solidFill>
                    <a:srgbClr val="6A121B"/>
                  </a:solidFill>
                  <a:latin typeface="Franklin Gothic Medium"/>
                  <a:cs typeface="Franklin Gothic Medium"/>
                </a:rPr>
                <a:t>US.</a:t>
              </a:r>
              <a:endParaRPr lang="en-US" sz="1600" dirty="0">
                <a:solidFill>
                  <a:srgbClr val="6A121B"/>
                </a:solidFill>
                <a:latin typeface="Franklin Gothic Medium"/>
                <a:cs typeface="Franklin Gothic Medium"/>
              </a:endParaRPr>
            </a:p>
          </p:txBody>
        </p:sp>
      </p:grpSp>
      <p:grpSp>
        <p:nvGrpSpPr>
          <p:cNvPr id="65" name="Group 64"/>
          <p:cNvGrpSpPr/>
          <p:nvPr/>
        </p:nvGrpSpPr>
        <p:grpSpPr>
          <a:xfrm>
            <a:off x="-1" y="2672758"/>
            <a:ext cx="9144001" cy="584776"/>
            <a:chOff x="-1" y="2672758"/>
            <a:chExt cx="9144001" cy="584776"/>
          </a:xfrm>
        </p:grpSpPr>
        <p:cxnSp>
          <p:nvCxnSpPr>
            <p:cNvPr id="37" name="Straight Connector 36"/>
            <p:cNvCxnSpPr/>
            <p:nvPr/>
          </p:nvCxnSpPr>
          <p:spPr>
            <a:xfrm>
              <a:off x="-1" y="3235838"/>
              <a:ext cx="2053770"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0" y="2711935"/>
              <a:ext cx="2053769"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1" y="2822161"/>
              <a:ext cx="2053771" cy="307777"/>
            </a:xfrm>
            <a:prstGeom prst="rect">
              <a:avLst/>
            </a:prstGeom>
            <a:noFill/>
          </p:spPr>
          <p:txBody>
            <a:bodyPr wrap="square" rtlCol="0">
              <a:spAutoFit/>
            </a:bodyPr>
            <a:lstStyle/>
            <a:p>
              <a:pPr algn="ctr"/>
              <a:r>
                <a:rPr lang="en-US" sz="1400" dirty="0" smtClean="0">
                  <a:solidFill>
                    <a:schemeClr val="accent1">
                      <a:lumMod val="75000"/>
                      <a:lumOff val="25000"/>
                    </a:schemeClr>
                  </a:solidFill>
                  <a:latin typeface="Franklin Gothic Book"/>
                  <a:cs typeface="Franklin Gothic Book"/>
                </a:rPr>
                <a:t>KEY ISSUES</a:t>
              </a:r>
            </a:p>
          </p:txBody>
        </p:sp>
        <p:cxnSp>
          <p:nvCxnSpPr>
            <p:cNvPr id="40" name="Straight Connector 39"/>
            <p:cNvCxnSpPr/>
            <p:nvPr/>
          </p:nvCxnSpPr>
          <p:spPr>
            <a:xfrm>
              <a:off x="2053770" y="2711935"/>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2053770" y="2971789"/>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2053770" y="2672758"/>
              <a:ext cx="2351023" cy="584776"/>
            </a:xfrm>
            <a:prstGeom prst="rect">
              <a:avLst/>
            </a:prstGeom>
          </p:spPr>
          <p:txBody>
            <a:bodyPr wrap="square">
              <a:spAutoFit/>
            </a:bodyPr>
            <a:lstStyle/>
            <a:p>
              <a:pPr algn="ctr"/>
              <a:r>
                <a:rPr lang="en-US" sz="1600" dirty="0" smtClean="0">
                  <a:latin typeface="Franklin Gothic Book"/>
                  <a:cs typeface="Franklin Gothic Book"/>
                </a:rPr>
                <a:t>Low Industry </a:t>
              </a:r>
              <a:endParaRPr lang="en-US" sz="1600" dirty="0">
                <a:latin typeface="Franklin Gothic Book"/>
                <a:cs typeface="Franklin Gothic Book"/>
              </a:endParaRPr>
            </a:p>
            <a:p>
              <a:pPr algn="ctr"/>
              <a:r>
                <a:rPr lang="en-US" sz="1600" dirty="0" smtClean="0">
                  <a:latin typeface="Franklin Gothic Book"/>
                  <a:cs typeface="Franklin Gothic Book"/>
                </a:rPr>
                <a:t>Growth</a:t>
              </a:r>
            </a:p>
          </p:txBody>
        </p:sp>
        <p:sp>
          <p:nvSpPr>
            <p:cNvPr id="52" name="Rectangle 51"/>
            <p:cNvSpPr/>
            <p:nvPr/>
          </p:nvSpPr>
          <p:spPr>
            <a:xfrm>
              <a:off x="4404793" y="2672758"/>
              <a:ext cx="2351023" cy="584776"/>
            </a:xfrm>
            <a:prstGeom prst="rect">
              <a:avLst/>
            </a:prstGeom>
          </p:spPr>
          <p:txBody>
            <a:bodyPr wrap="square">
              <a:spAutoFit/>
            </a:bodyPr>
            <a:lstStyle/>
            <a:p>
              <a:pPr algn="ctr"/>
              <a:r>
                <a:rPr lang="en-US" sz="1600" dirty="0" smtClean="0">
                  <a:latin typeface="Franklin Gothic Book"/>
                  <a:cs typeface="Franklin Gothic Book"/>
                </a:rPr>
                <a:t>Multichannel</a:t>
              </a:r>
            </a:p>
            <a:p>
              <a:pPr algn="ctr"/>
              <a:r>
                <a:rPr lang="en-US" sz="1600" dirty="0" smtClean="0">
                  <a:latin typeface="Franklin Gothic Book"/>
                  <a:cs typeface="Franklin Gothic Book"/>
                </a:rPr>
                <a:t>Demands</a:t>
              </a:r>
            </a:p>
          </p:txBody>
        </p:sp>
        <p:sp>
          <p:nvSpPr>
            <p:cNvPr id="53" name="Rectangle 52"/>
            <p:cNvSpPr/>
            <p:nvPr/>
          </p:nvSpPr>
          <p:spPr>
            <a:xfrm>
              <a:off x="6792977" y="2672758"/>
              <a:ext cx="2351023" cy="584776"/>
            </a:xfrm>
            <a:prstGeom prst="rect">
              <a:avLst/>
            </a:prstGeom>
          </p:spPr>
          <p:txBody>
            <a:bodyPr wrap="square">
              <a:spAutoFit/>
            </a:bodyPr>
            <a:lstStyle/>
            <a:p>
              <a:pPr algn="ctr"/>
              <a:r>
                <a:rPr lang="en-US" sz="1600" dirty="0" smtClean="0">
                  <a:latin typeface="Franklin Gothic Book"/>
                  <a:cs typeface="Franklin Gothic Book"/>
                </a:rPr>
                <a:t>Competitive</a:t>
              </a:r>
            </a:p>
            <a:p>
              <a:pPr algn="ctr"/>
              <a:r>
                <a:rPr lang="en-US" sz="1600" dirty="0" smtClean="0">
                  <a:latin typeface="Franklin Gothic Book"/>
                  <a:cs typeface="Franklin Gothic Book"/>
                </a:rPr>
                <a:t>Encroachment</a:t>
              </a:r>
            </a:p>
          </p:txBody>
        </p:sp>
        <p:cxnSp>
          <p:nvCxnSpPr>
            <p:cNvPr id="54" name="Straight Connector 53"/>
            <p:cNvCxnSpPr/>
            <p:nvPr/>
          </p:nvCxnSpPr>
          <p:spPr>
            <a:xfrm>
              <a:off x="4404793" y="2711935"/>
              <a:ext cx="0" cy="509135"/>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6792977" y="2711935"/>
              <a:ext cx="0" cy="509135"/>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3" name="Group 2"/>
          <p:cNvGrpSpPr/>
          <p:nvPr/>
        </p:nvGrpSpPr>
        <p:grpSpPr>
          <a:xfrm>
            <a:off x="-1" y="3885814"/>
            <a:ext cx="9144001" cy="596732"/>
            <a:chOff x="-1" y="3885814"/>
            <a:chExt cx="9144001" cy="596732"/>
          </a:xfrm>
        </p:grpSpPr>
        <p:cxnSp>
          <p:nvCxnSpPr>
            <p:cNvPr id="43" name="Straight Connector 42"/>
            <p:cNvCxnSpPr/>
            <p:nvPr/>
          </p:nvCxnSpPr>
          <p:spPr>
            <a:xfrm>
              <a:off x="-1" y="4482546"/>
              <a:ext cx="2053770"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0" y="3958643"/>
              <a:ext cx="2053769"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1" y="4068869"/>
              <a:ext cx="2053771" cy="307777"/>
            </a:xfrm>
            <a:prstGeom prst="rect">
              <a:avLst/>
            </a:prstGeom>
            <a:noFill/>
          </p:spPr>
          <p:txBody>
            <a:bodyPr wrap="square" rtlCol="0">
              <a:spAutoFit/>
            </a:bodyPr>
            <a:lstStyle/>
            <a:p>
              <a:pPr algn="ctr"/>
              <a:r>
                <a:rPr lang="en-US" sz="1400" dirty="0" smtClean="0">
                  <a:solidFill>
                    <a:schemeClr val="accent1">
                      <a:lumMod val="75000"/>
                      <a:lumOff val="25000"/>
                    </a:schemeClr>
                  </a:solidFill>
                  <a:latin typeface="Franklin Gothic Book"/>
                  <a:cs typeface="Franklin Gothic Book"/>
                </a:rPr>
                <a:t>RECOMMENDATIONS</a:t>
              </a:r>
            </a:p>
          </p:txBody>
        </p:sp>
        <p:cxnSp>
          <p:nvCxnSpPr>
            <p:cNvPr id="46" name="Straight Connector 45"/>
            <p:cNvCxnSpPr/>
            <p:nvPr/>
          </p:nvCxnSpPr>
          <p:spPr>
            <a:xfrm>
              <a:off x="2053770" y="3958643"/>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a:off x="2053770" y="4218497"/>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2053770" y="3885814"/>
              <a:ext cx="3540048" cy="307777"/>
            </a:xfrm>
            <a:prstGeom prst="rect">
              <a:avLst/>
            </a:prstGeom>
            <a:noFill/>
          </p:spPr>
          <p:txBody>
            <a:bodyPr wrap="square" rtlCol="0">
              <a:spAutoFit/>
            </a:bodyPr>
            <a:lstStyle/>
            <a:p>
              <a:pPr algn="ctr"/>
              <a:r>
                <a:rPr lang="en-US" sz="1400" dirty="0" smtClean="0">
                  <a:solidFill>
                    <a:schemeClr val="accent2">
                      <a:lumMod val="75000"/>
                    </a:schemeClr>
                  </a:solidFill>
                  <a:latin typeface="Franklin Gothic Medium"/>
                  <a:cs typeface="Franklin Gothic Medium"/>
                </a:rPr>
                <a:t>CUSTOMER RETENTION</a:t>
              </a:r>
            </a:p>
          </p:txBody>
        </p:sp>
        <p:sp>
          <p:nvSpPr>
            <p:cNvPr id="67" name="TextBox 66"/>
            <p:cNvSpPr txBox="1"/>
            <p:nvPr/>
          </p:nvSpPr>
          <p:spPr>
            <a:xfrm>
              <a:off x="5593818" y="3885814"/>
              <a:ext cx="3540048" cy="307777"/>
            </a:xfrm>
            <a:prstGeom prst="rect">
              <a:avLst/>
            </a:prstGeom>
            <a:noFill/>
          </p:spPr>
          <p:txBody>
            <a:bodyPr wrap="square" rtlCol="0">
              <a:spAutoFit/>
            </a:bodyPr>
            <a:lstStyle/>
            <a:p>
              <a:pPr algn="ctr"/>
              <a:r>
                <a:rPr lang="en-US" sz="1400" dirty="0" smtClean="0">
                  <a:solidFill>
                    <a:schemeClr val="accent2">
                      <a:lumMod val="75000"/>
                    </a:schemeClr>
                  </a:solidFill>
                  <a:latin typeface="Franklin Gothic Medium"/>
                  <a:cs typeface="Franklin Gothic Medium"/>
                </a:rPr>
                <a:t>CUSTOMER ACQUISITION</a:t>
              </a:r>
            </a:p>
          </p:txBody>
        </p:sp>
        <p:sp>
          <p:nvSpPr>
            <p:cNvPr id="68" name="TextBox 67"/>
            <p:cNvSpPr txBox="1"/>
            <p:nvPr/>
          </p:nvSpPr>
          <p:spPr>
            <a:xfrm>
              <a:off x="2053770" y="4129246"/>
              <a:ext cx="3540048" cy="338554"/>
            </a:xfrm>
            <a:prstGeom prst="rect">
              <a:avLst/>
            </a:prstGeom>
            <a:noFill/>
          </p:spPr>
          <p:txBody>
            <a:bodyPr wrap="square" rtlCol="0">
              <a:spAutoFit/>
            </a:bodyPr>
            <a:lstStyle/>
            <a:p>
              <a:pPr algn="ctr"/>
              <a:r>
                <a:rPr lang="en-US" sz="1600" dirty="0" smtClean="0">
                  <a:solidFill>
                    <a:srgbClr val="000000"/>
                  </a:solidFill>
                  <a:latin typeface="Franklin Gothic Book"/>
                  <a:cs typeface="Franklin Gothic Book"/>
                </a:rPr>
                <a:t>360ne Expansion Model</a:t>
              </a:r>
              <a:endParaRPr lang="en-US" dirty="0" smtClean="0">
                <a:solidFill>
                  <a:srgbClr val="000000"/>
                </a:solidFill>
                <a:latin typeface="Franklin Gothic Book"/>
                <a:cs typeface="Franklin Gothic Book"/>
              </a:endParaRPr>
            </a:p>
          </p:txBody>
        </p:sp>
        <p:sp>
          <p:nvSpPr>
            <p:cNvPr id="69" name="TextBox 68"/>
            <p:cNvSpPr txBox="1"/>
            <p:nvPr/>
          </p:nvSpPr>
          <p:spPr>
            <a:xfrm>
              <a:off x="5603952" y="4129246"/>
              <a:ext cx="3540048" cy="338554"/>
            </a:xfrm>
            <a:prstGeom prst="rect">
              <a:avLst/>
            </a:prstGeom>
            <a:noFill/>
          </p:spPr>
          <p:txBody>
            <a:bodyPr wrap="square" rtlCol="0">
              <a:spAutoFit/>
            </a:bodyPr>
            <a:lstStyle/>
            <a:p>
              <a:pPr algn="ctr"/>
              <a:r>
                <a:rPr lang="en-US" sz="1600" dirty="0" smtClean="0">
                  <a:solidFill>
                    <a:srgbClr val="000000"/>
                  </a:solidFill>
                  <a:latin typeface="Franklin Gothic Book"/>
                  <a:cs typeface="Franklin Gothic Book"/>
                </a:rPr>
                <a:t>Inspire Card &amp; Network</a:t>
              </a:r>
              <a:endParaRPr lang="en-US" dirty="0" smtClean="0">
                <a:solidFill>
                  <a:srgbClr val="000000"/>
                </a:solidFill>
                <a:latin typeface="Franklin Gothic Book"/>
                <a:cs typeface="Franklin Gothic Book"/>
              </a:endParaRPr>
            </a:p>
          </p:txBody>
        </p:sp>
        <p:cxnSp>
          <p:nvCxnSpPr>
            <p:cNvPr id="70" name="Straight Connector 69"/>
            <p:cNvCxnSpPr/>
            <p:nvPr/>
          </p:nvCxnSpPr>
          <p:spPr>
            <a:xfrm>
              <a:off x="5593818" y="3939023"/>
              <a:ext cx="0" cy="509135"/>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4" name="Group 3"/>
          <p:cNvGrpSpPr/>
          <p:nvPr/>
        </p:nvGrpSpPr>
        <p:grpSpPr>
          <a:xfrm>
            <a:off x="-1" y="4913758"/>
            <a:ext cx="9148221" cy="1060803"/>
            <a:chOff x="-1" y="4913758"/>
            <a:chExt cx="9148221" cy="1060803"/>
          </a:xfrm>
        </p:grpSpPr>
        <p:cxnSp>
          <p:nvCxnSpPr>
            <p:cNvPr id="59" name="Straight Connector 58"/>
            <p:cNvCxnSpPr/>
            <p:nvPr/>
          </p:nvCxnSpPr>
          <p:spPr>
            <a:xfrm>
              <a:off x="-1" y="5742764"/>
              <a:ext cx="2053770"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0" y="5218861"/>
              <a:ext cx="2053769"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1" y="5329087"/>
              <a:ext cx="2053771" cy="307777"/>
            </a:xfrm>
            <a:prstGeom prst="rect">
              <a:avLst/>
            </a:prstGeom>
            <a:noFill/>
          </p:spPr>
          <p:txBody>
            <a:bodyPr wrap="square" rtlCol="0">
              <a:spAutoFit/>
            </a:bodyPr>
            <a:lstStyle/>
            <a:p>
              <a:pPr algn="ctr"/>
              <a:r>
                <a:rPr lang="en-US" sz="1400" dirty="0" smtClean="0">
                  <a:solidFill>
                    <a:schemeClr val="accent1">
                      <a:lumMod val="75000"/>
                      <a:lumOff val="25000"/>
                    </a:schemeClr>
                  </a:solidFill>
                  <a:latin typeface="Franklin Gothic Book"/>
                  <a:cs typeface="Franklin Gothic Book"/>
                </a:rPr>
                <a:t>IMPACT</a:t>
              </a:r>
            </a:p>
          </p:txBody>
        </p:sp>
        <p:cxnSp>
          <p:nvCxnSpPr>
            <p:cNvPr id="62" name="Straight Connector 61"/>
            <p:cNvCxnSpPr/>
            <p:nvPr/>
          </p:nvCxnSpPr>
          <p:spPr>
            <a:xfrm>
              <a:off x="2053770" y="5218861"/>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H="1">
              <a:off x="2053770" y="5478715"/>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42" name="Rectangle 41"/>
            <p:cNvSpPr/>
            <p:nvPr/>
          </p:nvSpPr>
          <p:spPr>
            <a:xfrm>
              <a:off x="2059683" y="4913758"/>
              <a:ext cx="7088537" cy="1060803"/>
            </a:xfrm>
            <a:prstGeom prst="rect">
              <a:avLst/>
            </a:prstGeom>
          </p:spPr>
          <p:txBody>
            <a:bodyPr wrap="square">
              <a:spAutoFit/>
            </a:bodyPr>
            <a:lstStyle/>
            <a:p>
              <a:pPr algn="ctr">
                <a:lnSpc>
                  <a:spcPct val="120000"/>
                </a:lnSpc>
              </a:pPr>
              <a:r>
                <a:rPr lang="en-US" sz="1600" dirty="0" smtClean="0">
                  <a:solidFill>
                    <a:srgbClr val="000000"/>
                  </a:solidFill>
                  <a:latin typeface="Franklin Gothic Medium"/>
                  <a:cs typeface="Franklin Gothic Medium"/>
                </a:rPr>
                <a:t>Increased customer satisfaction and loyalty, enhanced customer </a:t>
              </a:r>
            </a:p>
            <a:p>
              <a:pPr algn="ctr">
                <a:lnSpc>
                  <a:spcPct val="140000"/>
                </a:lnSpc>
              </a:pPr>
              <a:r>
                <a:rPr lang="en-US" sz="1600" dirty="0" smtClean="0">
                  <a:solidFill>
                    <a:srgbClr val="000000"/>
                  </a:solidFill>
                  <a:latin typeface="Franklin Gothic Medium"/>
                  <a:cs typeface="Franklin Gothic Medium"/>
                </a:rPr>
                <a:t>retention, and strengthened acquisition strategy will </a:t>
              </a:r>
              <a:r>
                <a:rPr lang="en-US" sz="1600" dirty="0">
                  <a:solidFill>
                    <a:srgbClr val="000000"/>
                  </a:solidFill>
                  <a:latin typeface="Franklin Gothic Medium"/>
                  <a:cs typeface="Franklin Gothic Medium"/>
                </a:rPr>
                <a:t>drive incremental </a:t>
              </a:r>
            </a:p>
            <a:p>
              <a:pPr algn="ctr">
                <a:lnSpc>
                  <a:spcPct val="140000"/>
                </a:lnSpc>
              </a:pPr>
              <a:r>
                <a:rPr lang="en-US" sz="1600" dirty="0">
                  <a:solidFill>
                    <a:srgbClr val="000000"/>
                  </a:solidFill>
                  <a:latin typeface="Franklin Gothic Medium"/>
                  <a:cs typeface="Franklin Gothic Medium"/>
                </a:rPr>
                <a:t>dividend payout of 25 cents over the next five years.</a:t>
              </a:r>
            </a:p>
          </p:txBody>
        </p:sp>
      </p:grpSp>
      <p:pic>
        <p:nvPicPr>
          <p:cNvPr id="51" name="Picture 50">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spTree>
    <p:extLst>
      <p:ext uri="{BB962C8B-B14F-4D97-AF65-F5344CB8AC3E}">
        <p14:creationId xmlns:p14="http://schemas.microsoft.com/office/powerpoint/2010/main" val="37604164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ctrTitle"/>
          </p:nvPr>
        </p:nvSpPr>
        <p:spPr>
          <a:xfrm>
            <a:off x="132976" y="143944"/>
            <a:ext cx="8577729" cy="663576"/>
          </a:xfrm>
        </p:spPr>
        <p:txBody>
          <a:bodyPr/>
          <a:lstStyle/>
          <a:p>
            <a:r>
              <a:rPr lang="en-US" dirty="0" smtClean="0"/>
              <a:t>Appendix: Inspire Leading Competitor</a:t>
            </a:r>
            <a:br>
              <a:rPr lang="en-US" dirty="0" smtClean="0"/>
            </a:br>
            <a:r>
              <a:rPr lang="en-US" dirty="0" smtClean="0"/>
              <a:t>American Express Fidelity</a:t>
            </a:r>
            <a:endParaRPr lang="en-US" dirty="0"/>
          </a:p>
        </p:txBody>
      </p:sp>
      <p:pic>
        <p:nvPicPr>
          <p:cNvPr id="11" name="Picture 10">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43686" y="1061454"/>
            <a:ext cx="2930701" cy="1992741"/>
          </a:xfrm>
          <a:prstGeom prst="rect">
            <a:avLst/>
          </a:prstGeom>
        </p:spPr>
      </p:pic>
      <p:sp>
        <p:nvSpPr>
          <p:cNvPr id="21" name="Rectangle 20"/>
          <p:cNvSpPr/>
          <p:nvPr/>
        </p:nvSpPr>
        <p:spPr>
          <a:xfrm>
            <a:off x="147338" y="3128168"/>
            <a:ext cx="2160429" cy="637910"/>
          </a:xfrm>
          <a:prstGeom prst="rect">
            <a:avLst/>
          </a:prstGeom>
          <a:ln w="19050" cmpd="sng">
            <a:solidFill>
              <a:srgbClr val="E9EBEE"/>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latin typeface="Franklin Gothic Book"/>
                <a:cs typeface="Franklin Gothic Book"/>
              </a:rPr>
              <a:t>What it offers</a:t>
            </a:r>
            <a:endParaRPr lang="en-US" sz="1600" dirty="0">
              <a:latin typeface="Franklin Gothic Book"/>
              <a:cs typeface="Franklin Gothic Book"/>
            </a:endParaRPr>
          </a:p>
        </p:txBody>
      </p:sp>
      <p:sp>
        <p:nvSpPr>
          <p:cNvPr id="22" name="Rectangle 21"/>
          <p:cNvSpPr/>
          <p:nvPr/>
        </p:nvSpPr>
        <p:spPr>
          <a:xfrm>
            <a:off x="147338" y="3766078"/>
            <a:ext cx="2160429" cy="2425135"/>
          </a:xfrm>
          <a:prstGeom prst="rect">
            <a:avLst/>
          </a:prstGeom>
          <a:ln w="19050" cmpd="sng">
            <a:solidFill>
              <a:srgbClr val="E9EBEE"/>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latin typeface="Franklin Gothic Book"/>
                <a:cs typeface="Franklin Gothic Book"/>
              </a:rPr>
              <a:t>The Fidelity Investment Rewards American Card offers cash-back with the option to deposit rewards into various Fidelity accounts</a:t>
            </a:r>
            <a:endParaRPr lang="en-US" sz="1600" dirty="0">
              <a:latin typeface="Franklin Gothic Book"/>
              <a:cs typeface="Franklin Gothic Book"/>
            </a:endParaRPr>
          </a:p>
        </p:txBody>
      </p:sp>
      <p:sp>
        <p:nvSpPr>
          <p:cNvPr id="23" name="Rectangle 22"/>
          <p:cNvSpPr/>
          <p:nvPr/>
        </p:nvSpPr>
        <p:spPr>
          <a:xfrm>
            <a:off x="2307767" y="3128169"/>
            <a:ext cx="2160429" cy="637909"/>
          </a:xfrm>
          <a:prstGeom prst="rect">
            <a:avLst/>
          </a:prstGeom>
          <a:ln w="19050" cmpd="sng">
            <a:solidFill>
              <a:schemeClr val="accent1">
                <a:lumMod val="50000"/>
                <a:lumOff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latin typeface="Franklin Gothic Book"/>
                <a:cs typeface="Franklin Gothic Book"/>
              </a:rPr>
              <a:t>How Capital One Inspire differs</a:t>
            </a:r>
            <a:endParaRPr lang="en-US" sz="1600" dirty="0">
              <a:latin typeface="Franklin Gothic Book"/>
              <a:cs typeface="Franklin Gothic Book"/>
            </a:endParaRPr>
          </a:p>
        </p:txBody>
      </p:sp>
      <p:sp>
        <p:nvSpPr>
          <p:cNvPr id="24" name="Rectangle 23"/>
          <p:cNvSpPr/>
          <p:nvPr/>
        </p:nvSpPr>
        <p:spPr>
          <a:xfrm>
            <a:off x="2307767" y="3766078"/>
            <a:ext cx="2160429" cy="2425136"/>
          </a:xfrm>
          <a:prstGeom prst="rect">
            <a:avLst/>
          </a:prstGeom>
          <a:ln w="19050" cmpd="sng">
            <a:solidFill>
              <a:schemeClr val="accent1">
                <a:lumMod val="50000"/>
                <a:lumOff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latin typeface="Franklin Gothic Book"/>
                <a:cs typeface="Franklin Gothic Book"/>
              </a:rPr>
              <a:t>Capital One will offer a deposit into an add-on CD rather than a 529 which might have high service fees or reduce a student’s eligibility for financial aid; CDs are also FDIC insured</a:t>
            </a:r>
            <a:endParaRPr lang="en-US" sz="1600" dirty="0">
              <a:latin typeface="Franklin Gothic Book"/>
              <a:cs typeface="Franklin Gothic Book"/>
            </a:endParaRPr>
          </a:p>
        </p:txBody>
      </p:sp>
      <p:pic>
        <p:nvPicPr>
          <p:cNvPr id="25" name="Picture 2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77063" y="1118391"/>
            <a:ext cx="4471352" cy="4998848"/>
          </a:xfrm>
          <a:prstGeom prst="rect">
            <a:avLst/>
          </a:prstGeom>
        </p:spPr>
      </p:pic>
      <p:sp>
        <p:nvSpPr>
          <p:cNvPr id="26" name="Rectangle 25"/>
          <p:cNvSpPr/>
          <p:nvPr/>
        </p:nvSpPr>
        <p:spPr>
          <a:xfrm>
            <a:off x="6169960" y="1174342"/>
            <a:ext cx="1562929" cy="406102"/>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600" dirty="0">
              <a:latin typeface="Franklin Gothic Book"/>
              <a:cs typeface="Franklin Gothic Book"/>
            </a:endParaRPr>
          </a:p>
        </p:txBody>
      </p:sp>
      <p:sp>
        <p:nvSpPr>
          <p:cNvPr id="27" name="TextBox 26"/>
          <p:cNvSpPr txBox="1"/>
          <p:nvPr/>
        </p:nvSpPr>
        <p:spPr>
          <a:xfrm>
            <a:off x="5600898" y="6021475"/>
            <a:ext cx="3546294" cy="215444"/>
          </a:xfrm>
          <a:prstGeom prst="rect">
            <a:avLst/>
          </a:prstGeom>
          <a:noFill/>
        </p:spPr>
        <p:txBody>
          <a:bodyPr wrap="square" rtlCol="0">
            <a:spAutoFit/>
          </a:bodyPr>
          <a:lstStyle/>
          <a:p>
            <a:r>
              <a:rPr lang="en-US" sz="800" dirty="0" smtClean="0">
                <a:latin typeface="Franklin Gothic Book"/>
                <a:cs typeface="Franklin Gothic Book"/>
              </a:rPr>
              <a:t>Source</a:t>
            </a:r>
            <a:r>
              <a:rPr lang="en-US" sz="800" dirty="0">
                <a:latin typeface="Franklin Gothic Book"/>
                <a:cs typeface="Franklin Gothic Book"/>
              </a:rPr>
              <a:t>: https://</a:t>
            </a:r>
            <a:r>
              <a:rPr lang="en-US" sz="800" dirty="0" err="1">
                <a:latin typeface="Franklin Gothic Book"/>
                <a:cs typeface="Franklin Gothic Book"/>
              </a:rPr>
              <a:t>www.fidelity.com</a:t>
            </a:r>
            <a:r>
              <a:rPr lang="en-US" sz="800" dirty="0">
                <a:latin typeface="Franklin Gothic Book"/>
                <a:cs typeface="Franklin Gothic Book"/>
              </a:rPr>
              <a:t>/cash-management/</a:t>
            </a:r>
            <a:r>
              <a:rPr lang="en-US" sz="800" dirty="0" err="1">
                <a:latin typeface="Franklin Gothic Book"/>
                <a:cs typeface="Franklin Gothic Book"/>
              </a:rPr>
              <a:t>american</a:t>
            </a:r>
            <a:r>
              <a:rPr lang="en-US" sz="800" dirty="0">
                <a:latin typeface="Franklin Gothic Book"/>
                <a:cs typeface="Franklin Gothic Book"/>
              </a:rPr>
              <a:t>-express-cards</a:t>
            </a:r>
            <a:endParaRPr lang="en-US" sz="800" dirty="0">
              <a:solidFill>
                <a:schemeClr val="accent5">
                  <a:lumMod val="60000"/>
                  <a:lumOff val="40000"/>
                </a:schemeClr>
              </a:solidFill>
              <a:latin typeface="Franklin Gothic Book"/>
              <a:cs typeface="Franklin Gothic Book"/>
            </a:endParaRPr>
          </a:p>
        </p:txBody>
      </p:sp>
      <p:sp>
        <p:nvSpPr>
          <p:cNvPr id="28" name="Rectangle 27"/>
          <p:cNvSpPr/>
          <p:nvPr/>
        </p:nvSpPr>
        <p:spPr>
          <a:xfrm>
            <a:off x="6179207" y="1605103"/>
            <a:ext cx="2869208" cy="4233296"/>
          </a:xfrm>
          <a:prstGeom prst="rect">
            <a:avLst/>
          </a:prstGeom>
          <a:solidFill>
            <a:srgbClr val="FFFFFF">
              <a:alpha val="83000"/>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600" dirty="0">
              <a:latin typeface="Franklin Gothic Book"/>
              <a:cs typeface="Franklin Gothic Book"/>
            </a:endParaRPr>
          </a:p>
        </p:txBody>
      </p:sp>
      <p:sp>
        <p:nvSpPr>
          <p:cNvPr id="29" name="Rectangle 28"/>
          <p:cNvSpPr/>
          <p:nvPr/>
        </p:nvSpPr>
        <p:spPr>
          <a:xfrm>
            <a:off x="513442" y="6376707"/>
            <a:ext cx="7755680" cy="270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631733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976" y="143944"/>
            <a:ext cx="8577729" cy="663576"/>
          </a:xfrm>
        </p:spPr>
        <p:txBody>
          <a:bodyPr/>
          <a:lstStyle/>
          <a:p>
            <a:r>
              <a:rPr lang="en-US" dirty="0" smtClean="0"/>
              <a:t>Appendix: Lululemon Athletica Case Study</a:t>
            </a:r>
            <a:br>
              <a:rPr lang="en-US" dirty="0" smtClean="0"/>
            </a:br>
            <a:r>
              <a:rPr lang="en-US" dirty="0" smtClean="0"/>
              <a:t>Strengthening bottom line by enacting community values</a:t>
            </a:r>
            <a:endParaRPr lang="en-US" dirty="0"/>
          </a:p>
        </p:txBody>
      </p:sp>
      <p:pic>
        <p:nvPicPr>
          <p:cNvPr id="4" name="Picture 3">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2978" y="1184687"/>
            <a:ext cx="4453664" cy="3039238"/>
          </a:xfrm>
          <a:prstGeom prst="roundRect">
            <a:avLst>
              <a:gd name="adj" fmla="val 3685"/>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35831" y="4512259"/>
            <a:ext cx="3908509" cy="1331706"/>
          </a:xfrm>
          <a:prstGeom prst="rect">
            <a:avLst/>
          </a:prstGeom>
        </p:spPr>
      </p:pic>
      <p:sp>
        <p:nvSpPr>
          <p:cNvPr id="7" name="TextBox 6"/>
          <p:cNvSpPr txBox="1"/>
          <p:nvPr/>
        </p:nvSpPr>
        <p:spPr>
          <a:xfrm>
            <a:off x="7088840" y="5873847"/>
            <a:ext cx="1442573" cy="215444"/>
          </a:xfrm>
          <a:prstGeom prst="rect">
            <a:avLst/>
          </a:prstGeom>
          <a:noFill/>
        </p:spPr>
        <p:txBody>
          <a:bodyPr wrap="square" rtlCol="0">
            <a:spAutoFit/>
          </a:bodyPr>
          <a:lstStyle/>
          <a:p>
            <a:r>
              <a:rPr lang="en-US" sz="800" dirty="0" smtClean="0">
                <a:latin typeface="Franklin Gothic Book"/>
                <a:cs typeface="Franklin Gothic Book"/>
              </a:rPr>
              <a:t>Source: 2013 Annual Report</a:t>
            </a:r>
            <a:endParaRPr lang="en-US" sz="800" dirty="0">
              <a:solidFill>
                <a:schemeClr val="accent5">
                  <a:lumMod val="60000"/>
                  <a:lumOff val="40000"/>
                </a:schemeClr>
              </a:solidFill>
              <a:latin typeface="Franklin Gothic Book"/>
              <a:cs typeface="Franklin Gothic Book"/>
            </a:endParaRPr>
          </a:p>
        </p:txBody>
      </p:sp>
      <p:sp>
        <p:nvSpPr>
          <p:cNvPr id="8" name="Rectangle 7"/>
          <p:cNvSpPr/>
          <p:nvPr/>
        </p:nvSpPr>
        <p:spPr>
          <a:xfrm>
            <a:off x="4724502" y="1187598"/>
            <a:ext cx="2160429" cy="637910"/>
          </a:xfrm>
          <a:prstGeom prst="rect">
            <a:avLst/>
          </a:prstGeom>
          <a:ln w="19050" cmpd="sng">
            <a:solidFill>
              <a:srgbClr val="E9EBEE"/>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latin typeface="Franklin Gothic Book"/>
                <a:cs typeface="Franklin Gothic Book"/>
              </a:rPr>
              <a:t>Premise</a:t>
            </a:r>
            <a:endParaRPr lang="en-US" sz="1600" dirty="0">
              <a:latin typeface="Franklin Gothic Book"/>
              <a:cs typeface="Franklin Gothic Book"/>
            </a:endParaRPr>
          </a:p>
        </p:txBody>
      </p:sp>
      <p:sp>
        <p:nvSpPr>
          <p:cNvPr id="9" name="Rectangle 8"/>
          <p:cNvSpPr/>
          <p:nvPr/>
        </p:nvSpPr>
        <p:spPr>
          <a:xfrm>
            <a:off x="4724502" y="1825508"/>
            <a:ext cx="2160429" cy="2425135"/>
          </a:xfrm>
          <a:prstGeom prst="rect">
            <a:avLst/>
          </a:prstGeom>
          <a:ln w="19050" cmpd="sng">
            <a:solidFill>
              <a:srgbClr val="E9EBEE"/>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20000"/>
              </a:lnSpc>
            </a:pPr>
            <a:r>
              <a:rPr lang="en-US" sz="1600" dirty="0" smtClean="0">
                <a:latin typeface="Franklin Gothic Book"/>
                <a:cs typeface="Franklin Gothic Book"/>
              </a:rPr>
              <a:t>Lululemon offers “run clubs” multiple times a week to encourage store patrons to socialize outside of shopping</a:t>
            </a:r>
            <a:endParaRPr lang="en-US" sz="1600" dirty="0">
              <a:latin typeface="Franklin Gothic Book"/>
              <a:cs typeface="Franklin Gothic Book"/>
            </a:endParaRPr>
          </a:p>
        </p:txBody>
      </p:sp>
      <p:sp>
        <p:nvSpPr>
          <p:cNvPr id="10" name="Rectangle 9"/>
          <p:cNvSpPr/>
          <p:nvPr/>
        </p:nvSpPr>
        <p:spPr>
          <a:xfrm>
            <a:off x="6884931" y="1187599"/>
            <a:ext cx="2160429" cy="637909"/>
          </a:xfrm>
          <a:prstGeom prst="rect">
            <a:avLst/>
          </a:prstGeom>
          <a:ln w="19050" cmpd="sng">
            <a:solidFill>
              <a:srgbClr val="E9EBEE"/>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latin typeface="Franklin Gothic Book"/>
                <a:cs typeface="Franklin Gothic Book"/>
              </a:rPr>
              <a:t>Impact</a:t>
            </a:r>
            <a:endParaRPr lang="en-US" sz="1600" dirty="0">
              <a:latin typeface="Franklin Gothic Book"/>
              <a:cs typeface="Franklin Gothic Book"/>
            </a:endParaRPr>
          </a:p>
        </p:txBody>
      </p:sp>
      <p:sp>
        <p:nvSpPr>
          <p:cNvPr id="11" name="Rectangle 10"/>
          <p:cNvSpPr/>
          <p:nvPr/>
        </p:nvSpPr>
        <p:spPr>
          <a:xfrm>
            <a:off x="6884931" y="1825508"/>
            <a:ext cx="2160429" cy="2425136"/>
          </a:xfrm>
          <a:prstGeom prst="rect">
            <a:avLst/>
          </a:prstGeom>
          <a:ln w="19050" cmpd="sng">
            <a:solidFill>
              <a:srgbClr val="E9EBEE"/>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20000"/>
              </a:lnSpc>
            </a:pPr>
            <a:r>
              <a:rPr lang="en-US" sz="1600" dirty="0" smtClean="0">
                <a:latin typeface="Franklin Gothic Book"/>
                <a:cs typeface="Franklin Gothic Book"/>
              </a:rPr>
              <a:t>Resulted in a stronger sense of community and generated positive publicity through social media activity</a:t>
            </a:r>
            <a:endParaRPr lang="en-US" sz="1600" dirty="0">
              <a:latin typeface="Franklin Gothic Book"/>
              <a:cs typeface="Franklin Gothic Book"/>
            </a:endParaRPr>
          </a:p>
        </p:txBody>
      </p:sp>
      <p:pic>
        <p:nvPicPr>
          <p:cNvPr id="12" name="Picture 1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444340" y="4512259"/>
            <a:ext cx="3908509" cy="1331706"/>
          </a:xfrm>
          <a:prstGeom prst="rect">
            <a:avLst/>
          </a:prstGeom>
        </p:spPr>
      </p:pic>
      <p:sp>
        <p:nvSpPr>
          <p:cNvPr id="13" name="Rectangle 12"/>
          <p:cNvSpPr/>
          <p:nvPr/>
        </p:nvSpPr>
        <p:spPr>
          <a:xfrm>
            <a:off x="4392409" y="5553688"/>
            <a:ext cx="4007145" cy="290277"/>
          </a:xfrm>
          <a:prstGeom prst="rect">
            <a:avLst/>
          </a:prstGeom>
          <a:noFill/>
          <a:ln w="38100" cmpd="sng">
            <a:solidFill>
              <a:schemeClr val="accent2"/>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dirty="0">
              <a:latin typeface="Franklin Gothic Book"/>
              <a:cs typeface="Franklin Gothic Book"/>
            </a:endParaRPr>
          </a:p>
        </p:txBody>
      </p:sp>
      <p:sp>
        <p:nvSpPr>
          <p:cNvPr id="14" name="Rectangle 13"/>
          <p:cNvSpPr/>
          <p:nvPr/>
        </p:nvSpPr>
        <p:spPr>
          <a:xfrm>
            <a:off x="513442" y="6376707"/>
            <a:ext cx="7755680" cy="270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754796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976" y="338177"/>
            <a:ext cx="8577729" cy="663576"/>
          </a:xfrm>
        </p:spPr>
        <p:txBody>
          <a:bodyPr/>
          <a:lstStyle/>
          <a:p>
            <a:r>
              <a:rPr lang="en-US" dirty="0" smtClean="0"/>
              <a:t>Appendix: Risk Mitigation</a:t>
            </a:r>
            <a:endParaRPr lang="en-US" dirty="0"/>
          </a:p>
        </p:txBody>
      </p:sp>
      <p:pic>
        <p:nvPicPr>
          <p:cNvPr id="4" name="Picture 3">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sp>
        <p:nvSpPr>
          <p:cNvPr id="14" name="Rectangle 13"/>
          <p:cNvSpPr/>
          <p:nvPr/>
        </p:nvSpPr>
        <p:spPr>
          <a:xfrm>
            <a:off x="513442" y="6376707"/>
            <a:ext cx="7755680" cy="270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Up-Down Arrow 14"/>
          <p:cNvSpPr/>
          <p:nvPr/>
        </p:nvSpPr>
        <p:spPr>
          <a:xfrm>
            <a:off x="449908" y="1320324"/>
            <a:ext cx="402336" cy="4657344"/>
          </a:xfrm>
          <a:prstGeom prst="upDownArrow">
            <a:avLst/>
          </a:prstGeom>
          <a:gradFill flip="none" rotWithShape="1">
            <a:gsLst>
              <a:gs pos="0">
                <a:srgbClr val="E28839"/>
              </a:gs>
              <a:gs pos="100000">
                <a:schemeClr val="accent2"/>
              </a:gs>
            </a:gsLst>
            <a:lin ang="163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385836146"/>
              </p:ext>
            </p:extLst>
          </p:nvPr>
        </p:nvGraphicFramePr>
        <p:xfrm>
          <a:off x="986117" y="1320323"/>
          <a:ext cx="7515412" cy="4657346"/>
        </p:xfrm>
        <a:graphic>
          <a:graphicData uri="http://schemas.openxmlformats.org/drawingml/2006/table">
            <a:tbl>
              <a:tblPr firstRow="1" bandRow="1">
                <a:tableStyleId>{5C22544A-7EE6-4342-B048-85BDC9FD1C3A}</a:tableStyleId>
              </a:tblPr>
              <a:tblGrid>
                <a:gridCol w="3757706"/>
                <a:gridCol w="3757706"/>
              </a:tblGrid>
              <a:tr h="651785">
                <a:tc>
                  <a:txBody>
                    <a:bodyPr/>
                    <a:lstStyle/>
                    <a:p>
                      <a:pPr algn="ctr"/>
                      <a:r>
                        <a:rPr lang="en-US" b="0" dirty="0" smtClean="0">
                          <a:solidFill>
                            <a:srgbClr val="2E618A"/>
                          </a:solidFill>
                          <a:latin typeface="Franklin Gothic Book"/>
                          <a:cs typeface="Franklin Gothic Book"/>
                        </a:rPr>
                        <a:t>Risk</a:t>
                      </a:r>
                      <a:endParaRPr lang="en-US" b="0" dirty="0">
                        <a:solidFill>
                          <a:srgbClr val="2E618A"/>
                        </a:solidFill>
                        <a:latin typeface="Franklin Gothic Book"/>
                        <a:cs typeface="Franklin Gothic Book"/>
                      </a:endParaRPr>
                    </a:p>
                  </a:txBody>
                  <a:tcPr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algn="ctr"/>
                      <a:r>
                        <a:rPr lang="en-US" b="0" dirty="0" smtClean="0">
                          <a:solidFill>
                            <a:srgbClr val="2E618A"/>
                          </a:solidFill>
                          <a:latin typeface="Franklin Gothic Book"/>
                          <a:cs typeface="Franklin Gothic Book"/>
                        </a:rPr>
                        <a:t>Mitigation</a:t>
                      </a:r>
                      <a:endParaRPr lang="en-US" b="0" dirty="0">
                        <a:solidFill>
                          <a:srgbClr val="2E618A"/>
                        </a:solidFill>
                        <a:latin typeface="Franklin Gothic Book"/>
                        <a:cs typeface="Franklin Gothic Book"/>
                      </a:endParaRPr>
                    </a:p>
                  </a:txBody>
                  <a:tcPr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r>
              <a:tr h="1335187">
                <a:tc>
                  <a:txBody>
                    <a:bodyPr/>
                    <a:lstStyle/>
                    <a:p>
                      <a:pPr marL="0" marR="0" indent="0" algn="ctr" defTabSz="457200" rtl="0" eaLnBrk="1" fontAlgn="auto" latinLnBrk="0" hangingPunct="1">
                        <a:lnSpc>
                          <a:spcPct val="140000"/>
                        </a:lnSpc>
                        <a:spcBef>
                          <a:spcPts val="0"/>
                        </a:spcBef>
                        <a:spcAft>
                          <a:spcPts val="0"/>
                        </a:spcAft>
                        <a:buClrTx/>
                        <a:buSzTx/>
                        <a:buFontTx/>
                        <a:buNone/>
                        <a:tabLst/>
                        <a:defRPr/>
                      </a:pPr>
                      <a:r>
                        <a:rPr lang="en-US" sz="1400" dirty="0" smtClean="0">
                          <a:latin typeface="Franklin Gothic Book"/>
                          <a:cs typeface="Franklin Gothic Book"/>
                        </a:rPr>
                        <a:t>Competitors</a:t>
                      </a:r>
                      <a:r>
                        <a:rPr lang="en-US" sz="1400" baseline="0" dirty="0" smtClean="0">
                          <a:latin typeface="Franklin Gothic Book"/>
                          <a:cs typeface="Franklin Gothic Book"/>
                        </a:rPr>
                        <a:t> will imitate the Inspire card </a:t>
                      </a:r>
                      <a:endParaRPr lang="en-US" sz="1400" dirty="0" smtClean="0">
                        <a:latin typeface="Franklin Gothic Book"/>
                        <a:cs typeface="Franklin Gothic Book"/>
                      </a:endParaRPr>
                    </a:p>
                  </a:txBody>
                  <a:tcPr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indent="0" algn="ctr" defTabSz="457200" rtl="0" eaLnBrk="1" fontAlgn="auto" latinLnBrk="0" hangingPunct="1">
                        <a:lnSpc>
                          <a:spcPct val="140000"/>
                        </a:lnSpc>
                        <a:spcBef>
                          <a:spcPts val="0"/>
                        </a:spcBef>
                        <a:spcAft>
                          <a:spcPts val="0"/>
                        </a:spcAft>
                        <a:buClrTx/>
                        <a:buSzTx/>
                        <a:buFontTx/>
                        <a:buNone/>
                        <a:tabLst/>
                        <a:defRPr/>
                      </a:pPr>
                      <a:r>
                        <a:rPr lang="en-US" sz="1400" dirty="0" smtClean="0">
                          <a:latin typeface="Franklin Gothic Book"/>
                          <a:cs typeface="Franklin Gothic Book"/>
                        </a:rPr>
                        <a:t>Capital</a:t>
                      </a:r>
                      <a:r>
                        <a:rPr lang="en-US" sz="1400" baseline="0" dirty="0" smtClean="0">
                          <a:latin typeface="Franklin Gothic Book"/>
                          <a:cs typeface="Franklin Gothic Book"/>
                        </a:rPr>
                        <a:t> One’s f</a:t>
                      </a:r>
                      <a:r>
                        <a:rPr lang="en-US" sz="1400" dirty="0" smtClean="0">
                          <a:latin typeface="Franklin Gothic Book"/>
                          <a:cs typeface="Franklin Gothic Book"/>
                        </a:rPr>
                        <a:t>irst</a:t>
                      </a:r>
                      <a:r>
                        <a:rPr lang="en-US" sz="1400" baseline="0" dirty="0" smtClean="0">
                          <a:latin typeface="Franklin Gothic Book"/>
                          <a:cs typeface="Franklin Gothic Book"/>
                        </a:rPr>
                        <a:t> mover advantage in developing a new type of banking brand ensures that competitors are seen as </a:t>
                      </a:r>
                    </a:p>
                    <a:p>
                      <a:pPr marL="0" marR="0" indent="0" algn="ctr" defTabSz="457200" rtl="0" eaLnBrk="1" fontAlgn="auto" latinLnBrk="0" hangingPunct="1">
                        <a:lnSpc>
                          <a:spcPct val="140000"/>
                        </a:lnSpc>
                        <a:spcBef>
                          <a:spcPts val="0"/>
                        </a:spcBef>
                        <a:spcAft>
                          <a:spcPts val="0"/>
                        </a:spcAft>
                        <a:buClrTx/>
                        <a:buSzTx/>
                        <a:buFontTx/>
                        <a:buNone/>
                        <a:tabLst/>
                        <a:defRPr/>
                      </a:pPr>
                      <a:r>
                        <a:rPr lang="en-US" sz="1400" baseline="0" dirty="0" smtClean="0">
                          <a:latin typeface="Franklin Gothic Book"/>
                          <a:cs typeface="Franklin Gothic Book"/>
                        </a:rPr>
                        <a:t>imitators with inferior offerings</a:t>
                      </a:r>
                      <a:endParaRPr lang="en-US" sz="1400" dirty="0" smtClean="0">
                        <a:latin typeface="Franklin Gothic Book"/>
                        <a:cs typeface="Franklin Gothic Book"/>
                      </a:endParaRPr>
                    </a:p>
                  </a:txBody>
                  <a:tcPr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r>
              <a:tr h="1335187">
                <a:tc>
                  <a:txBody>
                    <a:bodyPr/>
                    <a:lstStyle/>
                    <a:p>
                      <a:pPr marL="0" marR="0" indent="0" algn="ctr" defTabSz="457200" rtl="0" eaLnBrk="1" fontAlgn="auto" latinLnBrk="0" hangingPunct="1">
                        <a:lnSpc>
                          <a:spcPct val="140000"/>
                        </a:lnSpc>
                        <a:spcBef>
                          <a:spcPts val="0"/>
                        </a:spcBef>
                        <a:spcAft>
                          <a:spcPts val="0"/>
                        </a:spcAft>
                        <a:buClrTx/>
                        <a:buSzTx/>
                        <a:buFontTx/>
                        <a:buNone/>
                        <a:tabLst/>
                        <a:defRPr/>
                      </a:pPr>
                      <a:r>
                        <a:rPr lang="en-US" sz="1400" dirty="0" smtClean="0">
                          <a:latin typeface="Franklin Gothic Book"/>
                          <a:cs typeface="Franklin Gothic Book"/>
                        </a:rPr>
                        <a:t>The spokes will be unable to fully </a:t>
                      </a:r>
                    </a:p>
                    <a:p>
                      <a:pPr marL="0" marR="0" indent="0" algn="ctr" defTabSz="457200" rtl="0" eaLnBrk="1" fontAlgn="auto" latinLnBrk="0" hangingPunct="1">
                        <a:lnSpc>
                          <a:spcPct val="140000"/>
                        </a:lnSpc>
                        <a:spcBef>
                          <a:spcPts val="0"/>
                        </a:spcBef>
                        <a:spcAft>
                          <a:spcPts val="0"/>
                        </a:spcAft>
                        <a:buClrTx/>
                        <a:buSzTx/>
                        <a:buFontTx/>
                        <a:buNone/>
                        <a:tabLst/>
                        <a:defRPr/>
                      </a:pPr>
                      <a:r>
                        <a:rPr lang="en-US" sz="1400" dirty="0" smtClean="0">
                          <a:latin typeface="Franklin Gothic Book"/>
                          <a:cs typeface="Franklin Gothic Book"/>
                        </a:rPr>
                        <a:t>service the needs of</a:t>
                      </a:r>
                      <a:r>
                        <a:rPr lang="en-US" sz="1400" baseline="0" dirty="0" smtClean="0">
                          <a:latin typeface="Franklin Gothic Book"/>
                          <a:cs typeface="Franklin Gothic Book"/>
                        </a:rPr>
                        <a:t> </a:t>
                      </a:r>
                      <a:r>
                        <a:rPr lang="en-US" sz="1400" dirty="0" smtClean="0">
                          <a:latin typeface="Franklin Gothic Book"/>
                          <a:cs typeface="Franklin Gothic Book"/>
                        </a:rPr>
                        <a:t>customers</a:t>
                      </a:r>
                    </a:p>
                  </a:txBody>
                  <a:tcPr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indent="0" algn="ctr" defTabSz="457200" rtl="0" eaLnBrk="1" fontAlgn="auto" latinLnBrk="0" hangingPunct="1">
                        <a:lnSpc>
                          <a:spcPct val="140000"/>
                        </a:lnSpc>
                        <a:spcBef>
                          <a:spcPts val="0"/>
                        </a:spcBef>
                        <a:spcAft>
                          <a:spcPts val="0"/>
                        </a:spcAft>
                        <a:buClrTx/>
                        <a:buSzTx/>
                        <a:buFontTx/>
                        <a:buNone/>
                        <a:tabLst/>
                        <a:defRPr/>
                      </a:pPr>
                      <a:r>
                        <a:rPr lang="en-US" sz="1400" dirty="0" smtClean="0">
                          <a:latin typeface="Franklin Gothic Book"/>
                          <a:cs typeface="Franklin Gothic Book"/>
                        </a:rPr>
                        <a:t>Implement</a:t>
                      </a:r>
                      <a:r>
                        <a:rPr lang="en-US" sz="1400" baseline="0" dirty="0" smtClean="0">
                          <a:latin typeface="Franklin Gothic Book"/>
                          <a:cs typeface="Franklin Gothic Book"/>
                        </a:rPr>
                        <a:t> a series of technological and </a:t>
                      </a:r>
                    </a:p>
                    <a:p>
                      <a:pPr marL="0" marR="0" indent="0" algn="ctr" defTabSz="457200" rtl="0" eaLnBrk="1" fontAlgn="auto" latinLnBrk="0" hangingPunct="1">
                        <a:lnSpc>
                          <a:spcPct val="140000"/>
                        </a:lnSpc>
                        <a:spcBef>
                          <a:spcPts val="0"/>
                        </a:spcBef>
                        <a:spcAft>
                          <a:spcPts val="0"/>
                        </a:spcAft>
                        <a:buClrTx/>
                        <a:buSzTx/>
                        <a:buFontTx/>
                        <a:buNone/>
                        <a:tabLst/>
                        <a:defRPr/>
                      </a:pPr>
                      <a:r>
                        <a:rPr lang="en-US" sz="1400" baseline="0" dirty="0" smtClean="0">
                          <a:latin typeface="Franklin Gothic Book"/>
                          <a:cs typeface="Franklin Gothic Book"/>
                        </a:rPr>
                        <a:t>in-person systems and back-ups to ensure </a:t>
                      </a:r>
                    </a:p>
                    <a:p>
                      <a:pPr marL="0" marR="0" indent="0" algn="ctr" defTabSz="457200" rtl="0" eaLnBrk="1" fontAlgn="auto" latinLnBrk="0" hangingPunct="1">
                        <a:lnSpc>
                          <a:spcPct val="140000"/>
                        </a:lnSpc>
                        <a:spcBef>
                          <a:spcPts val="0"/>
                        </a:spcBef>
                        <a:spcAft>
                          <a:spcPts val="0"/>
                        </a:spcAft>
                        <a:buClrTx/>
                        <a:buSzTx/>
                        <a:buFontTx/>
                        <a:buNone/>
                        <a:tabLst/>
                        <a:defRPr/>
                      </a:pPr>
                      <a:r>
                        <a:rPr lang="en-US" sz="1400" baseline="0" dirty="0" smtClean="0">
                          <a:latin typeface="Franklin Gothic Book"/>
                          <a:cs typeface="Franklin Gothic Book"/>
                        </a:rPr>
                        <a:t>that spokes can address all needs</a:t>
                      </a:r>
                      <a:endParaRPr lang="en-US" sz="1400" dirty="0" smtClean="0">
                        <a:latin typeface="Franklin Gothic Book"/>
                        <a:cs typeface="Franklin Gothic Book"/>
                      </a:endParaRPr>
                    </a:p>
                  </a:txBody>
                  <a:tcPr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r>
              <a:tr h="1335187">
                <a:tc>
                  <a:txBody>
                    <a:bodyPr/>
                    <a:lstStyle/>
                    <a:p>
                      <a:pPr marL="0" marR="0" indent="0" algn="ctr" defTabSz="457200" rtl="0" eaLnBrk="1" fontAlgn="auto" latinLnBrk="0" hangingPunct="1">
                        <a:lnSpc>
                          <a:spcPct val="140000"/>
                        </a:lnSpc>
                        <a:spcBef>
                          <a:spcPts val="0"/>
                        </a:spcBef>
                        <a:spcAft>
                          <a:spcPts val="0"/>
                        </a:spcAft>
                        <a:buClrTx/>
                        <a:buSzTx/>
                        <a:buFontTx/>
                        <a:buNone/>
                        <a:tabLst/>
                        <a:defRPr/>
                      </a:pPr>
                      <a:r>
                        <a:rPr lang="en-US" sz="1400" dirty="0" smtClean="0">
                          <a:latin typeface="Franklin Gothic Book"/>
                          <a:cs typeface="Franklin Gothic Book"/>
                        </a:rPr>
                        <a:t>Inspire</a:t>
                      </a:r>
                      <a:r>
                        <a:rPr lang="en-US" sz="1400" baseline="0" dirty="0" smtClean="0">
                          <a:latin typeface="Franklin Gothic Book"/>
                          <a:cs typeface="Franklin Gothic Book"/>
                        </a:rPr>
                        <a:t> </a:t>
                      </a:r>
                      <a:r>
                        <a:rPr lang="en-US" sz="1400" dirty="0" smtClean="0">
                          <a:latin typeface="Franklin Gothic Book"/>
                          <a:cs typeface="Franklin Gothic Book"/>
                        </a:rPr>
                        <a:t>community events will drastically increase our sales and marketing </a:t>
                      </a:r>
                    </a:p>
                    <a:p>
                      <a:pPr marL="0" marR="0" indent="0" algn="ctr" defTabSz="457200" rtl="0" eaLnBrk="1" fontAlgn="auto" latinLnBrk="0" hangingPunct="1">
                        <a:lnSpc>
                          <a:spcPct val="140000"/>
                        </a:lnSpc>
                        <a:spcBef>
                          <a:spcPts val="0"/>
                        </a:spcBef>
                        <a:spcAft>
                          <a:spcPts val="0"/>
                        </a:spcAft>
                        <a:buClrTx/>
                        <a:buSzTx/>
                        <a:buFontTx/>
                        <a:buNone/>
                        <a:tabLst/>
                        <a:defRPr/>
                      </a:pPr>
                      <a:r>
                        <a:rPr lang="en-US" sz="1400" dirty="0" smtClean="0">
                          <a:latin typeface="Franklin Gothic Book"/>
                          <a:cs typeface="Franklin Gothic Book"/>
                        </a:rPr>
                        <a:t>expenses, resulting in lower profits.</a:t>
                      </a:r>
                    </a:p>
                  </a:txBody>
                  <a:tcPr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marR="0" indent="0" algn="ctr" defTabSz="457200" rtl="0" eaLnBrk="1" fontAlgn="auto" latinLnBrk="0" hangingPunct="1">
                        <a:lnSpc>
                          <a:spcPct val="140000"/>
                        </a:lnSpc>
                        <a:spcBef>
                          <a:spcPts val="0"/>
                        </a:spcBef>
                        <a:spcAft>
                          <a:spcPts val="0"/>
                        </a:spcAft>
                        <a:buClrTx/>
                        <a:buSzTx/>
                        <a:buFontTx/>
                        <a:buNone/>
                        <a:tabLst/>
                        <a:defRPr/>
                      </a:pPr>
                      <a:r>
                        <a:rPr lang="en-US" sz="1400" dirty="0" smtClean="0">
                          <a:latin typeface="Franklin Gothic Book"/>
                          <a:cs typeface="Franklin Gothic Book"/>
                        </a:rPr>
                        <a:t>Redirect</a:t>
                      </a:r>
                      <a:r>
                        <a:rPr lang="en-US" sz="1400" baseline="0" dirty="0" smtClean="0">
                          <a:latin typeface="Franklin Gothic Book"/>
                          <a:cs typeface="Franklin Gothic Book"/>
                        </a:rPr>
                        <a:t> some budget-making decision </a:t>
                      </a:r>
                      <a:br>
                        <a:rPr lang="en-US" sz="1400" baseline="0" dirty="0" smtClean="0">
                          <a:latin typeface="Franklin Gothic Book"/>
                          <a:cs typeface="Franklin Gothic Book"/>
                        </a:rPr>
                      </a:br>
                      <a:r>
                        <a:rPr lang="en-US" sz="1400" baseline="0" dirty="0" smtClean="0">
                          <a:latin typeface="Franklin Gothic Book"/>
                          <a:cs typeface="Franklin Gothic Book"/>
                        </a:rPr>
                        <a:t>power to the local level, increasing responsiveness to local opportunities</a:t>
                      </a:r>
                      <a:endParaRPr lang="en-US" sz="1400" dirty="0" smtClean="0">
                        <a:latin typeface="Franklin Gothic Book"/>
                        <a:cs typeface="Franklin Gothic Book"/>
                      </a:endParaRPr>
                    </a:p>
                  </a:txBody>
                  <a:tcPr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35518188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Appendix: Dividends </a:t>
            </a:r>
            <a:r>
              <a:rPr lang="en-US" dirty="0"/>
              <a:t>per Share Effect </a:t>
            </a:r>
            <a:r>
              <a:rPr lang="en-US" dirty="0" smtClean="0"/>
              <a:t/>
            </a:r>
            <a:br>
              <a:rPr lang="en-US" dirty="0" smtClean="0"/>
            </a:br>
            <a:r>
              <a:rPr lang="en-US" dirty="0" smtClean="0"/>
              <a:t>with Recommendations</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581539"/>
            <a:ext cx="9144000" cy="3694922"/>
          </a:xfrm>
          <a:prstGeom prst="rect">
            <a:avLst/>
          </a:prstGeom>
        </p:spPr>
      </p:pic>
      <p:pic>
        <p:nvPicPr>
          <p:cNvPr id="4" name="Picture 3">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sp>
        <p:nvSpPr>
          <p:cNvPr id="5" name="Rectangle 4"/>
          <p:cNvSpPr/>
          <p:nvPr/>
        </p:nvSpPr>
        <p:spPr>
          <a:xfrm>
            <a:off x="513442" y="6376707"/>
            <a:ext cx="7755680" cy="270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850285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976" y="143944"/>
            <a:ext cx="8577729" cy="663576"/>
          </a:xfrm>
        </p:spPr>
        <p:txBody>
          <a:bodyPr/>
          <a:lstStyle/>
          <a:p>
            <a:r>
              <a:rPr lang="en-US" dirty="0" smtClean="0"/>
              <a:t>Appendix: Dividends per Share Effect </a:t>
            </a:r>
            <a:br>
              <a:rPr lang="en-US" dirty="0" smtClean="0"/>
            </a:br>
            <a:r>
              <a:rPr lang="en-US" dirty="0" smtClean="0"/>
              <a:t>without Recommendations</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581539"/>
            <a:ext cx="9144000" cy="3694922"/>
          </a:xfrm>
          <a:prstGeom prst="rect">
            <a:avLst/>
          </a:prstGeom>
        </p:spPr>
      </p:pic>
      <p:pic>
        <p:nvPicPr>
          <p:cNvPr id="4" name="Picture 3">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sp>
        <p:nvSpPr>
          <p:cNvPr id="5" name="Rectangle 4"/>
          <p:cNvSpPr/>
          <p:nvPr/>
        </p:nvSpPr>
        <p:spPr>
          <a:xfrm>
            <a:off x="513442" y="6376707"/>
            <a:ext cx="7755680" cy="270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143984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976" y="143944"/>
            <a:ext cx="8577729" cy="663576"/>
          </a:xfrm>
        </p:spPr>
        <p:txBody>
          <a:bodyPr/>
          <a:lstStyle/>
          <a:p>
            <a:r>
              <a:rPr lang="en-US" dirty="0" smtClean="0"/>
              <a:t>Appendix: Comparing Cost Structures</a:t>
            </a:r>
            <a:br>
              <a:rPr lang="en-US" dirty="0" smtClean="0"/>
            </a:br>
            <a:r>
              <a:rPr lang="en-US" dirty="0" smtClean="0"/>
              <a:t>Traditional v. Hub and Spoke Expansion</a:t>
            </a:r>
            <a:endParaRPr lang="en-US" dirty="0"/>
          </a:p>
        </p:txBody>
      </p:sp>
      <p:pic>
        <p:nvPicPr>
          <p:cNvPr id="4" name="Picture 3">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sp>
        <p:nvSpPr>
          <p:cNvPr id="14" name="TextBox 13"/>
          <p:cNvSpPr txBox="1"/>
          <p:nvPr/>
        </p:nvSpPr>
        <p:spPr>
          <a:xfrm>
            <a:off x="40041" y="6056385"/>
            <a:ext cx="4508036" cy="215444"/>
          </a:xfrm>
          <a:prstGeom prst="rect">
            <a:avLst/>
          </a:prstGeom>
          <a:noFill/>
        </p:spPr>
        <p:txBody>
          <a:bodyPr wrap="square" rtlCol="0">
            <a:spAutoFit/>
          </a:bodyPr>
          <a:lstStyle/>
          <a:p>
            <a:r>
              <a:rPr lang="en-US" sz="800" dirty="0" smtClean="0">
                <a:latin typeface="Franklin Gothic Book"/>
                <a:cs typeface="Franklin Gothic Book"/>
              </a:rPr>
              <a:t>Source</a:t>
            </a:r>
            <a:r>
              <a:rPr lang="en-US" sz="800" dirty="0">
                <a:latin typeface="Franklin Gothic Book"/>
                <a:cs typeface="Franklin Gothic Book"/>
              </a:rPr>
              <a:t>: </a:t>
            </a:r>
            <a:r>
              <a:rPr lang="en-US" sz="800" dirty="0" smtClean="0">
                <a:latin typeface="Franklin Gothic Book"/>
                <a:cs typeface="Franklin Gothic Book"/>
              </a:rPr>
              <a:t>Holliday Fenoglio Fowler (HFF) Confidential Investment Memorandum for Capital One</a:t>
            </a:r>
            <a:endParaRPr lang="en-US" sz="800" dirty="0">
              <a:solidFill>
                <a:schemeClr val="accent5">
                  <a:lumMod val="60000"/>
                  <a:lumOff val="40000"/>
                </a:schemeClr>
              </a:solidFill>
              <a:latin typeface="Franklin Gothic Book"/>
              <a:cs typeface="Franklin Gothic Book"/>
            </a:endParaRPr>
          </a:p>
        </p:txBody>
      </p:sp>
      <p:sp>
        <p:nvSpPr>
          <p:cNvPr id="15" name="Rectangle 14"/>
          <p:cNvSpPr/>
          <p:nvPr/>
        </p:nvSpPr>
        <p:spPr>
          <a:xfrm>
            <a:off x="3787447" y="1158447"/>
            <a:ext cx="1501986" cy="851178"/>
          </a:xfrm>
          <a:prstGeom prst="rect">
            <a:avLst/>
          </a:prstGeom>
          <a:ln w="19050" cmpd="sng">
            <a:solidFill>
              <a:srgbClr val="E9EBEE"/>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latin typeface="Franklin Gothic Book"/>
                <a:cs typeface="Franklin Gothic Book"/>
              </a:rPr>
              <a:t>Existing Expansion Model</a:t>
            </a:r>
            <a:endParaRPr lang="en-US" sz="1400" dirty="0">
              <a:latin typeface="Franklin Gothic Book"/>
              <a:cs typeface="Franklin Gothic Book"/>
            </a:endParaRPr>
          </a:p>
        </p:txBody>
      </p:sp>
      <p:sp>
        <p:nvSpPr>
          <p:cNvPr id="16" name="Rectangle 15"/>
          <p:cNvSpPr/>
          <p:nvPr/>
        </p:nvSpPr>
        <p:spPr>
          <a:xfrm>
            <a:off x="5289433" y="1158447"/>
            <a:ext cx="3587938" cy="2051125"/>
          </a:xfrm>
          <a:prstGeom prst="rect">
            <a:avLst/>
          </a:prstGeom>
          <a:ln w="19050" cmpd="sng">
            <a:solidFill>
              <a:srgbClr val="E9EBEE"/>
            </a:solidFill>
          </a:ln>
        </p:spPr>
        <p:style>
          <a:lnRef idx="2">
            <a:schemeClr val="accent1"/>
          </a:lnRef>
          <a:fillRef idx="1">
            <a:schemeClr val="lt1"/>
          </a:fillRef>
          <a:effectRef idx="0">
            <a:schemeClr val="accent1"/>
          </a:effectRef>
          <a:fontRef idx="minor">
            <a:schemeClr val="dk1"/>
          </a:fontRef>
        </p:style>
        <p:txBody>
          <a:bodyPr rtlCol="0" anchor="ctr"/>
          <a:lstStyle/>
          <a:p>
            <a:pPr marL="457200" indent="-230188">
              <a:lnSpc>
                <a:spcPct val="120000"/>
              </a:lnSpc>
              <a:buFont typeface="Arial"/>
              <a:buChar char="•"/>
            </a:pPr>
            <a:r>
              <a:rPr lang="en-US" sz="1400" dirty="0">
                <a:latin typeface="Franklin Gothic Book"/>
                <a:cs typeface="Franklin Gothic Book"/>
              </a:rPr>
              <a:t>Expand through the opening </a:t>
            </a:r>
            <a:r>
              <a:rPr lang="en-US" sz="1400" dirty="0" smtClean="0">
                <a:latin typeface="Franklin Gothic Book"/>
                <a:cs typeface="Franklin Gothic Book"/>
              </a:rPr>
              <a:t>of             retail locations as self operating            bank branches</a:t>
            </a:r>
            <a:endParaRPr lang="en-US" sz="1400" dirty="0">
              <a:latin typeface="Franklin Gothic Book"/>
              <a:cs typeface="Franklin Gothic Book"/>
            </a:endParaRPr>
          </a:p>
          <a:p>
            <a:pPr marL="457200" indent="-230188">
              <a:lnSpc>
                <a:spcPct val="120000"/>
              </a:lnSpc>
              <a:buFont typeface="Arial"/>
              <a:buChar char="•"/>
            </a:pPr>
            <a:r>
              <a:rPr lang="en-US" sz="1400" dirty="0" smtClean="0">
                <a:latin typeface="Franklin Gothic Book"/>
                <a:cs typeface="Franklin Gothic Book"/>
              </a:rPr>
              <a:t>Average cost of $5 million                          for 4000 square feet</a:t>
            </a:r>
            <a:endParaRPr lang="en-US" sz="1400" dirty="0">
              <a:latin typeface="Franklin Gothic Book"/>
              <a:cs typeface="Franklin Gothic Book"/>
            </a:endParaRPr>
          </a:p>
        </p:txBody>
      </p:sp>
      <p:sp>
        <p:nvSpPr>
          <p:cNvPr id="17" name="Rectangle 16"/>
          <p:cNvSpPr/>
          <p:nvPr/>
        </p:nvSpPr>
        <p:spPr>
          <a:xfrm>
            <a:off x="3787448" y="3209572"/>
            <a:ext cx="1501986" cy="848327"/>
          </a:xfrm>
          <a:prstGeom prst="rect">
            <a:avLst/>
          </a:prstGeom>
          <a:ln w="19050" cmpd="sng">
            <a:solidFill>
              <a:srgbClr val="E9EBEE"/>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latin typeface="Franklin Gothic Book"/>
                <a:cs typeface="Franklin Gothic Book"/>
              </a:rPr>
              <a:t>360ne Expansion Strategy</a:t>
            </a:r>
            <a:endParaRPr lang="en-US" sz="1400" dirty="0">
              <a:latin typeface="Franklin Gothic Book"/>
              <a:cs typeface="Franklin Gothic Book"/>
            </a:endParaRPr>
          </a:p>
        </p:txBody>
      </p:sp>
      <p:sp>
        <p:nvSpPr>
          <p:cNvPr id="18" name="Rectangle 17"/>
          <p:cNvSpPr/>
          <p:nvPr/>
        </p:nvSpPr>
        <p:spPr>
          <a:xfrm>
            <a:off x="5289606" y="3209572"/>
            <a:ext cx="3575435" cy="2932640"/>
          </a:xfrm>
          <a:prstGeom prst="rect">
            <a:avLst/>
          </a:prstGeom>
          <a:ln w="19050" cmpd="sng">
            <a:solidFill>
              <a:srgbClr val="E9EBEE"/>
            </a:solidFill>
          </a:ln>
        </p:spPr>
        <p:style>
          <a:lnRef idx="2">
            <a:schemeClr val="accent1"/>
          </a:lnRef>
          <a:fillRef idx="1">
            <a:schemeClr val="lt1"/>
          </a:fillRef>
          <a:effectRef idx="0">
            <a:schemeClr val="accent1"/>
          </a:effectRef>
          <a:fontRef idx="minor">
            <a:schemeClr val="dk1"/>
          </a:fontRef>
        </p:style>
        <p:txBody>
          <a:bodyPr rtlCol="0" anchor="ctr"/>
          <a:lstStyle/>
          <a:p>
            <a:pPr marL="457200" indent="-230188">
              <a:lnSpc>
                <a:spcPct val="120000"/>
              </a:lnSpc>
              <a:buFont typeface="Arial"/>
              <a:buChar char="•"/>
              <a:tabLst>
                <a:tab pos="398463" algn="l"/>
                <a:tab pos="455613" algn="l"/>
              </a:tabLst>
            </a:pPr>
            <a:r>
              <a:rPr lang="en-US" sz="1400" dirty="0" smtClean="0">
                <a:latin typeface="Franklin Gothic Book"/>
                <a:cs typeface="Franklin Gothic Book"/>
              </a:rPr>
              <a:t>Expand through the opening of       spokes (cafes) that average 1000-2000 square feet</a:t>
            </a:r>
          </a:p>
          <a:p>
            <a:pPr marL="457200" indent="-230188">
              <a:lnSpc>
                <a:spcPct val="120000"/>
              </a:lnSpc>
              <a:buFont typeface="Arial"/>
              <a:buChar char="•"/>
              <a:tabLst>
                <a:tab pos="398463" algn="l"/>
                <a:tab pos="455613" algn="l"/>
              </a:tabLst>
            </a:pPr>
            <a:r>
              <a:rPr lang="en-US" sz="1400" dirty="0" smtClean="0">
                <a:latin typeface="Franklin Gothic Book"/>
                <a:cs typeface="Franklin Gothic Book"/>
              </a:rPr>
              <a:t>Could potentially be operated in shopping malls and less         conventional areas</a:t>
            </a:r>
          </a:p>
          <a:p>
            <a:pPr marL="457200" indent="-230188">
              <a:lnSpc>
                <a:spcPct val="120000"/>
              </a:lnSpc>
              <a:buFont typeface="Arial"/>
              <a:buChar char="•"/>
              <a:tabLst>
                <a:tab pos="398463" algn="l"/>
                <a:tab pos="455613" algn="l"/>
              </a:tabLst>
            </a:pPr>
            <a:r>
              <a:rPr lang="en-US" sz="1400" dirty="0" smtClean="0">
                <a:latin typeface="Franklin Gothic Book"/>
                <a:cs typeface="Franklin Gothic Book"/>
              </a:rPr>
              <a:t>Reduction in property prices of 66%, allowing for the opening of multiple spokes while still decreasing capital expenditure costs by 20-30%</a:t>
            </a:r>
            <a:endParaRPr lang="en-US" sz="1400" dirty="0">
              <a:latin typeface="Franklin Gothic Book"/>
              <a:cs typeface="Franklin Gothic Book"/>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2977" y="1039263"/>
            <a:ext cx="3417971" cy="5039389"/>
          </a:xfrm>
          <a:prstGeom prst="rect">
            <a:avLst/>
          </a:prstGeom>
        </p:spPr>
      </p:pic>
      <p:sp>
        <p:nvSpPr>
          <p:cNvPr id="20" name="Rectangle 19"/>
          <p:cNvSpPr/>
          <p:nvPr/>
        </p:nvSpPr>
        <p:spPr>
          <a:xfrm>
            <a:off x="1356265" y="2971286"/>
            <a:ext cx="665802" cy="246580"/>
          </a:xfrm>
          <a:prstGeom prst="rect">
            <a:avLst/>
          </a:prstGeom>
          <a:noFill/>
          <a:ln w="19050" cmpd="sng">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dirty="0">
              <a:latin typeface="Franklin Gothic Book"/>
              <a:cs typeface="Franklin Gothic Book"/>
            </a:endParaRPr>
          </a:p>
        </p:txBody>
      </p:sp>
      <p:sp>
        <p:nvSpPr>
          <p:cNvPr id="21" name="Rectangle 20"/>
          <p:cNvSpPr/>
          <p:nvPr/>
        </p:nvSpPr>
        <p:spPr>
          <a:xfrm>
            <a:off x="1356265" y="3912741"/>
            <a:ext cx="665802" cy="246580"/>
          </a:xfrm>
          <a:prstGeom prst="rect">
            <a:avLst/>
          </a:prstGeom>
          <a:noFill/>
          <a:ln w="19050" cmpd="sng">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dirty="0">
              <a:latin typeface="Franklin Gothic Book"/>
              <a:cs typeface="Franklin Gothic Book"/>
            </a:endParaRPr>
          </a:p>
        </p:txBody>
      </p:sp>
      <p:sp>
        <p:nvSpPr>
          <p:cNvPr id="22" name="Rectangle 21"/>
          <p:cNvSpPr/>
          <p:nvPr/>
        </p:nvSpPr>
        <p:spPr>
          <a:xfrm>
            <a:off x="513442" y="6376707"/>
            <a:ext cx="7755680" cy="270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728892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sp>
        <p:nvSpPr>
          <p:cNvPr id="29" name="Rectangle 28"/>
          <p:cNvSpPr/>
          <p:nvPr/>
        </p:nvSpPr>
        <p:spPr>
          <a:xfrm>
            <a:off x="513442" y="6376707"/>
            <a:ext cx="7755680" cy="270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
          <p:cNvSpPr txBox="1">
            <a:spLocks/>
          </p:cNvSpPr>
          <p:nvPr/>
        </p:nvSpPr>
        <p:spPr>
          <a:xfrm>
            <a:off x="132976" y="313276"/>
            <a:ext cx="8577729" cy="663576"/>
          </a:xfrm>
          <a:prstGeom prst="rect">
            <a:avLst/>
          </a:prstGeom>
        </p:spPr>
        <p:txBody>
          <a:bodyPr/>
          <a:lstStyle>
            <a:lvl1pPr algn="l" defTabSz="457200" rtl="0" eaLnBrk="1" latinLnBrk="0" hangingPunct="1">
              <a:spcBef>
                <a:spcPct val="0"/>
              </a:spcBef>
              <a:buNone/>
              <a:defRPr sz="2400" kern="1200" baseline="0">
                <a:solidFill>
                  <a:schemeClr val="tx1"/>
                </a:solidFill>
                <a:latin typeface="Franklin Gothic Book"/>
                <a:ea typeface="+mj-ea"/>
                <a:cs typeface="Franklin Gothic Book"/>
              </a:defRPr>
            </a:lvl1pPr>
          </a:lstStyle>
          <a:p>
            <a:r>
              <a:rPr lang="en-US" dirty="0" smtClean="0"/>
              <a:t>Appendix: Bank Switcher Profile</a:t>
            </a:r>
            <a:endParaRPr lang="en-US" dirty="0"/>
          </a:p>
        </p:txBody>
      </p:sp>
      <p:grpSp>
        <p:nvGrpSpPr>
          <p:cNvPr id="13" name="Group 12"/>
          <p:cNvGrpSpPr/>
          <p:nvPr/>
        </p:nvGrpSpPr>
        <p:grpSpPr>
          <a:xfrm>
            <a:off x="178746" y="1241778"/>
            <a:ext cx="8814899" cy="4563533"/>
            <a:chOff x="533399" y="1447800"/>
            <a:chExt cx="8389691" cy="4343400"/>
          </a:xfrm>
        </p:grpSpPr>
        <p:pic>
          <p:nvPicPr>
            <p:cNvPr id="14" name="Picture 2" descr="http://content.gallup.com/origin/gallupinc/GallupSpaces/Production/Cms/POLL/jagtgpoteustuj6ekyl8fq.png?ts=635066266503922977"/>
            <p:cNvPicPr>
              <a:picLocks noChangeAspect="1" noChangeArrowheads="1"/>
            </p:cNvPicPr>
            <p:nvPr/>
          </p:nvPicPr>
          <p:blipFill>
            <a:blip r:embed="rId4" cstate="print"/>
            <a:srcRect/>
            <a:stretch>
              <a:fillRect/>
            </a:stretch>
          </p:blipFill>
          <p:spPr bwMode="auto">
            <a:xfrm>
              <a:off x="533399" y="1447800"/>
              <a:ext cx="8389691" cy="4343400"/>
            </a:xfrm>
            <a:prstGeom prst="rect">
              <a:avLst/>
            </a:prstGeom>
            <a:noFill/>
          </p:spPr>
        </p:pic>
        <p:sp>
          <p:nvSpPr>
            <p:cNvPr id="15" name="Rectangle 14"/>
            <p:cNvSpPr/>
            <p:nvPr/>
          </p:nvSpPr>
          <p:spPr>
            <a:xfrm>
              <a:off x="4057080" y="2038156"/>
              <a:ext cx="2362200" cy="914400"/>
            </a:xfrm>
            <a:prstGeom prst="rect">
              <a:avLst/>
            </a:prstGeom>
            <a:noFill/>
            <a:ln w="38100" cmpd="sng">
              <a:solidFill>
                <a:srgbClr val="5C9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4326105" y="5833533"/>
            <a:ext cx="4611096" cy="253916"/>
          </a:xfrm>
          <a:prstGeom prst="rect">
            <a:avLst/>
          </a:prstGeom>
          <a:noFill/>
        </p:spPr>
        <p:txBody>
          <a:bodyPr wrap="none" rtlCol="0">
            <a:spAutoFit/>
          </a:bodyPr>
          <a:lstStyle/>
          <a:p>
            <a:pPr algn="r"/>
            <a:r>
              <a:rPr lang="en-US" sz="1050" dirty="0" smtClean="0">
                <a:latin typeface="Franklin Gothic Book"/>
                <a:cs typeface="Franklin Gothic Book"/>
              </a:rPr>
              <a:t>Source: Gallup, Customers Who Switch Banks Are Too Valuable to Lose (2013)</a:t>
            </a:r>
          </a:p>
        </p:txBody>
      </p:sp>
    </p:spTree>
    <p:extLst>
      <p:ext uri="{BB962C8B-B14F-4D97-AF65-F5344CB8AC3E}">
        <p14:creationId xmlns:p14="http://schemas.microsoft.com/office/powerpoint/2010/main" val="177115479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132976" y="313276"/>
            <a:ext cx="8577729" cy="663576"/>
          </a:xfrm>
          <a:prstGeom prst="rect">
            <a:avLst/>
          </a:prstGeom>
        </p:spPr>
        <p:txBody>
          <a:bodyPr/>
          <a:lstStyle>
            <a:lvl1pPr algn="l" defTabSz="457200" rtl="0" eaLnBrk="1" latinLnBrk="0" hangingPunct="1">
              <a:spcBef>
                <a:spcPct val="0"/>
              </a:spcBef>
              <a:buNone/>
              <a:defRPr sz="2400" kern="1200" baseline="0">
                <a:solidFill>
                  <a:schemeClr val="tx1"/>
                </a:solidFill>
                <a:latin typeface="Franklin Gothic Book"/>
                <a:ea typeface="+mj-ea"/>
                <a:cs typeface="Franklin Gothic Book"/>
              </a:defRPr>
            </a:lvl1pPr>
          </a:lstStyle>
          <a:p>
            <a:r>
              <a:rPr lang="en-US" smtClean="0"/>
              <a:t>Appendix: Inspire will not cannibalize current offerings</a:t>
            </a:r>
            <a:endParaRPr lang="en-US" dirty="0"/>
          </a:p>
        </p:txBody>
      </p:sp>
      <p:sp>
        <p:nvSpPr>
          <p:cNvPr id="13" name="Rectangle 12"/>
          <p:cNvSpPr/>
          <p:nvPr/>
        </p:nvSpPr>
        <p:spPr>
          <a:xfrm>
            <a:off x="513442" y="6376707"/>
            <a:ext cx="7755680" cy="270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2" descr="http://rewardsblueprint.com/wp-content/uploads/capital_one_quicksilver_card_reviews.jpg"/>
          <p:cNvPicPr>
            <a:picLocks noChangeAspect="1" noChangeArrowheads="1"/>
          </p:cNvPicPr>
          <p:nvPr/>
        </p:nvPicPr>
        <p:blipFill>
          <a:blip r:embed="rId2"/>
          <a:srcRect/>
          <a:stretch>
            <a:fillRect/>
          </a:stretch>
        </p:blipFill>
        <p:spPr bwMode="auto">
          <a:xfrm>
            <a:off x="499044" y="1214328"/>
            <a:ext cx="3522437" cy="2307803"/>
          </a:xfrm>
          <a:prstGeom prst="rect">
            <a:avLst/>
          </a:prstGeom>
          <a:noFill/>
        </p:spPr>
      </p:pic>
      <p:sp>
        <p:nvSpPr>
          <p:cNvPr id="15" name="Rectangle 14"/>
          <p:cNvSpPr/>
          <p:nvPr/>
        </p:nvSpPr>
        <p:spPr>
          <a:xfrm>
            <a:off x="181434" y="3564464"/>
            <a:ext cx="4390566" cy="2488886"/>
          </a:xfrm>
          <a:prstGeom prst="rect">
            <a:avLst/>
          </a:prstGeom>
        </p:spPr>
        <p:txBody>
          <a:bodyPr wrap="square">
            <a:spAutoFit/>
          </a:bodyPr>
          <a:lstStyle/>
          <a:p>
            <a:pPr>
              <a:lnSpc>
                <a:spcPct val="140000"/>
              </a:lnSpc>
              <a:buFont typeface="Arial" pitchFamily="34" charset="0"/>
              <a:buChar char="•"/>
            </a:pPr>
            <a:r>
              <a:rPr lang="en-US" sz="1600" dirty="0" smtClean="0">
                <a:latin typeface="Franklin Gothic Book"/>
                <a:cs typeface="Franklin Gothic Book"/>
              </a:rPr>
              <a:t> Unlimited 1.5% cash back on every purchase</a:t>
            </a:r>
          </a:p>
          <a:p>
            <a:pPr>
              <a:lnSpc>
                <a:spcPct val="140000"/>
              </a:lnSpc>
              <a:buFont typeface="Arial" pitchFamily="34" charset="0"/>
              <a:buChar char="•"/>
            </a:pPr>
            <a:r>
              <a:rPr lang="en-US" sz="1600" dirty="0" smtClean="0">
                <a:latin typeface="Franklin Gothic Book"/>
                <a:cs typeface="Franklin Gothic Book"/>
              </a:rPr>
              <a:t> No annual fee</a:t>
            </a:r>
          </a:p>
          <a:p>
            <a:pPr>
              <a:lnSpc>
                <a:spcPct val="140000"/>
              </a:lnSpc>
              <a:buFont typeface="Arial" pitchFamily="34" charset="0"/>
              <a:buChar char="•"/>
            </a:pPr>
            <a:r>
              <a:rPr lang="en-US" sz="1600" dirty="0" smtClean="0">
                <a:latin typeface="Franklin Gothic Book"/>
                <a:cs typeface="Franklin Gothic Book"/>
              </a:rPr>
              <a:t> One time $100 bonus when spend $500 on purchases in the first 3 months</a:t>
            </a:r>
          </a:p>
          <a:p>
            <a:pPr>
              <a:lnSpc>
                <a:spcPct val="140000"/>
              </a:lnSpc>
              <a:buFont typeface="Arial" pitchFamily="34" charset="0"/>
              <a:buChar char="•"/>
            </a:pPr>
            <a:r>
              <a:rPr lang="en-US" sz="1600" dirty="0" smtClean="0">
                <a:latin typeface="Franklin Gothic Book"/>
                <a:cs typeface="Franklin Gothic Book"/>
              </a:rPr>
              <a:t> Credit Tracker to easily monitor credit score</a:t>
            </a:r>
          </a:p>
          <a:p>
            <a:pPr>
              <a:lnSpc>
                <a:spcPct val="140000"/>
              </a:lnSpc>
              <a:buFont typeface="Arial" pitchFamily="34" charset="0"/>
              <a:buChar char="•"/>
            </a:pPr>
            <a:r>
              <a:rPr lang="en-US" sz="1600" dirty="0" smtClean="0">
                <a:latin typeface="Franklin Gothic Book"/>
                <a:cs typeface="Franklin Gothic Book"/>
              </a:rPr>
              <a:t> 0% intro APR, and 12.9-22.9% variable after</a:t>
            </a:r>
          </a:p>
          <a:p>
            <a:pPr>
              <a:lnSpc>
                <a:spcPct val="140000"/>
              </a:lnSpc>
              <a:buFont typeface="Arial" pitchFamily="34" charset="0"/>
              <a:buChar char="•"/>
            </a:pPr>
            <a:endParaRPr lang="en-US" sz="1600" dirty="0" smtClean="0">
              <a:latin typeface="Franklin Gothic Book"/>
              <a:cs typeface="Franklin Gothic Book"/>
            </a:endParaRPr>
          </a:p>
        </p:txBody>
      </p:sp>
      <p:pic>
        <p:nvPicPr>
          <p:cNvPr id="16" name="Picture 4" descr="http://rewardsblueprint.com/wp-content/uploads/capital_one_ventures_card_reviews.jpeg"/>
          <p:cNvPicPr>
            <a:picLocks noChangeAspect="1" noChangeArrowheads="1"/>
          </p:cNvPicPr>
          <p:nvPr/>
        </p:nvPicPr>
        <p:blipFill>
          <a:blip r:embed="rId3"/>
          <a:srcRect/>
          <a:stretch>
            <a:fillRect/>
          </a:stretch>
        </p:blipFill>
        <p:spPr bwMode="auto">
          <a:xfrm>
            <a:off x="5196926" y="1304984"/>
            <a:ext cx="3326529" cy="2118370"/>
          </a:xfrm>
          <a:prstGeom prst="rect">
            <a:avLst/>
          </a:prstGeom>
          <a:noFill/>
        </p:spPr>
      </p:pic>
      <p:sp>
        <p:nvSpPr>
          <p:cNvPr id="17" name="Rectangle 16"/>
          <p:cNvSpPr/>
          <p:nvPr/>
        </p:nvSpPr>
        <p:spPr>
          <a:xfrm>
            <a:off x="4695384" y="3564464"/>
            <a:ext cx="4448616" cy="2144177"/>
          </a:xfrm>
          <a:prstGeom prst="rect">
            <a:avLst/>
          </a:prstGeom>
        </p:spPr>
        <p:txBody>
          <a:bodyPr wrap="square">
            <a:spAutoFit/>
          </a:bodyPr>
          <a:lstStyle/>
          <a:p>
            <a:pPr>
              <a:lnSpc>
                <a:spcPct val="140000"/>
              </a:lnSpc>
              <a:buFont typeface="Arial" pitchFamily="34" charset="0"/>
              <a:buChar char="•"/>
            </a:pPr>
            <a:r>
              <a:rPr lang="en-US" sz="1600" dirty="0" smtClean="0">
                <a:latin typeface="Franklin Gothic Book"/>
                <a:cs typeface="Franklin Gothic Book"/>
              </a:rPr>
              <a:t> Unlimited 2 miles per dollar on every purchase</a:t>
            </a:r>
          </a:p>
          <a:p>
            <a:pPr>
              <a:lnSpc>
                <a:spcPct val="140000"/>
              </a:lnSpc>
              <a:buFont typeface="Arial" pitchFamily="34" charset="0"/>
              <a:buChar char="•"/>
            </a:pPr>
            <a:r>
              <a:rPr lang="en-US" sz="1600" dirty="0" smtClean="0">
                <a:latin typeface="Franklin Gothic Book"/>
                <a:cs typeface="Franklin Gothic Book"/>
              </a:rPr>
              <a:t> One time bonus of 40,000 miles once spend $3,000 within first 3 months</a:t>
            </a:r>
          </a:p>
          <a:p>
            <a:pPr>
              <a:lnSpc>
                <a:spcPct val="140000"/>
              </a:lnSpc>
              <a:buFont typeface="Arial" pitchFamily="34" charset="0"/>
              <a:buChar char="•"/>
            </a:pPr>
            <a:r>
              <a:rPr lang="en-US" sz="1600" dirty="0" smtClean="0">
                <a:latin typeface="Franklin Gothic Book"/>
                <a:cs typeface="Franklin Gothic Book"/>
              </a:rPr>
              <a:t> Fly any airline, stay any hotel any time</a:t>
            </a:r>
          </a:p>
          <a:p>
            <a:pPr>
              <a:lnSpc>
                <a:spcPct val="140000"/>
              </a:lnSpc>
              <a:buFont typeface="Arial" pitchFamily="34" charset="0"/>
              <a:buChar char="•"/>
            </a:pPr>
            <a:r>
              <a:rPr lang="en-US" sz="1600" dirty="0" smtClean="0">
                <a:latin typeface="Franklin Gothic Book"/>
                <a:cs typeface="Franklin Gothic Book"/>
              </a:rPr>
              <a:t> No foreign transaction fees</a:t>
            </a:r>
          </a:p>
          <a:p>
            <a:pPr>
              <a:lnSpc>
                <a:spcPct val="140000"/>
              </a:lnSpc>
              <a:buFont typeface="Arial" pitchFamily="34" charset="0"/>
              <a:buChar char="•"/>
            </a:pPr>
            <a:r>
              <a:rPr lang="en-US" sz="1600" dirty="0" smtClean="0">
                <a:latin typeface="Franklin Gothic Book"/>
                <a:cs typeface="Franklin Gothic Book"/>
              </a:rPr>
              <a:t> Credit Tracker to easily monitor credit score</a:t>
            </a:r>
          </a:p>
        </p:txBody>
      </p:sp>
      <p:cxnSp>
        <p:nvCxnSpPr>
          <p:cNvPr id="18" name="Straight Connector 17"/>
          <p:cNvCxnSpPr/>
          <p:nvPr/>
        </p:nvCxnSpPr>
        <p:spPr>
          <a:xfrm>
            <a:off x="4572000" y="1046240"/>
            <a:ext cx="0" cy="5251556"/>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9" name="Picture 18">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spTree>
    <p:extLst>
      <p:ext uri="{BB962C8B-B14F-4D97-AF65-F5344CB8AC3E}">
        <p14:creationId xmlns:p14="http://schemas.microsoft.com/office/powerpoint/2010/main" val="167529635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9144000" cy="6858000"/>
          </a:xfrm>
          <a:prstGeom prst="rect">
            <a:avLst/>
          </a:prstGeom>
          <a:gradFill flip="none" rotWithShape="1">
            <a:gsLst>
              <a:gs pos="0">
                <a:schemeClr val="accent2">
                  <a:lumMod val="75000"/>
                </a:schemeClr>
              </a:gs>
              <a:gs pos="100000">
                <a:schemeClr val="accent2">
                  <a:lumMod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itle 1"/>
          <p:cNvSpPr txBox="1">
            <a:spLocks/>
          </p:cNvSpPr>
          <p:nvPr/>
        </p:nvSpPr>
        <p:spPr>
          <a:xfrm>
            <a:off x="0" y="3882985"/>
            <a:ext cx="9144000" cy="663576"/>
          </a:xfrm>
          <a:prstGeom prst="rect">
            <a:avLst/>
          </a:prstGeom>
        </p:spPr>
        <p:txBody>
          <a:bodyPr/>
          <a:lstStyle>
            <a:lvl1pPr algn="l" defTabSz="457200" rtl="0" eaLnBrk="1" latinLnBrk="0" hangingPunct="1">
              <a:spcBef>
                <a:spcPct val="0"/>
              </a:spcBef>
              <a:buNone/>
              <a:defRPr sz="2400" kern="1200" baseline="0">
                <a:solidFill>
                  <a:schemeClr val="tx1"/>
                </a:solidFill>
                <a:latin typeface="Franklin Gothic Book"/>
                <a:ea typeface="+mj-ea"/>
                <a:cs typeface="Franklin Gothic Book"/>
              </a:defRPr>
            </a:lvl1pPr>
          </a:lstStyle>
          <a:p>
            <a:pPr algn="ctr"/>
            <a:r>
              <a:rPr lang="en-US" sz="2800" dirty="0" smtClean="0">
                <a:solidFill>
                  <a:schemeClr val="bg1"/>
                </a:solidFill>
              </a:rPr>
              <a:t>Expansion Model</a:t>
            </a:r>
            <a:endParaRPr lang="en-US" sz="2800" dirty="0">
              <a:solidFill>
                <a:schemeClr val="bg1"/>
              </a:solidFill>
            </a:endParaRPr>
          </a:p>
        </p:txBody>
      </p:sp>
      <p:sp>
        <p:nvSpPr>
          <p:cNvPr id="7" name="Title 1"/>
          <p:cNvSpPr>
            <a:spLocks noGrp="1"/>
          </p:cNvSpPr>
          <p:nvPr>
            <p:ph type="ctrTitle"/>
          </p:nvPr>
        </p:nvSpPr>
        <p:spPr>
          <a:xfrm>
            <a:off x="0" y="319574"/>
            <a:ext cx="9143999" cy="663576"/>
          </a:xfrm>
          <a:prstGeom prst="rect">
            <a:avLst/>
          </a:prstGeom>
        </p:spPr>
        <p:txBody>
          <a:bodyPr/>
          <a:lstStyle/>
          <a:p>
            <a:pPr algn="ctr"/>
            <a:r>
              <a:rPr lang="en-US" dirty="0" smtClean="0">
                <a:solidFill>
                  <a:srgbClr val="FFFFFF"/>
                </a:solidFill>
              </a:rPr>
              <a:t>I. Enhancing Customer Retention</a:t>
            </a:r>
            <a:endParaRPr lang="en-US" dirty="0">
              <a:solidFill>
                <a:srgbClr val="FFFFFF"/>
              </a:solidFill>
            </a:endParaRPr>
          </a:p>
        </p:txBody>
      </p:sp>
      <p:sp>
        <p:nvSpPr>
          <p:cNvPr id="6" name="TextBox 5"/>
          <p:cNvSpPr txBox="1"/>
          <p:nvPr/>
        </p:nvSpPr>
        <p:spPr>
          <a:xfrm>
            <a:off x="3007620" y="1958252"/>
            <a:ext cx="4287878" cy="2215991"/>
          </a:xfrm>
          <a:prstGeom prst="rect">
            <a:avLst/>
          </a:prstGeom>
          <a:noFill/>
        </p:spPr>
        <p:txBody>
          <a:bodyPr wrap="square" rtlCol="0">
            <a:spAutoFit/>
          </a:bodyPr>
          <a:lstStyle/>
          <a:p>
            <a:pPr algn="r"/>
            <a:r>
              <a:rPr lang="en-US" sz="13800" dirty="0" smtClean="0">
                <a:solidFill>
                  <a:schemeClr val="accent1">
                    <a:lumMod val="25000"/>
                    <a:lumOff val="75000"/>
                  </a:schemeClr>
                </a:solidFill>
                <a:latin typeface="Century Gothic"/>
                <a:cs typeface="Century Gothic"/>
              </a:rPr>
              <a:t>0ne</a:t>
            </a:r>
            <a:endParaRPr lang="en-US" sz="13800" dirty="0">
              <a:solidFill>
                <a:schemeClr val="accent1">
                  <a:lumMod val="25000"/>
                  <a:lumOff val="75000"/>
                </a:schemeClr>
              </a:solidFill>
              <a:latin typeface="Century Gothic"/>
              <a:cs typeface="Century Gothic"/>
            </a:endParaRPr>
          </a:p>
        </p:txBody>
      </p:sp>
      <p:sp>
        <p:nvSpPr>
          <p:cNvPr id="33" name="TextBox 32"/>
          <p:cNvSpPr txBox="1"/>
          <p:nvPr/>
        </p:nvSpPr>
        <p:spPr>
          <a:xfrm>
            <a:off x="1994113" y="1958252"/>
            <a:ext cx="3721984" cy="2215991"/>
          </a:xfrm>
          <a:prstGeom prst="rect">
            <a:avLst/>
          </a:prstGeom>
          <a:noFill/>
        </p:spPr>
        <p:txBody>
          <a:bodyPr wrap="square" rtlCol="0">
            <a:spAutoFit/>
          </a:bodyPr>
          <a:lstStyle/>
          <a:p>
            <a:r>
              <a:rPr lang="en-US" sz="13800" dirty="0" smtClean="0">
                <a:solidFill>
                  <a:srgbClr val="5C98C9"/>
                </a:solidFill>
                <a:latin typeface="Century Gothic"/>
                <a:cs typeface="Century Gothic"/>
              </a:rPr>
              <a:t>360</a:t>
            </a:r>
            <a:endParaRPr lang="en-US" sz="13800" dirty="0">
              <a:solidFill>
                <a:schemeClr val="accent1">
                  <a:lumMod val="25000"/>
                  <a:lumOff val="75000"/>
                </a:schemeClr>
              </a:solidFill>
              <a:latin typeface="Century Gothic"/>
              <a:cs typeface="Century Gothic"/>
            </a:endParaRPr>
          </a:p>
        </p:txBody>
      </p:sp>
    </p:spTree>
    <p:extLst>
      <p:ext uri="{BB962C8B-B14F-4D97-AF65-F5344CB8AC3E}">
        <p14:creationId xmlns:p14="http://schemas.microsoft.com/office/powerpoint/2010/main" val="10636535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100" fill="hold"/>
                                        <p:tgtEl>
                                          <p:spTgt spid="33"/>
                                        </p:tgtEl>
                                        <p:attrNameLst>
                                          <p:attrName>ppt_x</p:attrName>
                                        </p:attrNameLst>
                                      </p:cBhvr>
                                      <p:tavLst>
                                        <p:tav tm="0">
                                          <p:val>
                                            <p:strVal val="1+#ppt_w/2"/>
                                          </p:val>
                                        </p:tav>
                                        <p:tav tm="100000">
                                          <p:val>
                                            <p:strVal val="#ppt_x"/>
                                          </p:val>
                                        </p:tav>
                                      </p:tavLst>
                                    </p:anim>
                                    <p:anim calcmode="lin" valueType="num">
                                      <p:cBhvr additive="base">
                                        <p:cTn id="8" dur="11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100" fill="hold"/>
                                        <p:tgtEl>
                                          <p:spTgt spid="6"/>
                                        </p:tgtEl>
                                        <p:attrNameLst>
                                          <p:attrName>ppt_x</p:attrName>
                                        </p:attrNameLst>
                                      </p:cBhvr>
                                      <p:tavLst>
                                        <p:tav tm="0">
                                          <p:val>
                                            <p:strVal val="0-#ppt_w/2"/>
                                          </p:val>
                                        </p:tav>
                                        <p:tav tm="100000">
                                          <p:val>
                                            <p:strVal val="#ppt_x"/>
                                          </p:val>
                                        </p:tav>
                                      </p:tavLst>
                                    </p:anim>
                                    <p:anim calcmode="lin" valueType="num">
                                      <p:cBhvr additive="base">
                                        <p:cTn id="12" dur="11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a:xfrm>
            <a:off x="132977" y="143944"/>
            <a:ext cx="7397376" cy="663576"/>
          </a:xfrm>
          <a:prstGeom prst="rect">
            <a:avLst/>
          </a:prstGeom>
        </p:spPr>
        <p:txBody>
          <a:bodyPr/>
          <a:lstStyle/>
          <a:p>
            <a:r>
              <a:rPr lang="en-US" dirty="0" smtClean="0"/>
              <a:t>Capital One must address three key drivers of </a:t>
            </a:r>
            <a:br>
              <a:rPr lang="en-US" dirty="0" smtClean="0"/>
            </a:br>
            <a:r>
              <a:rPr lang="en-US" dirty="0" smtClean="0"/>
              <a:t>customer satisfaction to sustain existing relationships</a:t>
            </a:r>
            <a:endParaRPr lang="en-US" dirty="0"/>
          </a:p>
        </p:txBody>
      </p:sp>
      <p:sp>
        <p:nvSpPr>
          <p:cNvPr id="4" name="TextBox 3"/>
          <p:cNvSpPr txBox="1"/>
          <p:nvPr/>
        </p:nvSpPr>
        <p:spPr>
          <a:xfrm>
            <a:off x="6093896" y="1138629"/>
            <a:ext cx="3050103" cy="646331"/>
          </a:xfrm>
          <a:prstGeom prst="rect">
            <a:avLst/>
          </a:prstGeom>
          <a:noFill/>
        </p:spPr>
        <p:txBody>
          <a:bodyPr wrap="square" rtlCol="0">
            <a:spAutoFit/>
          </a:bodyPr>
          <a:lstStyle/>
          <a:p>
            <a:pPr algn="ctr"/>
            <a:r>
              <a:rPr lang="en-US" dirty="0" smtClean="0">
                <a:solidFill>
                  <a:schemeClr val="accent1">
                    <a:lumMod val="75000"/>
                    <a:lumOff val="25000"/>
                  </a:schemeClr>
                </a:solidFill>
                <a:latin typeface="Franklin Gothic Book"/>
                <a:cs typeface="Franklin Gothic Book"/>
              </a:rPr>
              <a:t>Customer</a:t>
            </a:r>
          </a:p>
          <a:p>
            <a:pPr algn="ctr"/>
            <a:r>
              <a:rPr lang="en-US" dirty="0" smtClean="0">
                <a:solidFill>
                  <a:schemeClr val="accent1">
                    <a:lumMod val="75000"/>
                    <a:lumOff val="25000"/>
                  </a:schemeClr>
                </a:solidFill>
                <a:latin typeface="Franklin Gothic Book"/>
                <a:cs typeface="Franklin Gothic Book"/>
              </a:rPr>
              <a:t>Service</a:t>
            </a:r>
          </a:p>
        </p:txBody>
      </p:sp>
      <p:sp>
        <p:nvSpPr>
          <p:cNvPr id="5" name="TextBox 4"/>
          <p:cNvSpPr txBox="1"/>
          <p:nvPr/>
        </p:nvSpPr>
        <p:spPr>
          <a:xfrm>
            <a:off x="3050102" y="1148705"/>
            <a:ext cx="3043796" cy="646331"/>
          </a:xfrm>
          <a:prstGeom prst="rect">
            <a:avLst/>
          </a:prstGeom>
          <a:noFill/>
        </p:spPr>
        <p:txBody>
          <a:bodyPr wrap="square" rtlCol="0">
            <a:spAutoFit/>
          </a:bodyPr>
          <a:lstStyle/>
          <a:p>
            <a:pPr algn="ctr"/>
            <a:r>
              <a:rPr lang="en-US" dirty="0" smtClean="0">
                <a:solidFill>
                  <a:schemeClr val="accent1">
                    <a:lumMod val="75000"/>
                    <a:lumOff val="25000"/>
                  </a:schemeClr>
                </a:solidFill>
                <a:latin typeface="Franklin Gothic Book"/>
                <a:cs typeface="Franklin Gothic Book"/>
              </a:rPr>
              <a:t>Locational</a:t>
            </a:r>
          </a:p>
          <a:p>
            <a:pPr algn="ctr"/>
            <a:r>
              <a:rPr lang="en-US" dirty="0" smtClean="0">
                <a:solidFill>
                  <a:schemeClr val="accent1">
                    <a:lumMod val="75000"/>
                    <a:lumOff val="25000"/>
                  </a:schemeClr>
                </a:solidFill>
                <a:latin typeface="Franklin Gothic Book"/>
                <a:cs typeface="Franklin Gothic Book"/>
              </a:rPr>
              <a:t>Ubiquity</a:t>
            </a:r>
          </a:p>
        </p:txBody>
      </p:sp>
      <p:sp>
        <p:nvSpPr>
          <p:cNvPr id="6" name="TextBox 5"/>
          <p:cNvSpPr txBox="1"/>
          <p:nvPr/>
        </p:nvSpPr>
        <p:spPr>
          <a:xfrm>
            <a:off x="-1" y="1139343"/>
            <a:ext cx="3050103" cy="646331"/>
          </a:xfrm>
          <a:prstGeom prst="rect">
            <a:avLst/>
          </a:prstGeom>
          <a:noFill/>
        </p:spPr>
        <p:txBody>
          <a:bodyPr wrap="square" rtlCol="0">
            <a:spAutoFit/>
          </a:bodyPr>
          <a:lstStyle/>
          <a:p>
            <a:pPr algn="ctr"/>
            <a:r>
              <a:rPr lang="en-US" dirty="0" smtClean="0">
                <a:solidFill>
                  <a:schemeClr val="accent1">
                    <a:lumMod val="75000"/>
                    <a:lumOff val="25000"/>
                  </a:schemeClr>
                </a:solidFill>
                <a:latin typeface="Franklin Gothic Book"/>
                <a:cs typeface="Franklin Gothic Book"/>
              </a:rPr>
              <a:t>Low</a:t>
            </a:r>
          </a:p>
          <a:p>
            <a:pPr algn="ctr"/>
            <a:r>
              <a:rPr lang="en-US" dirty="0" smtClean="0">
                <a:solidFill>
                  <a:schemeClr val="accent1">
                    <a:lumMod val="75000"/>
                    <a:lumOff val="25000"/>
                  </a:schemeClr>
                </a:solidFill>
                <a:latin typeface="Franklin Gothic Book"/>
                <a:cs typeface="Franklin Gothic Book"/>
              </a:rPr>
              <a:t>Fees</a:t>
            </a:r>
          </a:p>
        </p:txBody>
      </p:sp>
      <p:cxnSp>
        <p:nvCxnSpPr>
          <p:cNvPr id="11" name="Straight Connector 10"/>
          <p:cNvCxnSpPr/>
          <p:nvPr/>
        </p:nvCxnSpPr>
        <p:spPr>
          <a:xfrm flipV="1">
            <a:off x="6093899" y="1040274"/>
            <a:ext cx="1" cy="5267643"/>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3" name="Picture 12">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grpSp>
        <p:nvGrpSpPr>
          <p:cNvPr id="17" name="Group 16"/>
          <p:cNvGrpSpPr/>
          <p:nvPr/>
        </p:nvGrpSpPr>
        <p:grpSpPr>
          <a:xfrm>
            <a:off x="6093900" y="1802095"/>
            <a:ext cx="3053647" cy="4397450"/>
            <a:chOff x="6093900" y="1802095"/>
            <a:chExt cx="3053647" cy="4397450"/>
          </a:xfrm>
        </p:grpSpPr>
        <p:sp>
          <p:nvSpPr>
            <p:cNvPr id="15" name="TextBox 14"/>
            <p:cNvSpPr txBox="1"/>
            <p:nvPr/>
          </p:nvSpPr>
          <p:spPr>
            <a:xfrm>
              <a:off x="6093900" y="1802095"/>
              <a:ext cx="3050099" cy="860748"/>
            </a:xfrm>
            <a:prstGeom prst="rect">
              <a:avLst/>
            </a:prstGeom>
            <a:noFill/>
          </p:spPr>
          <p:txBody>
            <a:bodyPr wrap="square" rtlCol="0">
              <a:spAutoFit/>
            </a:bodyPr>
            <a:lstStyle/>
            <a:p>
              <a:pPr algn="ctr">
                <a:lnSpc>
                  <a:spcPct val="120000"/>
                </a:lnSpc>
              </a:pPr>
              <a:r>
                <a:rPr lang="en-US" sz="1400" dirty="0" smtClean="0">
                  <a:latin typeface="Franklin Gothic Book"/>
                  <a:cs typeface="Franklin Gothic Book"/>
                </a:rPr>
                <a:t>Consumers still demand </a:t>
              </a:r>
            </a:p>
            <a:p>
              <a:pPr algn="ctr">
                <a:lnSpc>
                  <a:spcPct val="120000"/>
                </a:lnSpc>
              </a:pPr>
              <a:r>
                <a:rPr lang="en-US" sz="1400" dirty="0" smtClean="0">
                  <a:latin typeface="Franklin Gothic Book"/>
                  <a:cs typeface="Franklin Gothic Book"/>
                </a:rPr>
                <a:t>human interaction for </a:t>
              </a:r>
              <a:r>
                <a:rPr lang="en-US" sz="1400" dirty="0">
                  <a:latin typeface="Franklin Gothic Book"/>
                  <a:cs typeface="Franklin Gothic Book"/>
                </a:rPr>
                <a:t>h</a:t>
              </a:r>
              <a:r>
                <a:rPr lang="en-US" sz="1400" dirty="0" smtClean="0">
                  <a:latin typeface="Franklin Gothic Book"/>
                  <a:cs typeface="Franklin Gothic Book"/>
                </a:rPr>
                <a:t>igher </a:t>
              </a:r>
            </a:p>
            <a:p>
              <a:pPr algn="ctr">
                <a:lnSpc>
                  <a:spcPct val="120000"/>
                </a:lnSpc>
              </a:pPr>
              <a:r>
                <a:rPr lang="en-US" sz="1400" dirty="0" smtClean="0">
                  <a:latin typeface="Franklin Gothic Book"/>
                  <a:cs typeface="Franklin Gothic Book"/>
                </a:rPr>
                <a:t>value-added transactions.</a:t>
              </a:r>
            </a:p>
          </p:txBody>
        </p:sp>
        <p:grpSp>
          <p:nvGrpSpPr>
            <p:cNvPr id="49" name="Group 48"/>
            <p:cNvGrpSpPr/>
            <p:nvPr/>
          </p:nvGrpSpPr>
          <p:grpSpPr>
            <a:xfrm>
              <a:off x="6093900" y="2702724"/>
              <a:ext cx="3053647" cy="3496821"/>
              <a:chOff x="6093900" y="2702724"/>
              <a:chExt cx="3053647" cy="3496821"/>
            </a:xfrm>
          </p:grpSpPr>
          <p:sp>
            <p:nvSpPr>
              <p:cNvPr id="20" name="TextBox 19"/>
              <p:cNvSpPr txBox="1"/>
              <p:nvPr/>
            </p:nvSpPr>
            <p:spPr>
              <a:xfrm>
                <a:off x="6093900" y="5922546"/>
                <a:ext cx="3053647" cy="276999"/>
              </a:xfrm>
              <a:prstGeom prst="rect">
                <a:avLst/>
              </a:prstGeom>
              <a:noFill/>
            </p:spPr>
            <p:txBody>
              <a:bodyPr wrap="square" rtlCol="0">
                <a:spAutoFit/>
              </a:bodyPr>
              <a:lstStyle/>
              <a:p>
                <a:pPr algn="ctr"/>
                <a:r>
                  <a:rPr lang="en-US" sz="1200" dirty="0" smtClean="0">
                    <a:solidFill>
                      <a:schemeClr val="bg1">
                        <a:lumMod val="50000"/>
                      </a:schemeClr>
                    </a:solidFill>
                    <a:latin typeface="Franklin Gothic Book"/>
                    <a:cs typeface="Franklin Gothic Book"/>
                  </a:rPr>
                  <a:t>Source: McKinsey</a:t>
                </a:r>
              </a:p>
            </p:txBody>
          </p:sp>
          <p:grpSp>
            <p:nvGrpSpPr>
              <p:cNvPr id="2" name="Group 1"/>
              <p:cNvGrpSpPr/>
              <p:nvPr/>
            </p:nvGrpSpPr>
            <p:grpSpPr>
              <a:xfrm>
                <a:off x="6717197" y="3115500"/>
                <a:ext cx="1844774" cy="2461089"/>
                <a:chOff x="6717197" y="2869934"/>
                <a:chExt cx="1844774" cy="2743200"/>
              </a:xfrm>
            </p:grpSpPr>
            <p:sp>
              <p:nvSpPr>
                <p:cNvPr id="21" name="Rectangle 20"/>
                <p:cNvSpPr/>
                <p:nvPr/>
              </p:nvSpPr>
              <p:spPr>
                <a:xfrm>
                  <a:off x="6717197" y="2869934"/>
                  <a:ext cx="254911" cy="27432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7258833" y="2869934"/>
                  <a:ext cx="254911" cy="27432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7792449" y="2869934"/>
                  <a:ext cx="254911" cy="27432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8307060" y="2869934"/>
                  <a:ext cx="254911" cy="27432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6" name="Straight Connector 25"/>
              <p:cNvCxnSpPr/>
              <p:nvPr/>
            </p:nvCxnSpPr>
            <p:spPr>
              <a:xfrm>
                <a:off x="6689786" y="5576590"/>
                <a:ext cx="1984832" cy="0"/>
              </a:xfrm>
              <a:prstGeom prst="line">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616672" y="5576589"/>
                <a:ext cx="603895" cy="369332"/>
              </a:xfrm>
              <a:prstGeom prst="rect">
                <a:avLst/>
              </a:prstGeom>
              <a:noFill/>
            </p:spPr>
            <p:txBody>
              <a:bodyPr wrap="none" rtlCol="0">
                <a:spAutoFit/>
              </a:bodyPr>
              <a:lstStyle/>
              <a:p>
                <a:pPr algn="ctr"/>
                <a:r>
                  <a:rPr lang="en-US" sz="900" dirty="0" smtClean="0">
                    <a:latin typeface="Franklin Gothic Book"/>
                    <a:cs typeface="Franklin Gothic Book"/>
                  </a:rPr>
                  <a:t>Fare</a:t>
                </a:r>
              </a:p>
              <a:p>
                <a:pPr algn="ctr"/>
                <a:r>
                  <a:rPr lang="en-US" sz="900" dirty="0" smtClean="0">
                    <a:latin typeface="Franklin Gothic Book"/>
                    <a:cs typeface="Franklin Gothic Book"/>
                  </a:rPr>
                  <a:t>Inquiries</a:t>
                </a:r>
                <a:endParaRPr lang="en-US" sz="900" dirty="0">
                  <a:latin typeface="Franklin Gothic Book"/>
                  <a:cs typeface="Franklin Gothic Book"/>
                </a:endParaRPr>
              </a:p>
            </p:txBody>
          </p:sp>
          <p:sp>
            <p:nvSpPr>
              <p:cNvPr id="29" name="TextBox 28"/>
              <p:cNvSpPr txBox="1"/>
              <p:nvPr/>
            </p:nvSpPr>
            <p:spPr>
              <a:xfrm>
                <a:off x="8090407" y="5576590"/>
                <a:ext cx="700545" cy="369332"/>
              </a:xfrm>
              <a:prstGeom prst="rect">
                <a:avLst/>
              </a:prstGeom>
              <a:noFill/>
            </p:spPr>
            <p:txBody>
              <a:bodyPr wrap="none" rtlCol="0">
                <a:spAutoFit/>
              </a:bodyPr>
              <a:lstStyle/>
              <a:p>
                <a:pPr algn="ctr"/>
                <a:r>
                  <a:rPr lang="en-US" sz="900" dirty="0" smtClean="0">
                    <a:latin typeface="Franklin Gothic Book"/>
                    <a:cs typeface="Franklin Gothic Book"/>
                  </a:rPr>
                  <a:t>Issue</a:t>
                </a:r>
              </a:p>
              <a:p>
                <a:pPr algn="ctr"/>
                <a:r>
                  <a:rPr lang="en-US" sz="900" dirty="0" smtClean="0">
                    <a:latin typeface="Franklin Gothic Book"/>
                    <a:cs typeface="Franklin Gothic Book"/>
                  </a:rPr>
                  <a:t>Resolution</a:t>
                </a:r>
                <a:endParaRPr lang="en-US" sz="900" dirty="0">
                  <a:latin typeface="Franklin Gothic Book"/>
                  <a:cs typeface="Franklin Gothic Book"/>
                </a:endParaRPr>
              </a:p>
            </p:txBody>
          </p:sp>
          <p:sp>
            <p:nvSpPr>
              <p:cNvPr id="30" name="TextBox 29"/>
              <p:cNvSpPr txBox="1"/>
              <p:nvPr/>
            </p:nvSpPr>
            <p:spPr>
              <a:xfrm>
                <a:off x="7108800" y="5576589"/>
                <a:ext cx="565179" cy="369332"/>
              </a:xfrm>
              <a:prstGeom prst="rect">
                <a:avLst/>
              </a:prstGeom>
              <a:noFill/>
            </p:spPr>
            <p:txBody>
              <a:bodyPr wrap="none" rtlCol="0">
                <a:spAutoFit/>
              </a:bodyPr>
              <a:lstStyle/>
              <a:p>
                <a:pPr algn="ctr"/>
                <a:r>
                  <a:rPr lang="en-US" sz="900" dirty="0" smtClean="0">
                    <a:latin typeface="Franklin Gothic Book"/>
                    <a:cs typeface="Franklin Gothic Book"/>
                  </a:rPr>
                  <a:t>Funds</a:t>
                </a:r>
              </a:p>
              <a:p>
                <a:pPr algn="ctr"/>
                <a:r>
                  <a:rPr lang="en-US" sz="900" dirty="0" smtClean="0">
                    <a:latin typeface="Franklin Gothic Book"/>
                    <a:cs typeface="Franklin Gothic Book"/>
                  </a:rPr>
                  <a:t>transfer</a:t>
                </a:r>
                <a:endParaRPr lang="en-US" sz="900" dirty="0">
                  <a:latin typeface="Franklin Gothic Book"/>
                  <a:cs typeface="Franklin Gothic Book"/>
                </a:endParaRPr>
              </a:p>
            </p:txBody>
          </p:sp>
          <p:sp>
            <p:nvSpPr>
              <p:cNvPr id="31" name="TextBox 30"/>
              <p:cNvSpPr txBox="1"/>
              <p:nvPr/>
            </p:nvSpPr>
            <p:spPr>
              <a:xfrm>
                <a:off x="6550818" y="5574731"/>
                <a:ext cx="579437" cy="369332"/>
              </a:xfrm>
              <a:prstGeom prst="rect">
                <a:avLst/>
              </a:prstGeom>
              <a:noFill/>
            </p:spPr>
            <p:txBody>
              <a:bodyPr wrap="none" rtlCol="0">
                <a:spAutoFit/>
              </a:bodyPr>
              <a:lstStyle/>
              <a:p>
                <a:pPr algn="ctr"/>
                <a:r>
                  <a:rPr lang="en-US" sz="900" dirty="0" smtClean="0">
                    <a:latin typeface="Franklin Gothic Book"/>
                    <a:cs typeface="Franklin Gothic Book"/>
                  </a:rPr>
                  <a:t>Balance</a:t>
                </a:r>
              </a:p>
              <a:p>
                <a:pPr algn="ctr"/>
                <a:r>
                  <a:rPr lang="en-US" sz="900" dirty="0" smtClean="0">
                    <a:latin typeface="Franklin Gothic Book"/>
                    <a:cs typeface="Franklin Gothic Book"/>
                  </a:rPr>
                  <a:t>check</a:t>
                </a:r>
                <a:endParaRPr lang="en-US" sz="900" dirty="0">
                  <a:latin typeface="Franklin Gothic Book"/>
                  <a:cs typeface="Franklin Gothic Book"/>
                </a:endParaRPr>
              </a:p>
            </p:txBody>
          </p:sp>
          <p:sp>
            <p:nvSpPr>
              <p:cNvPr id="32" name="Rectangle 31"/>
              <p:cNvSpPr/>
              <p:nvPr/>
            </p:nvSpPr>
            <p:spPr>
              <a:xfrm>
                <a:off x="7792449" y="3115500"/>
                <a:ext cx="254911" cy="1380744"/>
              </a:xfrm>
              <a:prstGeom prst="rect">
                <a:avLst/>
              </a:prstGeom>
              <a:solidFill>
                <a:schemeClr val="accent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7258833" y="3115500"/>
                <a:ext cx="254911" cy="2048256"/>
              </a:xfrm>
              <a:prstGeom prst="rect">
                <a:avLst/>
              </a:prstGeom>
              <a:solidFill>
                <a:schemeClr val="accent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6717197" y="3115500"/>
                <a:ext cx="254911" cy="2440958"/>
              </a:xfrm>
              <a:prstGeom prst="rect">
                <a:avLst/>
              </a:prstGeom>
              <a:solidFill>
                <a:schemeClr val="accent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8158305" y="4210859"/>
                <a:ext cx="543724" cy="276999"/>
              </a:xfrm>
              <a:prstGeom prst="rect">
                <a:avLst/>
              </a:prstGeom>
              <a:noFill/>
            </p:spPr>
            <p:txBody>
              <a:bodyPr wrap="square" rtlCol="0">
                <a:spAutoFit/>
              </a:bodyPr>
              <a:lstStyle/>
              <a:p>
                <a:pPr algn="ctr"/>
                <a:r>
                  <a:rPr lang="en-US" sz="1200" dirty="0" smtClean="0">
                    <a:solidFill>
                      <a:schemeClr val="bg1"/>
                    </a:solidFill>
                    <a:latin typeface="Franklin Gothic Book"/>
                    <a:cs typeface="Franklin Gothic Book"/>
                  </a:rPr>
                  <a:t>100</a:t>
                </a:r>
              </a:p>
            </p:txBody>
          </p:sp>
          <p:sp>
            <p:nvSpPr>
              <p:cNvPr id="36" name="TextBox 35"/>
              <p:cNvSpPr txBox="1"/>
              <p:nvPr/>
            </p:nvSpPr>
            <p:spPr>
              <a:xfrm>
                <a:off x="7647548" y="3678032"/>
                <a:ext cx="543724" cy="276999"/>
              </a:xfrm>
              <a:prstGeom prst="rect">
                <a:avLst/>
              </a:prstGeom>
              <a:noFill/>
            </p:spPr>
            <p:txBody>
              <a:bodyPr wrap="square" rtlCol="0">
                <a:spAutoFit/>
              </a:bodyPr>
              <a:lstStyle/>
              <a:p>
                <a:pPr algn="ctr"/>
                <a:r>
                  <a:rPr lang="en-US" sz="1200" dirty="0" smtClean="0">
                    <a:solidFill>
                      <a:schemeClr val="bg1"/>
                    </a:solidFill>
                    <a:latin typeface="Franklin Gothic Book"/>
                    <a:cs typeface="Franklin Gothic Book"/>
                  </a:rPr>
                  <a:t>56</a:t>
                </a:r>
              </a:p>
            </p:txBody>
          </p:sp>
          <p:sp>
            <p:nvSpPr>
              <p:cNvPr id="38" name="TextBox 37"/>
              <p:cNvSpPr txBox="1"/>
              <p:nvPr/>
            </p:nvSpPr>
            <p:spPr>
              <a:xfrm>
                <a:off x="7647548" y="4895893"/>
                <a:ext cx="543724" cy="276999"/>
              </a:xfrm>
              <a:prstGeom prst="rect">
                <a:avLst/>
              </a:prstGeom>
              <a:noFill/>
            </p:spPr>
            <p:txBody>
              <a:bodyPr wrap="square" rtlCol="0">
                <a:spAutoFit/>
              </a:bodyPr>
              <a:lstStyle/>
              <a:p>
                <a:pPr algn="ctr"/>
                <a:r>
                  <a:rPr lang="en-US" sz="1200" dirty="0" smtClean="0">
                    <a:solidFill>
                      <a:schemeClr val="bg1"/>
                    </a:solidFill>
                    <a:latin typeface="Franklin Gothic Book"/>
                    <a:cs typeface="Franklin Gothic Book"/>
                  </a:rPr>
                  <a:t>44</a:t>
                </a:r>
              </a:p>
            </p:txBody>
          </p:sp>
          <p:sp>
            <p:nvSpPr>
              <p:cNvPr id="39" name="TextBox 38"/>
              <p:cNvSpPr txBox="1"/>
              <p:nvPr/>
            </p:nvSpPr>
            <p:spPr>
              <a:xfrm>
                <a:off x="7112961" y="3678032"/>
                <a:ext cx="543724" cy="276999"/>
              </a:xfrm>
              <a:prstGeom prst="rect">
                <a:avLst/>
              </a:prstGeom>
              <a:noFill/>
            </p:spPr>
            <p:txBody>
              <a:bodyPr wrap="square" rtlCol="0">
                <a:spAutoFit/>
              </a:bodyPr>
              <a:lstStyle/>
              <a:p>
                <a:pPr algn="ctr"/>
                <a:r>
                  <a:rPr lang="en-US" sz="1200" dirty="0" smtClean="0">
                    <a:solidFill>
                      <a:schemeClr val="bg1"/>
                    </a:solidFill>
                    <a:latin typeface="Franklin Gothic Book"/>
                    <a:cs typeface="Franklin Gothic Book"/>
                  </a:rPr>
                  <a:t>83</a:t>
                </a:r>
              </a:p>
            </p:txBody>
          </p:sp>
          <p:sp>
            <p:nvSpPr>
              <p:cNvPr id="40" name="TextBox 39"/>
              <p:cNvSpPr txBox="1"/>
              <p:nvPr/>
            </p:nvSpPr>
            <p:spPr>
              <a:xfrm>
                <a:off x="6574213" y="3678032"/>
                <a:ext cx="543724" cy="276999"/>
              </a:xfrm>
              <a:prstGeom prst="rect">
                <a:avLst/>
              </a:prstGeom>
              <a:noFill/>
            </p:spPr>
            <p:txBody>
              <a:bodyPr wrap="square" rtlCol="0">
                <a:spAutoFit/>
              </a:bodyPr>
              <a:lstStyle/>
              <a:p>
                <a:pPr algn="ctr"/>
                <a:r>
                  <a:rPr lang="en-US" sz="1200" dirty="0" smtClean="0">
                    <a:solidFill>
                      <a:schemeClr val="bg1"/>
                    </a:solidFill>
                    <a:latin typeface="Franklin Gothic Book"/>
                    <a:cs typeface="Franklin Gothic Book"/>
                  </a:rPr>
                  <a:t>99</a:t>
                </a:r>
              </a:p>
            </p:txBody>
          </p:sp>
          <p:sp>
            <p:nvSpPr>
              <p:cNvPr id="41" name="TextBox 40"/>
              <p:cNvSpPr txBox="1"/>
              <p:nvPr/>
            </p:nvSpPr>
            <p:spPr>
              <a:xfrm>
                <a:off x="7111463" y="5226936"/>
                <a:ext cx="543724" cy="276999"/>
              </a:xfrm>
              <a:prstGeom prst="rect">
                <a:avLst/>
              </a:prstGeom>
              <a:noFill/>
            </p:spPr>
            <p:txBody>
              <a:bodyPr wrap="square" rtlCol="0">
                <a:spAutoFit/>
              </a:bodyPr>
              <a:lstStyle/>
              <a:p>
                <a:pPr algn="ctr"/>
                <a:r>
                  <a:rPr lang="en-US" sz="1200" dirty="0" smtClean="0">
                    <a:solidFill>
                      <a:schemeClr val="bg1"/>
                    </a:solidFill>
                    <a:latin typeface="Franklin Gothic Book"/>
                    <a:cs typeface="Franklin Gothic Book"/>
                  </a:rPr>
                  <a:t>17</a:t>
                </a:r>
              </a:p>
            </p:txBody>
          </p:sp>
          <p:sp>
            <p:nvSpPr>
              <p:cNvPr id="42" name="TextBox 41"/>
              <p:cNvSpPr txBox="1"/>
              <p:nvPr/>
            </p:nvSpPr>
            <p:spPr>
              <a:xfrm>
                <a:off x="6306367" y="5297732"/>
                <a:ext cx="543724" cy="276999"/>
              </a:xfrm>
              <a:prstGeom prst="rect">
                <a:avLst/>
              </a:prstGeom>
              <a:noFill/>
            </p:spPr>
            <p:txBody>
              <a:bodyPr wrap="square" rtlCol="0">
                <a:spAutoFit/>
              </a:bodyPr>
              <a:lstStyle/>
              <a:p>
                <a:pPr algn="ctr"/>
                <a:r>
                  <a:rPr lang="en-US" sz="1200" dirty="0" smtClean="0">
                    <a:latin typeface="Franklin Gothic Book"/>
                    <a:cs typeface="Franklin Gothic Book"/>
                  </a:rPr>
                  <a:t>1</a:t>
                </a:r>
              </a:p>
            </p:txBody>
          </p:sp>
          <p:sp>
            <p:nvSpPr>
              <p:cNvPr id="43" name="TextBox 42"/>
              <p:cNvSpPr txBox="1"/>
              <p:nvPr/>
            </p:nvSpPr>
            <p:spPr>
              <a:xfrm>
                <a:off x="8427720" y="3017296"/>
                <a:ext cx="543724" cy="276999"/>
              </a:xfrm>
              <a:prstGeom prst="rect">
                <a:avLst/>
              </a:prstGeom>
              <a:noFill/>
            </p:spPr>
            <p:txBody>
              <a:bodyPr wrap="square" rtlCol="0">
                <a:spAutoFit/>
              </a:bodyPr>
              <a:lstStyle/>
              <a:p>
                <a:pPr algn="ctr"/>
                <a:r>
                  <a:rPr lang="en-US" sz="1200" dirty="0" smtClean="0">
                    <a:solidFill>
                      <a:srgbClr val="000000"/>
                    </a:solidFill>
                    <a:latin typeface="Franklin Gothic Book"/>
                    <a:cs typeface="Franklin Gothic Book"/>
                  </a:rPr>
                  <a:t>0</a:t>
                </a:r>
              </a:p>
            </p:txBody>
          </p:sp>
          <p:sp>
            <p:nvSpPr>
              <p:cNvPr id="44" name="Rectangle 43"/>
              <p:cNvSpPr/>
              <p:nvPr/>
            </p:nvSpPr>
            <p:spPr>
              <a:xfrm>
                <a:off x="7578628" y="2756267"/>
                <a:ext cx="151393" cy="148239"/>
              </a:xfrm>
              <a:prstGeom prst="rect">
                <a:avLst/>
              </a:prstGeom>
              <a:solidFill>
                <a:schemeClr val="accent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a:spLocks noChangeAspect="1"/>
              </p:cNvSpPr>
              <p:nvPr/>
            </p:nvSpPr>
            <p:spPr>
              <a:xfrm>
                <a:off x="8254735" y="2756267"/>
                <a:ext cx="155467" cy="1522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7688621" y="2704803"/>
                <a:ext cx="495692" cy="230832"/>
              </a:xfrm>
              <a:prstGeom prst="rect">
                <a:avLst/>
              </a:prstGeom>
              <a:noFill/>
            </p:spPr>
            <p:txBody>
              <a:bodyPr wrap="none" rtlCol="0">
                <a:spAutoFit/>
              </a:bodyPr>
              <a:lstStyle/>
              <a:p>
                <a:pPr algn="ctr"/>
                <a:r>
                  <a:rPr lang="en-US" sz="900" dirty="0" smtClean="0">
                    <a:latin typeface="Franklin Gothic Book"/>
                    <a:cs typeface="Franklin Gothic Book"/>
                  </a:rPr>
                  <a:t>Online</a:t>
                </a:r>
                <a:endParaRPr lang="en-US" sz="900" dirty="0">
                  <a:latin typeface="Franklin Gothic Book"/>
                  <a:cs typeface="Franklin Gothic Book"/>
                </a:endParaRPr>
              </a:p>
            </p:txBody>
          </p:sp>
          <p:sp>
            <p:nvSpPr>
              <p:cNvPr id="48" name="TextBox 47"/>
              <p:cNvSpPr txBox="1"/>
              <p:nvPr/>
            </p:nvSpPr>
            <p:spPr>
              <a:xfrm>
                <a:off x="8389191" y="2702724"/>
                <a:ext cx="365624" cy="230832"/>
              </a:xfrm>
              <a:prstGeom prst="rect">
                <a:avLst/>
              </a:prstGeom>
              <a:noFill/>
            </p:spPr>
            <p:txBody>
              <a:bodyPr wrap="none" rtlCol="0">
                <a:spAutoFit/>
              </a:bodyPr>
              <a:lstStyle/>
              <a:p>
                <a:pPr algn="ctr"/>
                <a:r>
                  <a:rPr lang="en-US" sz="900" dirty="0" smtClean="0">
                    <a:latin typeface="Franklin Gothic Book"/>
                    <a:cs typeface="Franklin Gothic Book"/>
                  </a:rPr>
                  <a:t>Call</a:t>
                </a:r>
                <a:endParaRPr lang="en-US" sz="900" dirty="0">
                  <a:latin typeface="Franklin Gothic Book"/>
                  <a:cs typeface="Franklin Gothic Book"/>
                </a:endParaRPr>
              </a:p>
            </p:txBody>
          </p:sp>
        </p:grpSp>
      </p:grpSp>
      <p:grpSp>
        <p:nvGrpSpPr>
          <p:cNvPr id="14" name="Group 13"/>
          <p:cNvGrpSpPr/>
          <p:nvPr/>
        </p:nvGrpSpPr>
        <p:grpSpPr>
          <a:xfrm>
            <a:off x="3040249" y="1802095"/>
            <a:ext cx="3058575" cy="4397450"/>
            <a:chOff x="3040249" y="1802095"/>
            <a:chExt cx="3058575" cy="4397450"/>
          </a:xfrm>
        </p:grpSpPr>
        <p:sp>
          <p:nvSpPr>
            <p:cNvPr id="12" name="TextBox 11"/>
            <p:cNvSpPr txBox="1"/>
            <p:nvPr/>
          </p:nvSpPr>
          <p:spPr>
            <a:xfrm>
              <a:off x="3053642" y="1802095"/>
              <a:ext cx="3040254" cy="860748"/>
            </a:xfrm>
            <a:prstGeom prst="rect">
              <a:avLst/>
            </a:prstGeom>
            <a:noFill/>
          </p:spPr>
          <p:txBody>
            <a:bodyPr wrap="square" rtlCol="0">
              <a:spAutoFit/>
            </a:bodyPr>
            <a:lstStyle/>
            <a:p>
              <a:pPr algn="ctr">
                <a:lnSpc>
                  <a:spcPct val="120000"/>
                </a:lnSpc>
              </a:pPr>
              <a:r>
                <a:rPr lang="en-US" sz="1400" dirty="0" smtClean="0">
                  <a:solidFill>
                    <a:srgbClr val="000000"/>
                  </a:solidFill>
                  <a:latin typeface="Franklin Gothic Book"/>
                  <a:cs typeface="Franklin Gothic Book"/>
                </a:rPr>
                <a:t>As digital interactions increase, physical branches will increase in importance to consumers</a:t>
              </a:r>
            </a:p>
          </p:txBody>
        </p:sp>
        <p:sp>
          <p:nvSpPr>
            <p:cNvPr id="19" name="TextBox 18"/>
            <p:cNvSpPr txBox="1"/>
            <p:nvPr/>
          </p:nvSpPr>
          <p:spPr>
            <a:xfrm>
              <a:off x="3040253" y="5922546"/>
              <a:ext cx="3053647" cy="276999"/>
            </a:xfrm>
            <a:prstGeom prst="rect">
              <a:avLst/>
            </a:prstGeom>
            <a:noFill/>
          </p:spPr>
          <p:txBody>
            <a:bodyPr wrap="square" rtlCol="0">
              <a:spAutoFit/>
            </a:bodyPr>
            <a:lstStyle/>
            <a:p>
              <a:pPr algn="ctr"/>
              <a:r>
                <a:rPr lang="en-US" sz="1200" dirty="0" smtClean="0">
                  <a:solidFill>
                    <a:srgbClr val="7F7F7F"/>
                  </a:solidFill>
                  <a:latin typeface="Franklin Gothic Book"/>
                  <a:cs typeface="Franklin Gothic Book"/>
                </a:rPr>
                <a:t>Source: McKinsey</a:t>
              </a:r>
            </a:p>
          </p:txBody>
        </p:sp>
        <p:grpSp>
          <p:nvGrpSpPr>
            <p:cNvPr id="8" name="Group 7"/>
            <p:cNvGrpSpPr/>
            <p:nvPr/>
          </p:nvGrpSpPr>
          <p:grpSpPr>
            <a:xfrm>
              <a:off x="3040249" y="2854820"/>
              <a:ext cx="3058575" cy="2871017"/>
              <a:chOff x="3040249" y="2884702"/>
              <a:chExt cx="3058575" cy="2871017"/>
            </a:xfrm>
          </p:grpSpPr>
          <p:graphicFrame>
            <p:nvGraphicFramePr>
              <p:cNvPr id="3" name="Chart 2"/>
              <p:cNvGraphicFramePr/>
              <p:nvPr>
                <p:extLst>
                  <p:ext uri="{D42A27DB-BD31-4B8C-83A1-F6EECF244321}">
                    <p14:modId xmlns:p14="http://schemas.microsoft.com/office/powerpoint/2010/main" val="721919871"/>
                  </p:ext>
                </p:extLst>
              </p:nvPr>
            </p:nvGraphicFramePr>
            <p:xfrm>
              <a:off x="3219823" y="3092001"/>
              <a:ext cx="2704354" cy="2466320"/>
            </p:xfrm>
            <a:graphic>
              <a:graphicData uri="http://schemas.openxmlformats.org/drawingml/2006/chart">
                <c:chart xmlns:c="http://schemas.openxmlformats.org/drawingml/2006/chart" xmlns:r="http://schemas.openxmlformats.org/officeDocument/2006/relationships" r:id="rId4"/>
              </a:graphicData>
            </a:graphic>
          </p:graphicFrame>
          <p:sp>
            <p:nvSpPr>
              <p:cNvPr id="51" name="TextBox 50"/>
              <p:cNvSpPr txBox="1"/>
              <p:nvPr/>
            </p:nvSpPr>
            <p:spPr>
              <a:xfrm>
                <a:off x="3045177" y="5478720"/>
                <a:ext cx="3053647" cy="276999"/>
              </a:xfrm>
              <a:prstGeom prst="rect">
                <a:avLst/>
              </a:prstGeom>
              <a:noFill/>
            </p:spPr>
            <p:txBody>
              <a:bodyPr wrap="square" rtlCol="0">
                <a:spAutoFit/>
              </a:bodyPr>
              <a:lstStyle/>
              <a:p>
                <a:pPr algn="ctr"/>
                <a:r>
                  <a:rPr lang="en-US" sz="1200" dirty="0" smtClean="0">
                    <a:solidFill>
                      <a:srgbClr val="000000"/>
                    </a:solidFill>
                    <a:latin typeface="Franklin Gothic Book"/>
                    <a:cs typeface="Franklin Gothic Book"/>
                  </a:rPr>
                  <a:t>Avg. # Web Interactions per Week</a:t>
                </a:r>
              </a:p>
            </p:txBody>
          </p:sp>
          <p:sp>
            <p:nvSpPr>
              <p:cNvPr id="52" name="TextBox 51"/>
              <p:cNvSpPr txBox="1"/>
              <p:nvPr/>
            </p:nvSpPr>
            <p:spPr>
              <a:xfrm>
                <a:off x="3040249" y="2884702"/>
                <a:ext cx="3053647" cy="276999"/>
              </a:xfrm>
              <a:prstGeom prst="rect">
                <a:avLst/>
              </a:prstGeom>
              <a:noFill/>
            </p:spPr>
            <p:txBody>
              <a:bodyPr wrap="square" rtlCol="0">
                <a:spAutoFit/>
              </a:bodyPr>
              <a:lstStyle/>
              <a:p>
                <a:pPr algn="ctr"/>
                <a:r>
                  <a:rPr lang="en-US" sz="1200" dirty="0" smtClean="0">
                    <a:solidFill>
                      <a:srgbClr val="000000"/>
                    </a:solidFill>
                    <a:latin typeface="Franklin Gothic Book"/>
                    <a:cs typeface="Franklin Gothic Book"/>
                  </a:rPr>
                  <a:t>% of customers interacting with branch</a:t>
                </a:r>
              </a:p>
            </p:txBody>
          </p:sp>
        </p:grpSp>
      </p:grpSp>
      <p:cxnSp>
        <p:nvCxnSpPr>
          <p:cNvPr id="10" name="Straight Connector 9"/>
          <p:cNvCxnSpPr/>
          <p:nvPr/>
        </p:nvCxnSpPr>
        <p:spPr>
          <a:xfrm flipV="1">
            <a:off x="3040356" y="1040274"/>
            <a:ext cx="1" cy="5267643"/>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nvGrpSpPr>
          <p:cNvPr id="74" name="Group 73"/>
          <p:cNvGrpSpPr/>
          <p:nvPr/>
        </p:nvGrpSpPr>
        <p:grpSpPr>
          <a:xfrm>
            <a:off x="-1" y="1802095"/>
            <a:ext cx="3053648" cy="4397450"/>
            <a:chOff x="-1" y="1802095"/>
            <a:chExt cx="3053648" cy="4397450"/>
          </a:xfrm>
        </p:grpSpPr>
        <p:grpSp>
          <p:nvGrpSpPr>
            <p:cNvPr id="9" name="Group 8"/>
            <p:cNvGrpSpPr/>
            <p:nvPr/>
          </p:nvGrpSpPr>
          <p:grpSpPr>
            <a:xfrm>
              <a:off x="-1" y="1802095"/>
              <a:ext cx="3053648" cy="4397450"/>
              <a:chOff x="-1" y="1802095"/>
              <a:chExt cx="3053648" cy="4397450"/>
            </a:xfrm>
          </p:grpSpPr>
          <p:sp>
            <p:nvSpPr>
              <p:cNvPr id="16" name="TextBox 15"/>
              <p:cNvSpPr txBox="1"/>
              <p:nvPr/>
            </p:nvSpPr>
            <p:spPr>
              <a:xfrm>
                <a:off x="-1" y="1802095"/>
                <a:ext cx="3040254" cy="860748"/>
              </a:xfrm>
              <a:prstGeom prst="rect">
                <a:avLst/>
              </a:prstGeom>
              <a:noFill/>
            </p:spPr>
            <p:txBody>
              <a:bodyPr wrap="square" rtlCol="0">
                <a:spAutoFit/>
              </a:bodyPr>
              <a:lstStyle/>
              <a:p>
                <a:pPr algn="ctr">
                  <a:lnSpc>
                    <a:spcPct val="120000"/>
                  </a:lnSpc>
                </a:pPr>
                <a:r>
                  <a:rPr lang="en-US" sz="1400" dirty="0" smtClean="0">
                    <a:solidFill>
                      <a:srgbClr val="000000"/>
                    </a:solidFill>
                    <a:latin typeface="Franklin Gothic Book"/>
                    <a:cs typeface="Franklin Gothic Book"/>
                  </a:rPr>
                  <a:t>Significant competitive </a:t>
                </a:r>
              </a:p>
              <a:p>
                <a:pPr algn="ctr">
                  <a:lnSpc>
                    <a:spcPct val="120000"/>
                  </a:lnSpc>
                </a:pPr>
                <a:r>
                  <a:rPr lang="en-US" sz="1400" dirty="0" smtClean="0">
                    <a:solidFill>
                      <a:srgbClr val="000000"/>
                    </a:solidFill>
                    <a:latin typeface="Franklin Gothic Book"/>
                    <a:cs typeface="Franklin Gothic Book"/>
                  </a:rPr>
                  <a:t>pressures exist to lower fees </a:t>
                </a:r>
              </a:p>
              <a:p>
                <a:pPr algn="ctr">
                  <a:lnSpc>
                    <a:spcPct val="120000"/>
                  </a:lnSpc>
                </a:pPr>
                <a:r>
                  <a:rPr lang="en-US" sz="1400" dirty="0" smtClean="0">
                    <a:solidFill>
                      <a:srgbClr val="000000"/>
                    </a:solidFill>
                    <a:latin typeface="Franklin Gothic Book"/>
                    <a:cs typeface="Franklin Gothic Book"/>
                  </a:rPr>
                  <a:t>or risk customer dissatisfaction.</a:t>
                </a:r>
              </a:p>
            </p:txBody>
          </p:sp>
          <p:sp>
            <p:nvSpPr>
              <p:cNvPr id="55" name="TextBox 54"/>
              <p:cNvSpPr txBox="1"/>
              <p:nvPr/>
            </p:nvSpPr>
            <p:spPr>
              <a:xfrm>
                <a:off x="0" y="5922546"/>
                <a:ext cx="3053647" cy="276999"/>
              </a:xfrm>
              <a:prstGeom prst="rect">
                <a:avLst/>
              </a:prstGeom>
              <a:noFill/>
            </p:spPr>
            <p:txBody>
              <a:bodyPr wrap="square" rtlCol="0">
                <a:spAutoFit/>
              </a:bodyPr>
              <a:lstStyle/>
              <a:p>
                <a:pPr algn="ctr"/>
                <a:r>
                  <a:rPr lang="en-US" sz="1200" dirty="0" smtClean="0">
                    <a:solidFill>
                      <a:srgbClr val="7F7F7F"/>
                    </a:solidFill>
                    <a:latin typeface="Franklin Gothic Book"/>
                    <a:cs typeface="Franklin Gothic Book"/>
                  </a:rPr>
                  <a:t>Source: Wall Street Journal</a:t>
                </a:r>
              </a:p>
            </p:txBody>
          </p:sp>
          <p:sp>
            <p:nvSpPr>
              <p:cNvPr id="61" name="TextBox 60"/>
              <p:cNvSpPr txBox="1"/>
              <p:nvPr/>
            </p:nvSpPr>
            <p:spPr>
              <a:xfrm>
                <a:off x="0" y="2831286"/>
                <a:ext cx="3040249" cy="461665"/>
              </a:xfrm>
              <a:prstGeom prst="rect">
                <a:avLst/>
              </a:prstGeom>
              <a:solidFill>
                <a:srgbClr val="FFFFFF"/>
              </a:solidFill>
              <a:ln>
                <a:noFill/>
              </a:ln>
            </p:spPr>
            <p:txBody>
              <a:bodyPr wrap="square" rtlCol="0">
                <a:spAutoFit/>
              </a:bodyPr>
              <a:lstStyle/>
              <a:p>
                <a:pPr algn="ctr"/>
                <a:r>
                  <a:rPr lang="en-US" sz="1200" dirty="0" smtClean="0">
                    <a:latin typeface="Franklin Gothic Book"/>
                    <a:cs typeface="Franklin Gothic Book"/>
                  </a:rPr>
                  <a:t>Bank closures in US have reached</a:t>
                </a:r>
              </a:p>
              <a:p>
                <a:pPr algn="ctr"/>
                <a:r>
                  <a:rPr lang="en-US" sz="1200" dirty="0" smtClean="0">
                    <a:latin typeface="Franklin Gothic Book"/>
                    <a:cs typeface="Franklin Gothic Book"/>
                  </a:rPr>
                  <a:t>industry high since 2002 </a:t>
                </a:r>
                <a:endParaRPr lang="en-US" sz="1200" dirty="0">
                  <a:latin typeface="Franklin Gothic Book"/>
                  <a:cs typeface="Franklin Gothic Book"/>
                </a:endParaRPr>
              </a:p>
            </p:txBody>
          </p:sp>
        </p:grpSp>
        <p:sp>
          <p:nvSpPr>
            <p:cNvPr id="54" name="TextBox 53"/>
            <p:cNvSpPr txBox="1"/>
            <p:nvPr/>
          </p:nvSpPr>
          <p:spPr>
            <a:xfrm>
              <a:off x="132977" y="3443366"/>
              <a:ext cx="1348690" cy="276999"/>
            </a:xfrm>
            <a:prstGeom prst="rect">
              <a:avLst/>
            </a:prstGeom>
            <a:solidFill>
              <a:srgbClr val="FFFFFF"/>
            </a:solidFill>
            <a:ln>
              <a:solidFill>
                <a:srgbClr val="FFFFFF"/>
              </a:solidFill>
            </a:ln>
          </p:spPr>
          <p:txBody>
            <a:bodyPr wrap="square" rtlCol="0">
              <a:spAutoFit/>
            </a:bodyPr>
            <a:lstStyle/>
            <a:p>
              <a:pPr algn="ctr"/>
              <a:r>
                <a:rPr lang="en-US" sz="1200" dirty="0" smtClean="0">
                  <a:latin typeface="Franklin Gothic Medium"/>
                  <a:cs typeface="Franklin Gothic Medium"/>
                </a:rPr>
                <a:t>2013</a:t>
              </a:r>
              <a:endParaRPr lang="en-US" sz="1200" dirty="0">
                <a:latin typeface="Franklin Gothic Medium"/>
                <a:cs typeface="Franklin Gothic Medium"/>
              </a:endParaRPr>
            </a:p>
          </p:txBody>
        </p:sp>
        <p:sp>
          <p:nvSpPr>
            <p:cNvPr id="56" name="TextBox 55"/>
            <p:cNvSpPr txBox="1"/>
            <p:nvPr/>
          </p:nvSpPr>
          <p:spPr>
            <a:xfrm>
              <a:off x="1253070" y="3443366"/>
              <a:ext cx="1348690" cy="276999"/>
            </a:xfrm>
            <a:prstGeom prst="rect">
              <a:avLst/>
            </a:prstGeom>
            <a:solidFill>
              <a:srgbClr val="FFFFFF"/>
            </a:solidFill>
            <a:ln>
              <a:solidFill>
                <a:srgbClr val="FFFFFF"/>
              </a:solidFill>
            </a:ln>
          </p:spPr>
          <p:txBody>
            <a:bodyPr wrap="square" rtlCol="0">
              <a:spAutoFit/>
            </a:bodyPr>
            <a:lstStyle/>
            <a:p>
              <a:r>
                <a:rPr lang="en-US" sz="1200" dirty="0" smtClean="0">
                  <a:solidFill>
                    <a:schemeClr val="accent2">
                      <a:lumMod val="75000"/>
                    </a:schemeClr>
                  </a:solidFill>
                  <a:latin typeface="Franklin Gothic Medium"/>
                  <a:cs typeface="Franklin Gothic Medium"/>
                </a:rPr>
                <a:t>2,563</a:t>
              </a:r>
              <a:endParaRPr lang="en-US" sz="1200" dirty="0">
                <a:solidFill>
                  <a:schemeClr val="accent2">
                    <a:lumMod val="75000"/>
                  </a:schemeClr>
                </a:solidFill>
                <a:latin typeface="Franklin Gothic Medium"/>
                <a:cs typeface="Franklin Gothic Medium"/>
              </a:endParaRPr>
            </a:p>
          </p:txBody>
        </p:sp>
        <p:sp>
          <p:nvSpPr>
            <p:cNvPr id="62" name="TextBox 61"/>
            <p:cNvSpPr txBox="1"/>
            <p:nvPr/>
          </p:nvSpPr>
          <p:spPr>
            <a:xfrm>
              <a:off x="132977" y="3872765"/>
              <a:ext cx="1348690" cy="276999"/>
            </a:xfrm>
            <a:prstGeom prst="rect">
              <a:avLst/>
            </a:prstGeom>
            <a:noFill/>
            <a:ln>
              <a:solidFill>
                <a:srgbClr val="FFFFFF"/>
              </a:solidFill>
            </a:ln>
          </p:spPr>
          <p:txBody>
            <a:bodyPr wrap="square" rtlCol="0">
              <a:spAutoFit/>
            </a:bodyPr>
            <a:lstStyle/>
            <a:p>
              <a:pPr algn="ctr"/>
              <a:r>
                <a:rPr lang="en-US" sz="1200" dirty="0" smtClean="0">
                  <a:latin typeface="Franklin Gothic Medium"/>
                  <a:cs typeface="Franklin Gothic Medium"/>
                </a:rPr>
                <a:t>2012</a:t>
              </a:r>
              <a:endParaRPr lang="en-US" sz="1200" dirty="0">
                <a:latin typeface="Franklin Gothic Medium"/>
                <a:cs typeface="Franklin Gothic Medium"/>
              </a:endParaRPr>
            </a:p>
          </p:txBody>
        </p:sp>
        <p:sp>
          <p:nvSpPr>
            <p:cNvPr id="64" name="TextBox 63"/>
            <p:cNvSpPr txBox="1"/>
            <p:nvPr/>
          </p:nvSpPr>
          <p:spPr>
            <a:xfrm>
              <a:off x="1253070" y="3872765"/>
              <a:ext cx="1348690" cy="276999"/>
            </a:xfrm>
            <a:prstGeom prst="rect">
              <a:avLst/>
            </a:prstGeom>
            <a:solidFill>
              <a:srgbClr val="FFFFFF"/>
            </a:solidFill>
            <a:ln>
              <a:solidFill>
                <a:srgbClr val="FFFFFF"/>
              </a:solidFill>
            </a:ln>
          </p:spPr>
          <p:txBody>
            <a:bodyPr wrap="square" rtlCol="0">
              <a:spAutoFit/>
            </a:bodyPr>
            <a:lstStyle/>
            <a:p>
              <a:r>
                <a:rPr lang="en-US" sz="1200" dirty="0" smtClean="0">
                  <a:solidFill>
                    <a:srgbClr val="6A121B"/>
                  </a:solidFill>
                  <a:latin typeface="Franklin Gothic Medium"/>
                  <a:cs typeface="Franklin Gothic Medium"/>
                </a:rPr>
                <a:t>2,518</a:t>
              </a:r>
              <a:endParaRPr lang="en-US" sz="1200" dirty="0">
                <a:solidFill>
                  <a:srgbClr val="6A121B"/>
                </a:solidFill>
                <a:latin typeface="Franklin Gothic Medium"/>
                <a:cs typeface="Franklin Gothic Medium"/>
              </a:endParaRPr>
            </a:p>
          </p:txBody>
        </p:sp>
        <p:sp>
          <p:nvSpPr>
            <p:cNvPr id="65" name="TextBox 64"/>
            <p:cNvSpPr txBox="1"/>
            <p:nvPr/>
          </p:nvSpPr>
          <p:spPr>
            <a:xfrm>
              <a:off x="132977" y="4302164"/>
              <a:ext cx="1348690" cy="276999"/>
            </a:xfrm>
            <a:prstGeom prst="rect">
              <a:avLst/>
            </a:prstGeom>
            <a:solidFill>
              <a:srgbClr val="FFFFFF"/>
            </a:solidFill>
            <a:ln>
              <a:solidFill>
                <a:srgbClr val="FFFFFF"/>
              </a:solidFill>
            </a:ln>
          </p:spPr>
          <p:txBody>
            <a:bodyPr wrap="square" rtlCol="0">
              <a:spAutoFit/>
            </a:bodyPr>
            <a:lstStyle/>
            <a:p>
              <a:pPr algn="ctr"/>
              <a:r>
                <a:rPr lang="en-US" sz="1200" dirty="0" smtClean="0">
                  <a:latin typeface="Franklin Gothic Medium"/>
                  <a:cs typeface="Franklin Gothic Medium"/>
                </a:rPr>
                <a:t>2011</a:t>
              </a:r>
              <a:endParaRPr lang="en-US" sz="1200" dirty="0">
                <a:latin typeface="Franklin Gothic Medium"/>
                <a:cs typeface="Franklin Gothic Medium"/>
              </a:endParaRPr>
            </a:p>
          </p:txBody>
        </p:sp>
        <p:sp>
          <p:nvSpPr>
            <p:cNvPr id="66" name="TextBox 65"/>
            <p:cNvSpPr txBox="1"/>
            <p:nvPr/>
          </p:nvSpPr>
          <p:spPr>
            <a:xfrm>
              <a:off x="1253070" y="4302164"/>
              <a:ext cx="1348690" cy="276999"/>
            </a:xfrm>
            <a:prstGeom prst="rect">
              <a:avLst/>
            </a:prstGeom>
            <a:solidFill>
              <a:srgbClr val="FFFFFF"/>
            </a:solidFill>
            <a:ln>
              <a:solidFill>
                <a:srgbClr val="FFFFFF"/>
              </a:solidFill>
            </a:ln>
          </p:spPr>
          <p:txBody>
            <a:bodyPr wrap="square" rtlCol="0">
              <a:spAutoFit/>
            </a:bodyPr>
            <a:lstStyle/>
            <a:p>
              <a:r>
                <a:rPr lang="en-US" sz="1200" dirty="0" smtClean="0">
                  <a:solidFill>
                    <a:srgbClr val="6A121B"/>
                  </a:solidFill>
                  <a:latin typeface="Franklin Gothic Medium"/>
                  <a:cs typeface="Franklin Gothic Medium"/>
                </a:rPr>
                <a:t>1,955</a:t>
              </a:r>
              <a:endParaRPr lang="en-US" sz="1200" dirty="0">
                <a:solidFill>
                  <a:srgbClr val="6A121B"/>
                </a:solidFill>
                <a:latin typeface="Franklin Gothic Medium"/>
                <a:cs typeface="Franklin Gothic Medium"/>
              </a:endParaRPr>
            </a:p>
          </p:txBody>
        </p:sp>
        <p:sp>
          <p:nvSpPr>
            <p:cNvPr id="67" name="TextBox 66"/>
            <p:cNvSpPr txBox="1"/>
            <p:nvPr/>
          </p:nvSpPr>
          <p:spPr>
            <a:xfrm>
              <a:off x="132977" y="4731563"/>
              <a:ext cx="1348690" cy="276999"/>
            </a:xfrm>
            <a:prstGeom prst="rect">
              <a:avLst/>
            </a:prstGeom>
            <a:solidFill>
              <a:srgbClr val="FFFFFF"/>
            </a:solidFill>
            <a:ln>
              <a:solidFill>
                <a:srgbClr val="FFFFFF"/>
              </a:solidFill>
            </a:ln>
          </p:spPr>
          <p:txBody>
            <a:bodyPr wrap="square" rtlCol="0">
              <a:spAutoFit/>
            </a:bodyPr>
            <a:lstStyle/>
            <a:p>
              <a:pPr algn="ctr"/>
              <a:r>
                <a:rPr lang="en-US" sz="1200" dirty="0" smtClean="0">
                  <a:latin typeface="Franklin Gothic Medium"/>
                  <a:cs typeface="Franklin Gothic Medium"/>
                </a:rPr>
                <a:t>2010</a:t>
              </a:r>
              <a:endParaRPr lang="en-US" sz="1200" dirty="0">
                <a:latin typeface="Franklin Gothic Medium"/>
                <a:cs typeface="Franklin Gothic Medium"/>
              </a:endParaRPr>
            </a:p>
          </p:txBody>
        </p:sp>
        <p:sp>
          <p:nvSpPr>
            <p:cNvPr id="68" name="TextBox 67"/>
            <p:cNvSpPr txBox="1"/>
            <p:nvPr/>
          </p:nvSpPr>
          <p:spPr>
            <a:xfrm>
              <a:off x="1253070" y="4731563"/>
              <a:ext cx="1348690" cy="276999"/>
            </a:xfrm>
            <a:prstGeom prst="rect">
              <a:avLst/>
            </a:prstGeom>
            <a:solidFill>
              <a:srgbClr val="FFFFFF"/>
            </a:solidFill>
            <a:ln>
              <a:solidFill>
                <a:srgbClr val="FFFFFF"/>
              </a:solidFill>
            </a:ln>
          </p:spPr>
          <p:txBody>
            <a:bodyPr wrap="square" rtlCol="0">
              <a:spAutoFit/>
            </a:bodyPr>
            <a:lstStyle/>
            <a:p>
              <a:r>
                <a:rPr lang="en-US" sz="1200" dirty="0" smtClean="0">
                  <a:solidFill>
                    <a:srgbClr val="6A121B"/>
                  </a:solidFill>
                  <a:latin typeface="Franklin Gothic Medium"/>
                  <a:cs typeface="Franklin Gothic Medium"/>
                </a:rPr>
                <a:t>2,445</a:t>
              </a:r>
              <a:endParaRPr lang="en-US" sz="1200" dirty="0">
                <a:solidFill>
                  <a:srgbClr val="6A121B"/>
                </a:solidFill>
                <a:latin typeface="Franklin Gothic Medium"/>
                <a:cs typeface="Franklin Gothic Medium"/>
              </a:endParaRPr>
            </a:p>
          </p:txBody>
        </p:sp>
        <p:cxnSp>
          <p:nvCxnSpPr>
            <p:cNvPr id="22" name="Straight Connector 21"/>
            <p:cNvCxnSpPr/>
            <p:nvPr/>
          </p:nvCxnSpPr>
          <p:spPr>
            <a:xfrm>
              <a:off x="2102555" y="4417303"/>
              <a:ext cx="282222" cy="70555"/>
            </a:xfrm>
            <a:prstGeom prst="line">
              <a:avLst/>
            </a:prstGeom>
            <a:ln>
              <a:solidFill>
                <a:srgbClr val="6A121B"/>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V="1">
              <a:off x="2102555" y="3943320"/>
              <a:ext cx="282222" cy="138710"/>
            </a:xfrm>
            <a:prstGeom prst="line">
              <a:avLst/>
            </a:prstGeom>
            <a:ln>
              <a:solidFill>
                <a:schemeClr val="accent2">
                  <a:lumMod val="7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V="1">
              <a:off x="2102555" y="3512197"/>
              <a:ext cx="282222" cy="138710"/>
            </a:xfrm>
            <a:prstGeom prst="line">
              <a:avLst/>
            </a:prstGeom>
            <a:ln>
              <a:solidFill>
                <a:srgbClr val="6A121B"/>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2102555" y="4874726"/>
              <a:ext cx="282222" cy="0"/>
            </a:xfrm>
            <a:prstGeom prst="line">
              <a:avLst/>
            </a:prstGeom>
            <a:ln>
              <a:solidFill>
                <a:schemeClr val="accent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370911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a:xfrm>
            <a:off x="132976" y="143944"/>
            <a:ext cx="7595679" cy="663576"/>
          </a:xfrm>
          <a:prstGeom prst="rect">
            <a:avLst/>
          </a:prstGeom>
        </p:spPr>
        <p:txBody>
          <a:bodyPr/>
          <a:lstStyle/>
          <a:p>
            <a:r>
              <a:rPr lang="en-US" dirty="0" smtClean="0"/>
              <a:t>360ne is a physical location strategy that enhances key drivers of satisfaction while lowering expansion costs</a:t>
            </a:r>
            <a:endParaRPr lang="en-US" dirty="0"/>
          </a:p>
        </p:txBody>
      </p:sp>
      <p:cxnSp>
        <p:nvCxnSpPr>
          <p:cNvPr id="3" name="Straight Connector 2"/>
          <p:cNvCxnSpPr/>
          <p:nvPr/>
        </p:nvCxnSpPr>
        <p:spPr>
          <a:xfrm>
            <a:off x="-2" y="1956181"/>
            <a:ext cx="2053770"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a:off x="-1" y="1432278"/>
            <a:ext cx="2053769"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2" y="1542504"/>
            <a:ext cx="2053771" cy="307777"/>
          </a:xfrm>
          <a:prstGeom prst="rect">
            <a:avLst/>
          </a:prstGeom>
          <a:noFill/>
        </p:spPr>
        <p:txBody>
          <a:bodyPr wrap="square" rtlCol="0">
            <a:spAutoFit/>
          </a:bodyPr>
          <a:lstStyle/>
          <a:p>
            <a:pPr algn="ctr"/>
            <a:r>
              <a:rPr lang="en-US" sz="1400" dirty="0" smtClean="0">
                <a:solidFill>
                  <a:schemeClr val="accent1">
                    <a:lumMod val="75000"/>
                    <a:lumOff val="25000"/>
                  </a:schemeClr>
                </a:solidFill>
                <a:latin typeface="Franklin Gothic Book"/>
                <a:cs typeface="Franklin Gothic Book"/>
              </a:rPr>
              <a:t>OVERVIEW</a:t>
            </a:r>
          </a:p>
        </p:txBody>
      </p:sp>
      <p:cxnSp>
        <p:nvCxnSpPr>
          <p:cNvPr id="6" name="Straight Connector 5"/>
          <p:cNvCxnSpPr/>
          <p:nvPr/>
        </p:nvCxnSpPr>
        <p:spPr>
          <a:xfrm>
            <a:off x="2053769" y="1432278"/>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2053769" y="1692132"/>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2053769" y="1269696"/>
            <a:ext cx="7088537" cy="675057"/>
          </a:xfrm>
          <a:prstGeom prst="rect">
            <a:avLst/>
          </a:prstGeom>
        </p:spPr>
        <p:txBody>
          <a:bodyPr wrap="square">
            <a:spAutoFit/>
          </a:bodyPr>
          <a:lstStyle/>
          <a:p>
            <a:pPr algn="ctr">
              <a:lnSpc>
                <a:spcPct val="120000"/>
              </a:lnSpc>
            </a:pPr>
            <a:r>
              <a:rPr lang="en-US" sz="1600" dirty="0" smtClean="0">
                <a:latin typeface="Franklin Gothic Book"/>
                <a:cs typeface="Franklin Gothic Book"/>
              </a:rPr>
              <a:t>360ne leverages the ING Direct acquisition in a </a:t>
            </a:r>
            <a:r>
              <a:rPr lang="en-US" sz="1600" dirty="0" smtClean="0">
                <a:solidFill>
                  <a:schemeClr val="accent1">
                    <a:lumMod val="75000"/>
                    <a:lumOff val="25000"/>
                  </a:schemeClr>
                </a:solidFill>
                <a:latin typeface="Franklin Gothic Medium"/>
                <a:cs typeface="Franklin Gothic Medium"/>
              </a:rPr>
              <a:t>hub and spoke </a:t>
            </a:r>
            <a:r>
              <a:rPr lang="en-US" sz="1600" dirty="0" smtClean="0">
                <a:latin typeface="Franklin Gothic Book"/>
                <a:cs typeface="Franklin Gothic Book"/>
              </a:rPr>
              <a:t>expansion </a:t>
            </a:r>
          </a:p>
          <a:p>
            <a:pPr algn="ctr">
              <a:lnSpc>
                <a:spcPct val="120000"/>
              </a:lnSpc>
            </a:pPr>
            <a:r>
              <a:rPr lang="en-US" sz="1600" dirty="0" smtClean="0">
                <a:latin typeface="Franklin Gothic Book"/>
                <a:cs typeface="Franklin Gothic Book"/>
              </a:rPr>
              <a:t>model with </a:t>
            </a:r>
            <a:r>
              <a:rPr lang="en-US" sz="1600" dirty="0" smtClean="0">
                <a:solidFill>
                  <a:schemeClr val="accent1">
                    <a:lumMod val="75000"/>
                    <a:lumOff val="25000"/>
                  </a:schemeClr>
                </a:solidFill>
                <a:latin typeface="Franklin Gothic Medium"/>
                <a:cs typeface="Franklin Gothic Medium"/>
              </a:rPr>
              <a:t>light-service cafes organized around flagship branches.</a:t>
            </a:r>
            <a:endParaRPr lang="en-US" sz="1600" dirty="0">
              <a:solidFill>
                <a:schemeClr val="accent1">
                  <a:lumMod val="75000"/>
                  <a:lumOff val="25000"/>
                </a:schemeClr>
              </a:solidFill>
              <a:latin typeface="Franklin Gothic Medium"/>
              <a:cs typeface="Franklin Gothic Medium"/>
            </a:endParaRPr>
          </a:p>
        </p:txBody>
      </p:sp>
      <p:pic>
        <p:nvPicPr>
          <p:cNvPr id="32" name="Picture 31">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sp>
        <p:nvSpPr>
          <p:cNvPr id="10" name="TextBox 9"/>
          <p:cNvSpPr txBox="1"/>
          <p:nvPr/>
        </p:nvSpPr>
        <p:spPr>
          <a:xfrm>
            <a:off x="1" y="2497028"/>
            <a:ext cx="9143999" cy="2215991"/>
          </a:xfrm>
          <a:prstGeom prst="rect">
            <a:avLst/>
          </a:prstGeom>
          <a:noFill/>
        </p:spPr>
        <p:txBody>
          <a:bodyPr wrap="square" rtlCol="0">
            <a:spAutoFit/>
          </a:bodyPr>
          <a:lstStyle/>
          <a:p>
            <a:pPr algn="ctr"/>
            <a:r>
              <a:rPr lang="en-US" sz="13800" dirty="0" smtClean="0">
                <a:solidFill>
                  <a:srgbClr val="5C98C9"/>
                </a:solidFill>
                <a:latin typeface="Century Gothic"/>
                <a:cs typeface="Century Gothic"/>
              </a:rPr>
              <a:t>360</a:t>
            </a:r>
            <a:r>
              <a:rPr lang="en-US" sz="13800" dirty="0" smtClean="0">
                <a:solidFill>
                  <a:schemeClr val="accent1">
                    <a:lumMod val="25000"/>
                    <a:lumOff val="75000"/>
                  </a:schemeClr>
                </a:solidFill>
                <a:latin typeface="Century Gothic"/>
                <a:cs typeface="Century Gothic"/>
              </a:rPr>
              <a:t>ne</a:t>
            </a:r>
            <a:endParaRPr lang="en-US" sz="13800" dirty="0">
              <a:solidFill>
                <a:schemeClr val="accent1">
                  <a:lumMod val="25000"/>
                  <a:lumOff val="75000"/>
                </a:schemeClr>
              </a:solidFill>
              <a:latin typeface="Century Gothic"/>
              <a:cs typeface="Century Gothic"/>
            </a:endParaRPr>
          </a:p>
        </p:txBody>
      </p:sp>
      <p:sp>
        <p:nvSpPr>
          <p:cNvPr id="11" name="Title 1"/>
          <p:cNvSpPr txBox="1">
            <a:spLocks/>
          </p:cNvSpPr>
          <p:nvPr/>
        </p:nvSpPr>
        <p:spPr>
          <a:xfrm>
            <a:off x="0" y="4421761"/>
            <a:ext cx="9144000" cy="663576"/>
          </a:xfrm>
          <a:prstGeom prst="rect">
            <a:avLst/>
          </a:prstGeom>
        </p:spPr>
        <p:txBody>
          <a:bodyPr/>
          <a:lstStyle>
            <a:lvl1pPr algn="l" defTabSz="457200" rtl="0" eaLnBrk="1" latinLnBrk="0" hangingPunct="1">
              <a:spcBef>
                <a:spcPct val="0"/>
              </a:spcBef>
              <a:buNone/>
              <a:defRPr sz="2400" kern="1200" baseline="0">
                <a:solidFill>
                  <a:schemeClr val="tx1"/>
                </a:solidFill>
                <a:latin typeface="Franklin Gothic Book"/>
                <a:ea typeface="+mj-ea"/>
                <a:cs typeface="Franklin Gothic Book"/>
              </a:defRPr>
            </a:lvl1pPr>
          </a:lstStyle>
          <a:p>
            <a:pPr algn="ctr"/>
            <a:r>
              <a:rPr lang="en-US" sz="2800" dirty="0" smtClean="0">
                <a:solidFill>
                  <a:srgbClr val="5C98C9"/>
                </a:solidFill>
              </a:rPr>
              <a:t>Hub and Spoke Expansion Model</a:t>
            </a:r>
            <a:endParaRPr lang="en-US" sz="2800" dirty="0">
              <a:solidFill>
                <a:srgbClr val="5C98C9"/>
              </a:solidFill>
            </a:endParaRPr>
          </a:p>
        </p:txBody>
      </p:sp>
    </p:spTree>
    <p:extLst>
      <p:ext uri="{BB962C8B-B14F-4D97-AF65-F5344CB8AC3E}">
        <p14:creationId xmlns:p14="http://schemas.microsoft.com/office/powerpoint/2010/main" val="59770607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a:xfrm>
            <a:off x="132976" y="143944"/>
            <a:ext cx="7595679" cy="663576"/>
          </a:xfrm>
          <a:prstGeom prst="rect">
            <a:avLst/>
          </a:prstGeom>
        </p:spPr>
        <p:txBody>
          <a:bodyPr/>
          <a:lstStyle/>
          <a:p>
            <a:r>
              <a:rPr lang="en-US" dirty="0" smtClean="0"/>
              <a:t>360ne is a physical location strategy that enhances key drivers of satisfaction while lowering expansion costs</a:t>
            </a:r>
            <a:endParaRPr lang="en-US" dirty="0"/>
          </a:p>
        </p:txBody>
      </p:sp>
      <p:cxnSp>
        <p:nvCxnSpPr>
          <p:cNvPr id="3" name="Straight Connector 2"/>
          <p:cNvCxnSpPr/>
          <p:nvPr/>
        </p:nvCxnSpPr>
        <p:spPr>
          <a:xfrm>
            <a:off x="-2" y="1956181"/>
            <a:ext cx="2053770"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a:off x="-1" y="1432278"/>
            <a:ext cx="2053769"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2" y="1542504"/>
            <a:ext cx="2053771" cy="307777"/>
          </a:xfrm>
          <a:prstGeom prst="rect">
            <a:avLst/>
          </a:prstGeom>
          <a:noFill/>
        </p:spPr>
        <p:txBody>
          <a:bodyPr wrap="square" rtlCol="0">
            <a:spAutoFit/>
          </a:bodyPr>
          <a:lstStyle/>
          <a:p>
            <a:pPr algn="ctr"/>
            <a:r>
              <a:rPr lang="en-US" sz="1400" dirty="0" smtClean="0">
                <a:solidFill>
                  <a:schemeClr val="accent1">
                    <a:lumMod val="75000"/>
                    <a:lumOff val="25000"/>
                  </a:schemeClr>
                </a:solidFill>
                <a:latin typeface="Franklin Gothic Book"/>
                <a:cs typeface="Franklin Gothic Book"/>
              </a:rPr>
              <a:t>OVERVIEW</a:t>
            </a:r>
          </a:p>
        </p:txBody>
      </p:sp>
      <p:cxnSp>
        <p:nvCxnSpPr>
          <p:cNvPr id="6" name="Straight Connector 5"/>
          <p:cNvCxnSpPr/>
          <p:nvPr/>
        </p:nvCxnSpPr>
        <p:spPr>
          <a:xfrm>
            <a:off x="2053769" y="1432278"/>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2053769" y="1692132"/>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 y="2851629"/>
            <a:ext cx="2053770"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 y="2327726"/>
            <a:ext cx="2053769"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 y="2437952"/>
            <a:ext cx="2053771" cy="307777"/>
          </a:xfrm>
          <a:prstGeom prst="rect">
            <a:avLst/>
          </a:prstGeom>
          <a:noFill/>
        </p:spPr>
        <p:txBody>
          <a:bodyPr wrap="square" rtlCol="0">
            <a:spAutoFit/>
          </a:bodyPr>
          <a:lstStyle/>
          <a:p>
            <a:pPr algn="ctr"/>
            <a:r>
              <a:rPr lang="en-US" sz="1400" dirty="0" smtClean="0">
                <a:solidFill>
                  <a:schemeClr val="accent1">
                    <a:lumMod val="75000"/>
                    <a:lumOff val="25000"/>
                  </a:schemeClr>
                </a:solidFill>
                <a:latin typeface="Franklin Gothic Book"/>
                <a:cs typeface="Franklin Gothic Book"/>
              </a:rPr>
              <a:t>EXECUTION</a:t>
            </a:r>
          </a:p>
        </p:txBody>
      </p:sp>
      <p:cxnSp>
        <p:nvCxnSpPr>
          <p:cNvPr id="12" name="Straight Connector 11"/>
          <p:cNvCxnSpPr/>
          <p:nvPr/>
        </p:nvCxnSpPr>
        <p:spPr>
          <a:xfrm>
            <a:off x="2053769" y="2327726"/>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2053769" y="2587580"/>
            <a:ext cx="256720" cy="26404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 name="Oval 1"/>
          <p:cNvSpPr/>
          <p:nvPr/>
        </p:nvSpPr>
        <p:spPr>
          <a:xfrm>
            <a:off x="2661789" y="2384936"/>
            <a:ext cx="418861" cy="413677"/>
          </a:xfrm>
          <a:prstGeom prst="ellipse">
            <a:avLst/>
          </a:prstGeom>
          <a:solidFill>
            <a:srgbClr val="FFFFFF"/>
          </a:solidFill>
          <a:ln w="38100" cmpd="sng">
            <a:solidFill>
              <a:schemeClr val="accent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Oval 16"/>
          <p:cNvSpPr/>
          <p:nvPr/>
        </p:nvSpPr>
        <p:spPr>
          <a:xfrm>
            <a:off x="4732850" y="2389296"/>
            <a:ext cx="418861" cy="413677"/>
          </a:xfrm>
          <a:prstGeom prst="ellipse">
            <a:avLst/>
          </a:prstGeom>
          <a:solidFill>
            <a:srgbClr val="FFFFFF"/>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Oval 17"/>
          <p:cNvSpPr/>
          <p:nvPr/>
        </p:nvSpPr>
        <p:spPr>
          <a:xfrm>
            <a:off x="6803911" y="2393656"/>
            <a:ext cx="418861" cy="413677"/>
          </a:xfrm>
          <a:prstGeom prst="ellipse">
            <a:avLst/>
          </a:prstGeom>
          <a:solidFill>
            <a:srgbClr val="FFFFFF"/>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TextBox 18"/>
          <p:cNvSpPr txBox="1"/>
          <p:nvPr/>
        </p:nvSpPr>
        <p:spPr>
          <a:xfrm>
            <a:off x="2661789" y="2422296"/>
            <a:ext cx="418862" cy="307777"/>
          </a:xfrm>
          <a:prstGeom prst="rect">
            <a:avLst/>
          </a:prstGeom>
          <a:noFill/>
        </p:spPr>
        <p:txBody>
          <a:bodyPr wrap="square" rtlCol="0">
            <a:spAutoFit/>
          </a:bodyPr>
          <a:lstStyle/>
          <a:p>
            <a:pPr algn="ctr"/>
            <a:r>
              <a:rPr lang="en-US" sz="1400" dirty="0" smtClean="0">
                <a:latin typeface="Franklin Gothic Book"/>
                <a:cs typeface="Franklin Gothic Book"/>
              </a:rPr>
              <a:t>1</a:t>
            </a:r>
          </a:p>
        </p:txBody>
      </p:sp>
      <p:sp>
        <p:nvSpPr>
          <p:cNvPr id="21" name="TextBox 20"/>
          <p:cNvSpPr txBox="1"/>
          <p:nvPr/>
        </p:nvSpPr>
        <p:spPr>
          <a:xfrm>
            <a:off x="4732849" y="2423354"/>
            <a:ext cx="418862" cy="307777"/>
          </a:xfrm>
          <a:prstGeom prst="rect">
            <a:avLst/>
          </a:prstGeom>
          <a:noFill/>
        </p:spPr>
        <p:txBody>
          <a:bodyPr wrap="square" rtlCol="0">
            <a:spAutoFit/>
          </a:bodyPr>
          <a:lstStyle/>
          <a:p>
            <a:pPr algn="ctr"/>
            <a:r>
              <a:rPr lang="en-US" sz="1400" dirty="0">
                <a:latin typeface="Franklin Gothic Book"/>
                <a:cs typeface="Franklin Gothic Book"/>
              </a:rPr>
              <a:t>2</a:t>
            </a:r>
            <a:endParaRPr lang="en-US" sz="1400" dirty="0" smtClean="0">
              <a:latin typeface="Franklin Gothic Book"/>
              <a:cs typeface="Franklin Gothic Book"/>
            </a:endParaRPr>
          </a:p>
        </p:txBody>
      </p:sp>
      <p:sp>
        <p:nvSpPr>
          <p:cNvPr id="22" name="TextBox 21"/>
          <p:cNvSpPr txBox="1"/>
          <p:nvPr/>
        </p:nvSpPr>
        <p:spPr>
          <a:xfrm>
            <a:off x="6803911" y="2423354"/>
            <a:ext cx="418862" cy="307777"/>
          </a:xfrm>
          <a:prstGeom prst="rect">
            <a:avLst/>
          </a:prstGeom>
          <a:noFill/>
        </p:spPr>
        <p:txBody>
          <a:bodyPr wrap="square" rtlCol="0">
            <a:spAutoFit/>
          </a:bodyPr>
          <a:lstStyle/>
          <a:p>
            <a:pPr algn="ctr"/>
            <a:r>
              <a:rPr lang="en-US" sz="1400" dirty="0">
                <a:latin typeface="Franklin Gothic Book"/>
                <a:cs typeface="Franklin Gothic Book"/>
              </a:rPr>
              <a:t>3</a:t>
            </a:r>
            <a:endParaRPr lang="en-US" sz="1400" dirty="0" smtClean="0">
              <a:latin typeface="Franklin Gothic Book"/>
              <a:cs typeface="Franklin Gothic Book"/>
            </a:endParaRPr>
          </a:p>
        </p:txBody>
      </p:sp>
      <p:sp>
        <p:nvSpPr>
          <p:cNvPr id="23" name="Rectangle 22"/>
          <p:cNvSpPr/>
          <p:nvPr/>
        </p:nvSpPr>
        <p:spPr>
          <a:xfrm>
            <a:off x="3107673" y="2371426"/>
            <a:ext cx="1652201" cy="379591"/>
          </a:xfrm>
          <a:prstGeom prst="rect">
            <a:avLst/>
          </a:prstGeom>
        </p:spPr>
        <p:txBody>
          <a:bodyPr wrap="square">
            <a:spAutoFit/>
          </a:bodyPr>
          <a:lstStyle/>
          <a:p>
            <a:pPr>
              <a:lnSpc>
                <a:spcPct val="120000"/>
              </a:lnSpc>
            </a:pPr>
            <a:r>
              <a:rPr lang="en-US" sz="1600" dirty="0" smtClean="0">
                <a:latin typeface="Franklin Gothic Book"/>
                <a:cs typeface="Franklin Gothic Book"/>
              </a:rPr>
              <a:t>Target</a:t>
            </a:r>
            <a:endParaRPr lang="en-US" sz="1600" dirty="0">
              <a:solidFill>
                <a:schemeClr val="accent1">
                  <a:lumMod val="75000"/>
                  <a:lumOff val="25000"/>
                </a:schemeClr>
              </a:solidFill>
              <a:latin typeface="Franklin Gothic Medium"/>
              <a:cs typeface="Franklin Gothic Medium"/>
            </a:endParaRPr>
          </a:p>
        </p:txBody>
      </p:sp>
      <p:sp>
        <p:nvSpPr>
          <p:cNvPr id="25" name="Rectangle 24"/>
          <p:cNvSpPr/>
          <p:nvPr/>
        </p:nvSpPr>
        <p:spPr>
          <a:xfrm>
            <a:off x="5178734" y="2362276"/>
            <a:ext cx="1652201" cy="379591"/>
          </a:xfrm>
          <a:prstGeom prst="rect">
            <a:avLst/>
          </a:prstGeom>
        </p:spPr>
        <p:txBody>
          <a:bodyPr wrap="square">
            <a:spAutoFit/>
          </a:bodyPr>
          <a:lstStyle/>
          <a:p>
            <a:pPr>
              <a:lnSpc>
                <a:spcPct val="120000"/>
              </a:lnSpc>
            </a:pPr>
            <a:r>
              <a:rPr lang="en-US" sz="1600" dirty="0" smtClean="0">
                <a:latin typeface="Franklin Gothic Book"/>
                <a:cs typeface="Franklin Gothic Book"/>
              </a:rPr>
              <a:t>Build</a:t>
            </a:r>
            <a:endParaRPr lang="en-US" sz="1600" dirty="0">
              <a:solidFill>
                <a:schemeClr val="accent1">
                  <a:lumMod val="75000"/>
                  <a:lumOff val="25000"/>
                </a:schemeClr>
              </a:solidFill>
              <a:latin typeface="Franklin Gothic Medium"/>
              <a:cs typeface="Franklin Gothic Medium"/>
            </a:endParaRPr>
          </a:p>
        </p:txBody>
      </p:sp>
      <p:sp>
        <p:nvSpPr>
          <p:cNvPr id="26" name="Rectangle 25"/>
          <p:cNvSpPr/>
          <p:nvPr/>
        </p:nvSpPr>
        <p:spPr>
          <a:xfrm>
            <a:off x="7249797" y="2353126"/>
            <a:ext cx="1652201" cy="379591"/>
          </a:xfrm>
          <a:prstGeom prst="rect">
            <a:avLst/>
          </a:prstGeom>
        </p:spPr>
        <p:txBody>
          <a:bodyPr wrap="square">
            <a:spAutoFit/>
          </a:bodyPr>
          <a:lstStyle/>
          <a:p>
            <a:pPr>
              <a:lnSpc>
                <a:spcPct val="120000"/>
              </a:lnSpc>
            </a:pPr>
            <a:r>
              <a:rPr lang="en-US" sz="1600" dirty="0" smtClean="0">
                <a:latin typeface="Franklin Gothic Book"/>
                <a:cs typeface="Franklin Gothic Book"/>
              </a:rPr>
              <a:t>Integrate</a:t>
            </a:r>
            <a:endParaRPr lang="en-US" sz="1600" dirty="0">
              <a:solidFill>
                <a:schemeClr val="accent1">
                  <a:lumMod val="75000"/>
                  <a:lumOff val="25000"/>
                </a:schemeClr>
              </a:solidFill>
              <a:latin typeface="Franklin Gothic Medium"/>
              <a:cs typeface="Franklin Gothic Medium"/>
            </a:endParaRPr>
          </a:p>
        </p:txBody>
      </p:sp>
      <p:pic>
        <p:nvPicPr>
          <p:cNvPr id="30" name="Picture 29"/>
          <p:cNvPicPr>
            <a:picLocks noChangeAspect="1"/>
          </p:cNvPicPr>
          <p:nvPr/>
        </p:nvPicPr>
        <p:blipFill>
          <a:blip r:embed="rId2">
            <a:duotone>
              <a:schemeClr val="accent3">
                <a:shade val="45000"/>
                <a:satMod val="135000"/>
              </a:schemeClr>
              <a:prstClr val="white"/>
            </a:duotone>
          </a:blip>
          <a:stretch>
            <a:fillRect/>
          </a:stretch>
        </p:blipFill>
        <p:spPr>
          <a:xfrm>
            <a:off x="3823798" y="2879962"/>
            <a:ext cx="4958769" cy="3264450"/>
          </a:xfrm>
          <a:prstGeom prst="rect">
            <a:avLst/>
          </a:prstGeom>
        </p:spPr>
      </p:pic>
      <p:pic>
        <p:nvPicPr>
          <p:cNvPr id="27" name="Picture 26">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742169" y="352082"/>
            <a:ext cx="1202061" cy="430615"/>
          </a:xfrm>
          <a:prstGeom prst="rect">
            <a:avLst/>
          </a:prstGeom>
        </p:spPr>
      </p:pic>
      <p:sp>
        <p:nvSpPr>
          <p:cNvPr id="29" name="TextBox 28"/>
          <p:cNvSpPr txBox="1"/>
          <p:nvPr/>
        </p:nvSpPr>
        <p:spPr>
          <a:xfrm>
            <a:off x="491101" y="3114387"/>
            <a:ext cx="3652273" cy="1856919"/>
          </a:xfrm>
          <a:prstGeom prst="rect">
            <a:avLst/>
          </a:prstGeom>
          <a:noFill/>
        </p:spPr>
        <p:txBody>
          <a:bodyPr wrap="square" rtlCol="0">
            <a:spAutoFit/>
          </a:bodyPr>
          <a:lstStyle/>
          <a:p>
            <a:pPr>
              <a:lnSpc>
                <a:spcPct val="120000"/>
              </a:lnSpc>
            </a:pPr>
            <a:r>
              <a:rPr lang="en-US" sz="1600" dirty="0" smtClean="0">
                <a:latin typeface="Franklin Gothic Book"/>
                <a:cs typeface="Franklin Gothic Book"/>
              </a:rPr>
              <a:t>Use competency of</a:t>
            </a:r>
            <a:r>
              <a:rPr lang="en-US" sz="1600" dirty="0" smtClean="0">
                <a:solidFill>
                  <a:schemeClr val="accent1">
                    <a:lumMod val="75000"/>
                    <a:lumOff val="25000"/>
                  </a:schemeClr>
                </a:solidFill>
                <a:latin typeface="Franklin Gothic Medium"/>
                <a:cs typeface="Franklin Gothic Medium"/>
              </a:rPr>
              <a:t> Information Backed Strategy (IBS) </a:t>
            </a:r>
            <a:r>
              <a:rPr lang="en-US" sz="1600" dirty="0" smtClean="0">
                <a:solidFill>
                  <a:srgbClr val="000000"/>
                </a:solidFill>
                <a:latin typeface="Franklin Gothic Book"/>
                <a:cs typeface="Franklin Gothic Book"/>
              </a:rPr>
              <a:t>and </a:t>
            </a:r>
            <a:r>
              <a:rPr lang="en-US" sz="1600" dirty="0" smtClean="0">
                <a:solidFill>
                  <a:schemeClr val="accent1">
                    <a:lumMod val="75000"/>
                    <a:lumOff val="25000"/>
                  </a:schemeClr>
                </a:solidFill>
                <a:latin typeface="Franklin Gothic Medium"/>
                <a:cs typeface="Franklin Gothic Medium"/>
              </a:rPr>
              <a:t>geo-demographic modeling </a:t>
            </a:r>
            <a:r>
              <a:rPr lang="en-US" sz="1600" dirty="0" smtClean="0">
                <a:solidFill>
                  <a:srgbClr val="000000"/>
                </a:solidFill>
                <a:latin typeface="Franklin Gothic Book"/>
                <a:cs typeface="Franklin Gothic Book"/>
              </a:rPr>
              <a:t>to evaluate and identify optimal target trade areas for establishment of each 360ne              hub and spoke network.</a:t>
            </a:r>
            <a:endParaRPr lang="en-US" sz="1600" dirty="0">
              <a:solidFill>
                <a:srgbClr val="000000"/>
              </a:solidFill>
              <a:latin typeface="Franklin Gothic Book"/>
              <a:cs typeface="Franklin Gothic Book"/>
            </a:endParaRPr>
          </a:p>
        </p:txBody>
      </p:sp>
      <p:sp>
        <p:nvSpPr>
          <p:cNvPr id="34" name="Rectangle 33"/>
          <p:cNvSpPr/>
          <p:nvPr/>
        </p:nvSpPr>
        <p:spPr>
          <a:xfrm>
            <a:off x="2053769" y="1269696"/>
            <a:ext cx="7088537" cy="675057"/>
          </a:xfrm>
          <a:prstGeom prst="rect">
            <a:avLst/>
          </a:prstGeom>
        </p:spPr>
        <p:txBody>
          <a:bodyPr wrap="square">
            <a:spAutoFit/>
          </a:bodyPr>
          <a:lstStyle/>
          <a:p>
            <a:pPr algn="ctr">
              <a:lnSpc>
                <a:spcPct val="120000"/>
              </a:lnSpc>
            </a:pPr>
            <a:r>
              <a:rPr lang="en-US" sz="1600" dirty="0" smtClean="0">
                <a:latin typeface="Franklin Gothic Book"/>
                <a:cs typeface="Franklin Gothic Book"/>
              </a:rPr>
              <a:t>360ne leverages the ING Direct acquisition in a </a:t>
            </a:r>
            <a:r>
              <a:rPr lang="en-US" sz="1600" dirty="0" smtClean="0">
                <a:solidFill>
                  <a:schemeClr val="accent1">
                    <a:lumMod val="75000"/>
                    <a:lumOff val="25000"/>
                  </a:schemeClr>
                </a:solidFill>
                <a:latin typeface="Franklin Gothic Medium"/>
                <a:cs typeface="Franklin Gothic Medium"/>
              </a:rPr>
              <a:t>hub and spoke </a:t>
            </a:r>
            <a:r>
              <a:rPr lang="en-US" sz="1600" dirty="0" smtClean="0">
                <a:latin typeface="Franklin Gothic Book"/>
                <a:cs typeface="Franklin Gothic Book"/>
              </a:rPr>
              <a:t>expansion </a:t>
            </a:r>
          </a:p>
          <a:p>
            <a:pPr algn="ctr">
              <a:lnSpc>
                <a:spcPct val="120000"/>
              </a:lnSpc>
            </a:pPr>
            <a:r>
              <a:rPr lang="en-US" sz="1600" dirty="0" smtClean="0">
                <a:latin typeface="Franklin Gothic Book"/>
                <a:cs typeface="Franklin Gothic Book"/>
              </a:rPr>
              <a:t>model with </a:t>
            </a:r>
            <a:r>
              <a:rPr lang="en-US" sz="1600" dirty="0" smtClean="0">
                <a:solidFill>
                  <a:schemeClr val="accent1">
                    <a:lumMod val="75000"/>
                    <a:lumOff val="25000"/>
                  </a:schemeClr>
                </a:solidFill>
                <a:latin typeface="Franklin Gothic Medium"/>
                <a:cs typeface="Franklin Gothic Medium"/>
              </a:rPr>
              <a:t>light-service cafes organized around flagship branches.</a:t>
            </a:r>
            <a:endParaRPr lang="en-US" sz="1600" dirty="0">
              <a:solidFill>
                <a:schemeClr val="accent1">
                  <a:lumMod val="75000"/>
                  <a:lumOff val="25000"/>
                </a:schemeClr>
              </a:solidFill>
              <a:latin typeface="Franklin Gothic Medium"/>
              <a:cs typeface="Franklin Gothic Medium"/>
            </a:endParaRPr>
          </a:p>
        </p:txBody>
      </p:sp>
      <p:pic>
        <p:nvPicPr>
          <p:cNvPr id="14" name="Picture 13"/>
          <p:cNvPicPr>
            <a:picLocks noChangeAspect="1"/>
          </p:cNvPicPr>
          <p:nvPr/>
        </p:nvPicPr>
        <p:blipFill>
          <a:blip r:embed="rId5">
            <a:duotone>
              <a:schemeClr val="accent2">
                <a:shade val="45000"/>
                <a:satMod val="135000"/>
              </a:schemeClr>
              <a:prstClr val="white"/>
            </a:duotone>
            <a:alphaModFix/>
          </a:blip>
          <a:stretch>
            <a:fillRect/>
          </a:stretch>
        </p:blipFill>
        <p:spPr>
          <a:xfrm>
            <a:off x="6699051" y="4771899"/>
            <a:ext cx="550746" cy="550746"/>
          </a:xfrm>
          <a:prstGeom prst="rect">
            <a:avLst/>
          </a:prstGeom>
        </p:spPr>
      </p:pic>
      <p:pic>
        <p:nvPicPr>
          <p:cNvPr id="28" name="Picture 27"/>
          <p:cNvPicPr>
            <a:picLocks noChangeAspect="1"/>
          </p:cNvPicPr>
          <p:nvPr/>
        </p:nvPicPr>
        <p:blipFill>
          <a:blip r:embed="rId5">
            <a:duotone>
              <a:schemeClr val="accent2">
                <a:shade val="45000"/>
                <a:satMod val="135000"/>
              </a:schemeClr>
              <a:prstClr val="white"/>
            </a:duotone>
            <a:alphaModFix/>
          </a:blip>
          <a:stretch>
            <a:fillRect/>
          </a:stretch>
        </p:blipFill>
        <p:spPr>
          <a:xfrm>
            <a:off x="6148305" y="5013249"/>
            <a:ext cx="550746" cy="550746"/>
          </a:xfrm>
          <a:prstGeom prst="rect">
            <a:avLst/>
          </a:prstGeom>
        </p:spPr>
      </p:pic>
      <p:pic>
        <p:nvPicPr>
          <p:cNvPr id="31" name="Picture 30"/>
          <p:cNvPicPr>
            <a:picLocks noChangeAspect="1"/>
          </p:cNvPicPr>
          <p:nvPr/>
        </p:nvPicPr>
        <p:blipFill>
          <a:blip r:embed="rId5">
            <a:duotone>
              <a:schemeClr val="accent2">
                <a:shade val="45000"/>
                <a:satMod val="135000"/>
              </a:schemeClr>
              <a:prstClr val="white"/>
            </a:duotone>
            <a:alphaModFix/>
          </a:blip>
          <a:stretch>
            <a:fillRect/>
          </a:stretch>
        </p:blipFill>
        <p:spPr>
          <a:xfrm>
            <a:off x="8071132" y="3587844"/>
            <a:ext cx="550746" cy="550746"/>
          </a:xfrm>
          <a:prstGeom prst="rect">
            <a:avLst/>
          </a:prstGeom>
        </p:spPr>
      </p:pic>
      <p:pic>
        <p:nvPicPr>
          <p:cNvPr id="32" name="Picture 31"/>
          <p:cNvPicPr>
            <a:picLocks noChangeAspect="1"/>
          </p:cNvPicPr>
          <p:nvPr/>
        </p:nvPicPr>
        <p:blipFill>
          <a:blip r:embed="rId5">
            <a:duotone>
              <a:schemeClr val="accent2">
                <a:shade val="45000"/>
                <a:satMod val="135000"/>
              </a:schemeClr>
              <a:prstClr val="white"/>
            </a:duotone>
            <a:alphaModFix/>
          </a:blip>
          <a:stretch>
            <a:fillRect/>
          </a:stretch>
        </p:blipFill>
        <p:spPr>
          <a:xfrm>
            <a:off x="4343800" y="4374811"/>
            <a:ext cx="550746" cy="550746"/>
          </a:xfrm>
          <a:prstGeom prst="rect">
            <a:avLst/>
          </a:prstGeom>
        </p:spPr>
      </p:pic>
      <p:pic>
        <p:nvPicPr>
          <p:cNvPr id="33" name="Picture 32"/>
          <p:cNvPicPr>
            <a:picLocks noChangeAspect="1"/>
          </p:cNvPicPr>
          <p:nvPr/>
        </p:nvPicPr>
        <p:blipFill>
          <a:blip r:embed="rId5">
            <a:duotone>
              <a:schemeClr val="accent2">
                <a:shade val="45000"/>
                <a:satMod val="135000"/>
              </a:schemeClr>
              <a:prstClr val="white"/>
            </a:duotone>
            <a:alphaModFix/>
          </a:blip>
          <a:stretch>
            <a:fillRect/>
          </a:stretch>
        </p:blipFill>
        <p:spPr>
          <a:xfrm>
            <a:off x="7696795" y="4420560"/>
            <a:ext cx="550746" cy="550746"/>
          </a:xfrm>
          <a:prstGeom prst="rect">
            <a:avLst/>
          </a:prstGeom>
        </p:spPr>
      </p:pic>
      <p:sp>
        <p:nvSpPr>
          <p:cNvPr id="36" name="Rectangle 35"/>
          <p:cNvSpPr/>
          <p:nvPr/>
        </p:nvSpPr>
        <p:spPr>
          <a:xfrm>
            <a:off x="-1694" y="1173160"/>
            <a:ext cx="9144000" cy="1048464"/>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115012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17">
      <a:dk1>
        <a:sysClr val="windowText" lastClr="000000"/>
      </a:dk1>
      <a:lt1>
        <a:sysClr val="window" lastClr="FFFFFF"/>
      </a:lt1>
      <a:dk2>
        <a:srgbClr val="000000"/>
      </a:dk2>
      <a:lt2>
        <a:srgbClr val="FFFFFF"/>
      </a:lt2>
      <a:accent1>
        <a:srgbClr val="132839"/>
      </a:accent1>
      <a:accent2>
        <a:srgbClr val="8E1824"/>
      </a:accent2>
      <a:accent3>
        <a:srgbClr val="FFFFFF"/>
      </a:accent3>
      <a:accent4>
        <a:srgbClr val="FFFFFF"/>
      </a:accent4>
      <a:accent5>
        <a:srgbClr val="FFFFFF"/>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7">
    <a:dk1>
      <a:sysClr val="windowText" lastClr="000000"/>
    </a:dk1>
    <a:lt1>
      <a:sysClr val="window" lastClr="FFFFFF"/>
    </a:lt1>
    <a:dk2>
      <a:srgbClr val="000000"/>
    </a:dk2>
    <a:lt2>
      <a:srgbClr val="FFFFFF"/>
    </a:lt2>
    <a:accent1>
      <a:srgbClr val="132839"/>
    </a:accent1>
    <a:accent2>
      <a:srgbClr val="8E1824"/>
    </a:accent2>
    <a:accent3>
      <a:srgbClr val="FFFFFF"/>
    </a:accent3>
    <a:accent4>
      <a:srgbClr val="FFFFFF"/>
    </a:accent4>
    <a:accent5>
      <a:srgbClr val="FFFFFF"/>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1972</TotalTime>
  <Words>3694</Words>
  <Application>Microsoft Macintosh PowerPoint</Application>
  <PresentationFormat>On-screen Show (4:3)</PresentationFormat>
  <Paragraphs>712</Paragraphs>
  <Slides>57</Slides>
  <Notes>9</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PowerPoint Presentation</vt:lpstr>
      <vt:lpstr>PowerPoint Presentation</vt:lpstr>
      <vt:lpstr>Beyond low industry growth, Capital One faces pressure from both consumers and competitors to innovate</vt:lpstr>
      <vt:lpstr>Beyond low industry growth, Capital One faces pressure from both consumers and competitors to innovate</vt:lpstr>
      <vt:lpstr>Value Proposition</vt:lpstr>
      <vt:lpstr>I. Enhancing Customer Retention</vt:lpstr>
      <vt:lpstr>Capital One must address three key drivers of  customer satisfaction to sustain existing relationships</vt:lpstr>
      <vt:lpstr>360ne is a physical location strategy that enhances key drivers of satisfaction while lowering expansion costs</vt:lpstr>
      <vt:lpstr>360ne is a physical location strategy that enhances key drivers of satisfaction while lowering expansion costs</vt:lpstr>
      <vt:lpstr>360ne is a physical location strategy that enhances key drivers of satisfaction while lowering expansion costs</vt:lpstr>
      <vt:lpstr>360ne is a physical location strategy that enhances key drivers of satisfaction while lowering expansion costs</vt:lpstr>
      <vt:lpstr>360ne is a physical location strategy that enhances key drivers of satisfaction while lowering expansion costs</vt:lpstr>
      <vt:lpstr>360ne is a physical location strategy that enhances key drivers of satisfaction while lowering expansion costs</vt:lpstr>
      <vt:lpstr>II. Strengthening Customer Acquisition</vt:lpstr>
      <vt:lpstr>How should Capital One approach new  customer acquisition, and who should it target?</vt:lpstr>
      <vt:lpstr>How should Capital One approach new  customer acquisition, and who should it target?</vt:lpstr>
      <vt:lpstr>How should Capital One approach new  customer acquisition, and who should it target?</vt:lpstr>
      <vt:lpstr>How should Capital One approach new  customer acquisition, and who should it target?</vt:lpstr>
      <vt:lpstr>Credit cards can be marketed to and aligned with customer values and serve as a gateway to the brand</vt:lpstr>
      <vt:lpstr>Credit cards can be marketed to and aligned with customer values and serve as a gateway to the brand</vt:lpstr>
      <vt:lpstr>Capital One Inspire offers differentiated incentives and reinforces a brand focused on family</vt:lpstr>
      <vt:lpstr>Capital One Inspire offers differentiated incentives and reinforces a brand focused on family</vt:lpstr>
      <vt:lpstr>Capital One Inspire offers differentiated incentives and reinforces a brand focused on family</vt:lpstr>
      <vt:lpstr>Capital One Inspire offers differentiated incentives and reinforces a brand focused on family</vt:lpstr>
      <vt:lpstr>Capital One Inspire offers differentiated incentives and reinforces a brand focused on family</vt:lpstr>
      <vt:lpstr>PowerPoint Presentation</vt:lpstr>
      <vt:lpstr>PowerPoint Presentation</vt:lpstr>
      <vt:lpstr>PowerPoint Presentation</vt:lpstr>
      <vt:lpstr>Q&amp;A Period: Table of Contents</vt:lpstr>
      <vt:lpstr>PowerPoint Presentation</vt:lpstr>
      <vt:lpstr>Value Proposition</vt:lpstr>
      <vt:lpstr>PowerPoint Presentation</vt:lpstr>
      <vt:lpstr>PowerPoint Presentation</vt:lpstr>
      <vt:lpstr>PowerPoint Presentation</vt:lpstr>
      <vt:lpstr>PowerPoint Presentation</vt:lpstr>
      <vt:lpstr>Appendix: Promoters Buy More </vt:lpstr>
      <vt:lpstr>Appendix: Bank Closures 2013</vt:lpstr>
      <vt:lpstr>Appendix: Full-Service Downsizing Cases</vt:lpstr>
      <vt:lpstr>Appendix: Physical locations will remain important despite move toward online</vt:lpstr>
      <vt:lpstr>Appendix: Shift of Branch Function</vt:lpstr>
      <vt:lpstr>Appendix: Services Offered at Hubs v. Spokes</vt:lpstr>
      <vt:lpstr>Appendix: Location Selection Criteria </vt:lpstr>
      <vt:lpstr>Appendix: Video Conferencing Case Study</vt:lpstr>
      <vt:lpstr>Appendix: Video Conferencing Adoption by Young</vt:lpstr>
      <vt:lpstr>Appendix: Video Conferencing Adoption by Older</vt:lpstr>
      <vt:lpstr>Appendix: Cross Training Cost Savings Case Studies</vt:lpstr>
      <vt:lpstr>PowerPoint Presentation</vt:lpstr>
      <vt:lpstr>Appendix: Rising Mass Affluent Profile</vt:lpstr>
      <vt:lpstr>PowerPoint Presentation</vt:lpstr>
      <vt:lpstr>Appendix: Inspire Leading Competitor American Express Fidelity</vt:lpstr>
      <vt:lpstr>Appendix: Lululemon Athletica Case Study Strengthening bottom line by enacting community values</vt:lpstr>
      <vt:lpstr>Appendix: Risk Mitigation</vt:lpstr>
      <vt:lpstr>Appendix: Dividends per Share Effect  with Recommendations</vt:lpstr>
      <vt:lpstr>Appendix: Dividends per Share Effect  without Recommendations</vt:lpstr>
      <vt:lpstr>Appendix: Comparing Cost Structures Traditional v. Hub and Spoke Expansion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Kim</dc:creator>
  <cp:lastModifiedBy>Ryan Kim</cp:lastModifiedBy>
  <cp:revision>1126</cp:revision>
  <cp:lastPrinted>2014-11-09T22:17:32Z</cp:lastPrinted>
  <dcterms:created xsi:type="dcterms:W3CDTF">2014-11-09T13:25:34Z</dcterms:created>
  <dcterms:modified xsi:type="dcterms:W3CDTF">2014-11-15T09:43:49Z</dcterms:modified>
</cp:coreProperties>
</file>