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  <p:sldId id="276" r:id="rId21"/>
    <p:sldId id="277" r:id="rId22"/>
    <p:sldId id="278" r:id="rId23"/>
    <p:sldId id="279" r:id="rId24"/>
    <p:sldId id="280" r:id="rId25"/>
    <p:sldId id="281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B59"/>
    <a:srgbClr val="4E3C70"/>
    <a:srgbClr val="3F255B"/>
    <a:srgbClr val="5923FF"/>
    <a:srgbClr val="E4E4E4"/>
    <a:srgbClr val="3014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88172" autoAdjust="0"/>
  </p:normalViewPr>
  <p:slideViewPr>
    <p:cSldViewPr snapToGrid="0" snapToObjects="1">
      <p:cViewPr>
        <p:scale>
          <a:sx n="66" d="100"/>
          <a:sy n="66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0AAD-50ED-0547-B399-CECB48D34847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C471-6FC2-4941-A648-AF026FD604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663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C583-8E87-4B4D-96E4-65FA4F2D2052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23BE4-BFC4-3A47-BF8B-FC3395143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05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247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05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BE4-BFC4-3A47-BF8B-FC33951437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05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861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Analysis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               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Franklin Gothic Book"/>
                <a:cs typeface="Franklin Gothic Book"/>
              </a:rPr>
              <a:t>Geographic Expansion                 P2P and B2P                 Impact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9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861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Analysis           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   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Geographic Expansion</a:t>
            </a:r>
            <a:r>
              <a:rPr lang="en-US" sz="1400" dirty="0" smtClean="0">
                <a:solidFill>
                  <a:srgbClr val="301486"/>
                </a:solidFill>
                <a:latin typeface="Franklin Gothic Book"/>
                <a:cs typeface="Franklin Gothic Book"/>
              </a:rPr>
              <a:t> 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               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P2P</a:t>
            </a:r>
            <a:r>
              <a:rPr lang="en-US" sz="1400" baseline="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and B2P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                Impact</a:t>
            </a:r>
            <a:endParaRPr lang="en-US" sz="14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861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Analysis                 Geographic</a:t>
            </a:r>
            <a:r>
              <a:rPr lang="en-US" sz="1400" baseline="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Expansion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              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P2P</a:t>
            </a:r>
            <a:r>
              <a:rPr lang="en-US" sz="1400" baseline="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 and B2P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            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    Impact</a:t>
            </a:r>
            <a:endParaRPr lang="en-US" sz="14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85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32861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Analysis                 Geographic</a:t>
            </a:r>
            <a:r>
              <a:rPr lang="en-US" sz="1400" baseline="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Expansion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                P2P</a:t>
            </a:r>
            <a:r>
              <a:rPr lang="en-US" sz="1400" baseline="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and B2P</a:t>
            </a:r>
            <a:r>
              <a:rPr lang="en-US" sz="14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               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cs typeface="Franklin Gothic Book"/>
              </a:rPr>
              <a:t>Impact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149593" y="158746"/>
            <a:ext cx="8844814" cy="6551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0" y="6282319"/>
            <a:ext cx="9144000" cy="0"/>
          </a:xfrm>
          <a:prstGeom prst="line">
            <a:avLst/>
          </a:prstGeom>
          <a:ln w="19050" cmpd="sng">
            <a:solidFill>
              <a:srgbClr val="E4E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0" y="891403"/>
            <a:ext cx="9144000" cy="0"/>
          </a:xfrm>
          <a:prstGeom prst="line">
            <a:avLst/>
          </a:prstGeom>
          <a:ln w="19050" cmpd="sng">
            <a:solidFill>
              <a:srgbClr val="E4E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610" name="Picture 2" descr="http://www.octopus.com.hk/web09_include/_images/octoFrameworkImages/octopus-logo_200x200.jpg"/>
          <p:cNvPicPr>
            <a:picLocks noChangeAspect="1" noChangeArrowheads="1"/>
          </p:cNvPicPr>
          <p:nvPr userDrawn="1"/>
        </p:nvPicPr>
        <p:blipFill>
          <a:blip r:embed="rId6"/>
          <a:srcRect t="33811" b="33522"/>
          <a:stretch>
            <a:fillRect/>
          </a:stretch>
        </p:blipFill>
        <p:spPr bwMode="auto">
          <a:xfrm>
            <a:off x="7089407" y="158745"/>
            <a:ext cx="1905000" cy="732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972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kevinsbusrail.com/hong-kong/rail/mtr_tsing-yi.jpg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r="16973" b="7810"/>
          <a:stretch>
            <a:fillRect/>
          </a:stretch>
        </p:blipFill>
        <p:spPr bwMode="auto">
          <a:xfrm>
            <a:off x="162379" y="180745"/>
            <a:ext cx="8807450" cy="65103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9655" y="1306286"/>
            <a:ext cx="5863774" cy="1373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Franklin Gothic Medium Cond" pitchFamily="34" charset="0"/>
              </a:rPr>
              <a:t>OCTOPUS: 8 LEGS OF DOMINANCE </a:t>
            </a:r>
            <a:endParaRPr lang="en-US" sz="4400" b="1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80" y="2670865"/>
            <a:ext cx="4685391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Kevin Chang | Ryan Kim | </a:t>
            </a:r>
            <a:r>
              <a:rPr lang="en-US" sz="16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Sida</a:t>
            </a:r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Lu | Kenneth Shih</a:t>
            </a:r>
            <a:endParaRPr lang="en-US" sz="16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32984" y="1274164"/>
            <a:ext cx="8701155" cy="4242218"/>
            <a:chOff x="232984" y="1274164"/>
            <a:chExt cx="8701155" cy="4242218"/>
          </a:xfrm>
        </p:grpSpPr>
        <p:pic>
          <p:nvPicPr>
            <p:cNvPr id="21506" name="Picture 2" descr="File:BlankMap-World-Subdivisions.svg"/>
            <p:cNvPicPr>
              <a:picLocks noChangeAspect="1" noChangeArrowheads="1"/>
            </p:cNvPicPr>
            <p:nvPr/>
          </p:nvPicPr>
          <p:blipFill>
            <a:blip r:embed="rId2"/>
            <a:srcRect l="5254" r="4498"/>
            <a:stretch>
              <a:fillRect/>
            </a:stretch>
          </p:blipFill>
          <p:spPr bwMode="auto">
            <a:xfrm>
              <a:off x="232984" y="1274164"/>
              <a:ext cx="8701155" cy="4242218"/>
            </a:xfrm>
            <a:prstGeom prst="rect">
              <a:avLst/>
            </a:prstGeom>
            <a:noFill/>
          </p:spPr>
        </p:pic>
        <p:sp>
          <p:nvSpPr>
            <p:cNvPr id="6" name="5-Point Star 5"/>
            <p:cNvSpPr/>
            <p:nvPr/>
          </p:nvSpPr>
          <p:spPr>
            <a:xfrm>
              <a:off x="6947535" y="2924175"/>
              <a:ext cx="289560" cy="260985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810250" y="1056808"/>
            <a:ext cx="3109302" cy="4912192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6"/>
          <p:cNvGrpSpPr/>
          <p:nvPr/>
        </p:nvGrpSpPr>
        <p:grpSpPr>
          <a:xfrm>
            <a:off x="232984" y="1056808"/>
            <a:ext cx="3064852" cy="869424"/>
            <a:chOff x="232984" y="1056808"/>
            <a:chExt cx="3064852" cy="869424"/>
          </a:xfrm>
        </p:grpSpPr>
        <p:sp>
          <p:nvSpPr>
            <p:cNvPr id="3" name="Rectangle 2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CRITERIA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2984" y="1491520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Cultural &amp; Geographic Fit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29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789927" y="1056808"/>
            <a:ext cx="4417103" cy="4715342"/>
            <a:chOff x="5657850" y="1491520"/>
            <a:chExt cx="3276289" cy="3632930"/>
          </a:xfrm>
        </p:grpSpPr>
        <p:pic>
          <p:nvPicPr>
            <p:cNvPr id="21506" name="Picture 2" descr="File:BlankMap-World-Subdivisions.svg"/>
            <p:cNvPicPr>
              <a:picLocks noChangeAspect="1" noChangeArrowheads="1"/>
            </p:cNvPicPr>
            <p:nvPr/>
          </p:nvPicPr>
          <p:blipFill>
            <a:blip r:embed="rId2"/>
            <a:srcRect l="61520" t="5124" r="4498" b="9239"/>
            <a:stretch>
              <a:fillRect/>
            </a:stretch>
          </p:blipFill>
          <p:spPr bwMode="auto">
            <a:xfrm>
              <a:off x="5657850" y="1491520"/>
              <a:ext cx="3276289" cy="3632930"/>
            </a:xfrm>
            <a:prstGeom prst="rect">
              <a:avLst/>
            </a:prstGeom>
            <a:noFill/>
          </p:spPr>
        </p:pic>
        <p:sp>
          <p:nvSpPr>
            <p:cNvPr id="6" name="5-Point Star 5"/>
            <p:cNvSpPr/>
            <p:nvPr/>
          </p:nvSpPr>
          <p:spPr>
            <a:xfrm>
              <a:off x="6947535" y="2924175"/>
              <a:ext cx="289560" cy="260985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32984" y="1056808"/>
            <a:ext cx="3064852" cy="869424"/>
            <a:chOff x="232984" y="1056808"/>
            <a:chExt cx="3064852" cy="869424"/>
          </a:xfrm>
        </p:grpSpPr>
        <p:sp>
          <p:nvSpPr>
            <p:cNvPr id="13" name="Rectangle 12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984" y="1491520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Cultural &amp; Geographic Fit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2984" y="1056808"/>
            <a:ext cx="3064852" cy="1133942"/>
            <a:chOff x="232984" y="1056808"/>
            <a:chExt cx="3064852" cy="1133942"/>
          </a:xfrm>
        </p:grpSpPr>
        <p:sp>
          <p:nvSpPr>
            <p:cNvPr id="3" name="Rectangle 2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CRITERIA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2984" y="1491520"/>
              <a:ext cx="3064852" cy="69923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Cultural &amp; Geographic Fit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Infrastructure Similarities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789927" y="2190750"/>
            <a:ext cx="4001523" cy="220980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0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789927" y="1056808"/>
            <a:ext cx="4417103" cy="4715342"/>
            <a:chOff x="5657850" y="1491520"/>
            <a:chExt cx="3276289" cy="3632930"/>
          </a:xfrm>
        </p:grpSpPr>
        <p:pic>
          <p:nvPicPr>
            <p:cNvPr id="21506" name="Picture 2" descr="File:BlankMap-World-Subdivisions.svg"/>
            <p:cNvPicPr>
              <a:picLocks noChangeAspect="1" noChangeArrowheads="1"/>
            </p:cNvPicPr>
            <p:nvPr/>
          </p:nvPicPr>
          <p:blipFill>
            <a:blip r:embed="rId2"/>
            <a:srcRect l="61520" t="5124" r="4498" b="9239"/>
            <a:stretch>
              <a:fillRect/>
            </a:stretch>
          </p:blipFill>
          <p:spPr bwMode="auto">
            <a:xfrm>
              <a:off x="5657850" y="1491520"/>
              <a:ext cx="3276289" cy="3632930"/>
            </a:xfrm>
            <a:prstGeom prst="rect">
              <a:avLst/>
            </a:prstGeom>
            <a:noFill/>
          </p:spPr>
        </p:pic>
        <p:sp>
          <p:nvSpPr>
            <p:cNvPr id="6" name="5-Point Star 5"/>
            <p:cNvSpPr/>
            <p:nvPr/>
          </p:nvSpPr>
          <p:spPr>
            <a:xfrm>
              <a:off x="6947535" y="2924175"/>
              <a:ext cx="289560" cy="260985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32984" y="1056808"/>
            <a:ext cx="3064852" cy="869424"/>
            <a:chOff x="232984" y="1056808"/>
            <a:chExt cx="3064852" cy="869424"/>
          </a:xfrm>
        </p:grpSpPr>
        <p:sp>
          <p:nvSpPr>
            <p:cNvPr id="13" name="Rectangle 12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984" y="1491520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Cultural &amp; Geographic Fit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2984" y="1056808"/>
            <a:ext cx="3064852" cy="1133942"/>
            <a:chOff x="232984" y="1056808"/>
            <a:chExt cx="3064852" cy="1133942"/>
          </a:xfrm>
        </p:grpSpPr>
        <p:sp>
          <p:nvSpPr>
            <p:cNvPr id="3" name="Rectangle 2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2984" y="1491520"/>
              <a:ext cx="3064852" cy="69923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Cultural &amp; Geographic Fit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Infrastructure Similarities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789927" y="2190750"/>
            <a:ext cx="4001523" cy="220980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/>
          <p:cNvGrpSpPr/>
          <p:nvPr/>
        </p:nvGrpSpPr>
        <p:grpSpPr>
          <a:xfrm>
            <a:off x="232984" y="1056808"/>
            <a:ext cx="3064852" cy="1673692"/>
            <a:chOff x="232984" y="1056808"/>
            <a:chExt cx="3064852" cy="1673692"/>
          </a:xfrm>
        </p:grpSpPr>
        <p:sp>
          <p:nvSpPr>
            <p:cNvPr id="15" name="Rectangle 14"/>
            <p:cNvSpPr/>
            <p:nvPr/>
          </p:nvSpPr>
          <p:spPr>
            <a:xfrm>
              <a:off x="232984" y="1056808"/>
              <a:ext cx="3064852" cy="43471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CRITERIA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984" y="1491520"/>
              <a:ext cx="3064852" cy="123898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Cultural &amp; Geographic Fit</a:t>
              </a:r>
            </a:p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Infrastructure Similarities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Permeability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Corporate Relationships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128" t="42060" r="25260" b="24802"/>
          <a:stretch>
            <a:fillRect/>
          </a:stretch>
        </p:blipFill>
        <p:spPr bwMode="auto">
          <a:xfrm>
            <a:off x="330514" y="3599542"/>
            <a:ext cx="5934644" cy="24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41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64" y="1192463"/>
            <a:ext cx="8087153" cy="479658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3187" y="925094"/>
            <a:ext cx="4686602" cy="5411538"/>
            <a:chOff x="232978" y="898431"/>
            <a:chExt cx="3075516" cy="1755417"/>
          </a:xfrm>
        </p:grpSpPr>
        <p:sp>
          <p:nvSpPr>
            <p:cNvPr id="5" name="Rectangle 4"/>
            <p:cNvSpPr/>
            <p:nvPr/>
          </p:nvSpPr>
          <p:spPr>
            <a:xfrm>
              <a:off x="232978" y="898431"/>
              <a:ext cx="3064852" cy="32003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642" y="1218465"/>
              <a:ext cx="3064852" cy="1435383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accent1"/>
                </a:solidFill>
              </a:endParaRPr>
            </a:p>
            <a:p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Cultural &amp; Geographic Fit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440 Miles away- Roughly the distance of San Francisco to Los Angeles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Chinese origin with developed Western tendencies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Infrastructure Similarities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Dominant MRT system, presence of buses, trains, and high speed rail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Permeability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40 flights a day– over 5 million people per year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Corporate Partner Presence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7-11 most popular convenience chain-5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th</a:t>
              </a:r>
              <a:r>
                <a:rPr lang="en-US" dirty="0" smtClean="0">
                  <a:solidFill>
                    <a:schemeClr val="tx1"/>
                  </a:solidFill>
                </a:rPr>
                <a:t> most in the world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Over 5000 stores- huge reach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</a:p>
            <a:p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With near perfect criteria match, Taiwan is the ideal initial market for Octopus to adapt to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187" y="925094"/>
            <a:ext cx="4686602" cy="5411538"/>
            <a:chOff x="232978" y="898431"/>
            <a:chExt cx="3075516" cy="1755417"/>
          </a:xfrm>
        </p:grpSpPr>
        <p:sp>
          <p:nvSpPr>
            <p:cNvPr id="5" name="Rectangle 4"/>
            <p:cNvSpPr/>
            <p:nvPr/>
          </p:nvSpPr>
          <p:spPr>
            <a:xfrm>
              <a:off x="232978" y="898431"/>
              <a:ext cx="3064852" cy="32003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642" y="1218465"/>
              <a:ext cx="3064852" cy="1435383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accent1"/>
                </a:solidFill>
              </a:endParaRPr>
            </a:p>
            <a:p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Cultural &amp; Geographic Fit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440 Miles away- Roughly the distance of San Francisco to Los Angeles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Chinese origin with developed Western tendencies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Infrastructure Similarities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Dominant MRT system, presence of buses, trains, and high speed rail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Permeability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40 flights a day– over 5 million people per year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Corporate Partner Presence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7-11 most popular convenience chain-5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th</a:t>
              </a:r>
              <a:r>
                <a:rPr lang="en-US" dirty="0" smtClean="0">
                  <a:solidFill>
                    <a:schemeClr val="tx1"/>
                  </a:solidFill>
                </a:rPr>
                <a:t> most in the world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Over 5000 stores- huge reach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</a:p>
            <a:p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47053" y="828842"/>
            <a:ext cx="5547895" cy="550779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64" y="1192463"/>
            <a:ext cx="8087153" cy="4796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With near perfect criteria match, Taiwan is the ideal initial market for Octopus to adapt to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5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48836 3.703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187" y="925094"/>
            <a:ext cx="4686602" cy="5411538"/>
            <a:chOff x="232978" y="898431"/>
            <a:chExt cx="3075516" cy="1755417"/>
          </a:xfrm>
        </p:grpSpPr>
        <p:sp>
          <p:nvSpPr>
            <p:cNvPr id="5" name="Rectangle 4"/>
            <p:cNvSpPr/>
            <p:nvPr/>
          </p:nvSpPr>
          <p:spPr>
            <a:xfrm>
              <a:off x="232978" y="898431"/>
              <a:ext cx="3064852" cy="32003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CRITIERA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642" y="1218465"/>
              <a:ext cx="3064852" cy="1435383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accent1"/>
                </a:solidFill>
              </a:endParaRPr>
            </a:p>
            <a:p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Cultural &amp; Geographic Fit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</a:rPr>
                <a:t>440 Miles away- Roughly the distance of San Francisco to Los Angeles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Chinese origin with developed Western tendencies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Infrastructure Similarities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Dominant MRT system, presence of buses, trains, and high speed rail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Permeability</a:t>
              </a:r>
            </a:p>
            <a:p>
              <a:r>
                <a:rPr lang="en-US" dirty="0" smtClean="0">
                  <a:solidFill>
                    <a:srgbClr val="7F7F7F"/>
                  </a:solidFill>
                </a:rPr>
                <a:t>	40 flights a day– over 5 million people per year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Corporate Partner Presence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7-11 most popular convenience chain-5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th</a:t>
              </a:r>
              <a:r>
                <a:rPr lang="en-US" dirty="0" smtClean="0">
                  <a:solidFill>
                    <a:schemeClr val="tx1"/>
                  </a:solidFill>
                </a:rPr>
                <a:t> most in the world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	Over 5000 stores- huge reach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</a:p>
            <a:p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47053" y="828842"/>
            <a:ext cx="5547895" cy="550779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8105" y="1205973"/>
            <a:ext cx="8087153" cy="47965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75650" y="925094"/>
            <a:ext cx="4868349" cy="5411538"/>
            <a:chOff x="241769" y="898431"/>
            <a:chExt cx="3066725" cy="1755417"/>
          </a:xfrm>
        </p:grpSpPr>
        <p:sp>
          <p:nvSpPr>
            <p:cNvPr id="8" name="Rectangle 7"/>
            <p:cNvSpPr/>
            <p:nvPr/>
          </p:nvSpPr>
          <p:spPr>
            <a:xfrm>
              <a:off x="241769" y="898431"/>
              <a:ext cx="3064852" cy="32003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2"/>
                  </a:solidFill>
                  <a:latin typeface="Franklin Gothic Medium Cond" pitchFamily="34" charset="0"/>
                </a:rPr>
                <a:t>FUTURE OPPORTUNITIES </a:t>
              </a:r>
              <a:endParaRPr lang="en-US" sz="2000" b="1" dirty="0">
                <a:solidFill>
                  <a:schemeClr val="bg2"/>
                </a:solidFill>
                <a:latin typeface="Franklin Gothic Medium Cond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642" y="1218465"/>
              <a:ext cx="3064852" cy="1435383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 smtClean="0">
                <a:solidFill>
                  <a:schemeClr val="accent1"/>
                </a:solidFill>
              </a:endParaRPr>
            </a:p>
            <a:p>
              <a:endParaRPr lang="en-US" sz="2000" dirty="0">
                <a:solidFill>
                  <a:schemeClr val="accent1"/>
                </a:solidFill>
              </a:endParaRP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Beachhead for Chinese Market</a:t>
              </a:r>
            </a:p>
            <a:p>
              <a:endParaRPr lang="en-US" sz="2000" dirty="0" smtClean="0">
                <a:solidFill>
                  <a:schemeClr val="accent1"/>
                </a:solidFill>
              </a:endParaRP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Strong Western Relationship for Future Leverage</a:t>
              </a:r>
            </a:p>
            <a:p>
              <a:endParaRPr lang="en-US" sz="2000" dirty="0" smtClean="0">
                <a:solidFill>
                  <a:schemeClr val="accent1"/>
                </a:solidFill>
              </a:endParaRP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Projected huge growth and increased trade potential</a:t>
              </a:r>
            </a:p>
            <a:p>
              <a:endParaRPr lang="en-US" sz="2000" dirty="0">
                <a:solidFill>
                  <a:schemeClr val="accent1"/>
                </a:solidFill>
              </a:endParaRP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Saturation in fast globalizing country</a:t>
              </a:r>
            </a:p>
            <a:p>
              <a:endParaRPr lang="en-US" dirty="0" smtClean="0">
                <a:solidFill>
                  <a:schemeClr val="accent1"/>
                </a:solidFill>
              </a:endParaRPr>
            </a:p>
            <a:p>
              <a:r>
                <a:rPr lang="en-US" dirty="0" smtClean="0">
                  <a:solidFill>
                    <a:srgbClr val="7F7F7F"/>
                  </a:solidFill>
                </a:rPr>
                <a:t>	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</a:p>
            <a:p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0877" y="16263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Taiwan presents strategic positioning for Octopus to leverage for future global growth 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3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851" t="10992" r="1" b="20213"/>
          <a:stretch/>
        </p:blipFill>
        <p:spPr>
          <a:xfrm>
            <a:off x="1216047" y="1026757"/>
            <a:ext cx="7509093" cy="502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1" t="10992" r="1" b="20213"/>
          <a:stretch/>
        </p:blipFill>
        <p:spPr>
          <a:xfrm>
            <a:off x="1216047" y="1026757"/>
            <a:ext cx="7509093" cy="5028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835" y="2287601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711369" y="2814461"/>
            <a:ext cx="133936" cy="13393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8905" y="1968749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1973" y="3653009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97903" y="3227950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50229" y="3439543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5837" y="2087904"/>
            <a:ext cx="164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Seoul, South Korea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905" y="3712586"/>
            <a:ext cx="157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Jakarta, Indonesia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167" y="3480110"/>
            <a:ext cx="950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Singapore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6698" y="2732763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Hong Kong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182" y="3297647"/>
            <a:ext cx="1991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Kuala Lumpur, Malaysia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837" y="2424986"/>
            <a:ext cx="143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ShangHai</a:t>
            </a:r>
            <a:r>
              <a:rPr lang="en-US" sz="1400" b="1" dirty="0" smtClean="0">
                <a:solidFill>
                  <a:srgbClr val="000000"/>
                </a:solidFill>
              </a:rPr>
              <a:t>, China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Taiwan is the first step in a series of expansion plans- “Leapfrog Strategy”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1" t="10992" r="1" b="20213"/>
          <a:stretch/>
        </p:blipFill>
        <p:spPr>
          <a:xfrm>
            <a:off x="1216047" y="1026757"/>
            <a:ext cx="7509093" cy="5028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835" y="2287601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711369" y="2814461"/>
            <a:ext cx="133936" cy="13393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8905" y="1968749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1973" y="3653009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97903" y="3227950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50229" y="3439543"/>
            <a:ext cx="426932" cy="4269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5837" y="2087904"/>
            <a:ext cx="164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Seoul, South Korea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905" y="3712586"/>
            <a:ext cx="157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Jakarta, Indonesia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167" y="3480110"/>
            <a:ext cx="950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Singapore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6698" y="2732763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Hong Kong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182" y="3297647"/>
            <a:ext cx="1991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Kuala Lumpur, Malaysia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837" y="2424986"/>
            <a:ext cx="143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ShangHai</a:t>
            </a:r>
            <a:r>
              <a:rPr lang="en-US" sz="1400" b="1" dirty="0" smtClean="0">
                <a:solidFill>
                  <a:srgbClr val="000000"/>
                </a:solidFill>
              </a:rPr>
              <a:t>, China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Taiwan is the first step in a series of expansion plans- “Leapfrog Strategy”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Right Arrow 4"/>
          <p:cNvSpPr/>
          <p:nvPr/>
        </p:nvSpPr>
        <p:spPr>
          <a:xfrm rot="18263373">
            <a:off x="5133337" y="3137178"/>
            <a:ext cx="575767" cy="134665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5336522">
            <a:off x="5688816" y="3291965"/>
            <a:ext cx="575767" cy="134665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572632">
            <a:off x="5585402" y="3035384"/>
            <a:ext cx="283621" cy="146907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950972">
            <a:off x="5823015" y="2704890"/>
            <a:ext cx="141810" cy="146907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7054340">
            <a:off x="5679234" y="2414410"/>
            <a:ext cx="565765" cy="146907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kevinsbusrail.com/hong-kong/rail/mtr_tsing-yi.jpg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r="16973" b="7810"/>
          <a:stretch>
            <a:fillRect/>
          </a:stretch>
        </p:blipFill>
        <p:spPr bwMode="auto">
          <a:xfrm>
            <a:off x="162379" y="180745"/>
            <a:ext cx="8807450" cy="65103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9655" y="3778817"/>
            <a:ext cx="5863774" cy="778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Franklin Gothic Medium Cond" pitchFamily="34" charset="0"/>
              </a:rPr>
              <a:t>1. Geographic Expansion</a:t>
            </a:r>
            <a:endParaRPr lang="en-US" sz="4400" b="1" dirty="0"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79" y="4557482"/>
            <a:ext cx="5863774" cy="778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2"/>
                </a:solidFill>
                <a:latin typeface="Franklin Gothic Medium Cond" pitchFamily="34" charset="0"/>
              </a:rPr>
              <a:t>2. P2P and B2P</a:t>
            </a:r>
            <a:endParaRPr lang="en-US" sz="4400" b="1" dirty="0">
              <a:solidFill>
                <a:schemeClr val="bg2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5" y="106598"/>
            <a:ext cx="7366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The </a:t>
            </a:r>
            <a:r>
              <a:rPr lang="en-US" sz="2400" dirty="0" err="1" smtClean="0">
                <a:solidFill>
                  <a:srgbClr val="404040"/>
                </a:solidFill>
                <a:latin typeface="Franklin Gothic Book"/>
                <a:cs typeface="Franklin Gothic Book"/>
              </a:rPr>
              <a:t>microtransaction</a:t>
            </a:r>
            <a:r>
              <a:rPr lang="en-US" sz="24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 business depends on its ability reach a wide amount of spending consumers</a:t>
            </a:r>
            <a:endParaRPr lang="en-US" sz="24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6282319"/>
            <a:ext cx="9144000" cy="0"/>
          </a:xfrm>
          <a:prstGeom prst="line">
            <a:avLst/>
          </a:prstGeom>
          <a:ln w="19050" cmpd="sng">
            <a:solidFill>
              <a:srgbClr val="E4E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891403"/>
            <a:ext cx="9144000" cy="0"/>
          </a:xfrm>
          <a:prstGeom prst="line">
            <a:avLst/>
          </a:prstGeom>
          <a:ln w="19050" cmpd="sng">
            <a:solidFill>
              <a:srgbClr val="E4E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285964" y="2736218"/>
            <a:ext cx="6350040" cy="1910733"/>
            <a:chOff x="2285964" y="2736218"/>
            <a:chExt cx="6350040" cy="1910733"/>
          </a:xfrm>
        </p:grpSpPr>
        <p:sp>
          <p:nvSpPr>
            <p:cNvPr id="13" name="Rectangle 12"/>
            <p:cNvSpPr/>
            <p:nvPr/>
          </p:nvSpPr>
          <p:spPr>
            <a:xfrm>
              <a:off x="4396404" y="2736218"/>
              <a:ext cx="2170792" cy="191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Establish a wider footprint attract more customers to use the system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2681" y="3192429"/>
              <a:ext cx="2083323" cy="1454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Available to fit the lifestyles of consumers and act as a preferred payment method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5965" y="2736218"/>
              <a:ext cx="2110439" cy="191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Increase the amount of purchases each consumer makes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5964" y="2736218"/>
              <a:ext cx="2110440" cy="456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 smtClean="0">
                  <a:solidFill>
                    <a:schemeClr val="bg1">
                      <a:lumMod val="75000"/>
                    </a:schemeClr>
                  </a:solidFill>
                </a:rPr>
                <a:t>FREQUENCY</a:t>
              </a:r>
              <a:endParaRPr lang="en-US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96403" y="2736218"/>
              <a:ext cx="2156278" cy="456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 smtClean="0">
                  <a:solidFill>
                    <a:schemeClr val="bg1">
                      <a:lumMod val="75000"/>
                    </a:schemeClr>
                  </a:solidFill>
                </a:rPr>
                <a:t>SCALE</a:t>
              </a:r>
              <a:endParaRPr lang="en-US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2680" y="2736218"/>
              <a:ext cx="2083323" cy="456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 smtClean="0">
                  <a:solidFill>
                    <a:schemeClr val="bg1">
                      <a:lumMod val="75000"/>
                    </a:schemeClr>
                  </a:solidFill>
                </a:rPr>
                <a:t>CONVENIENCE</a:t>
              </a:r>
              <a:endParaRPr lang="en-US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40994" y="1422400"/>
            <a:ext cx="6418704" cy="1313817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Microtransaction</a:t>
            </a:r>
            <a:r>
              <a:rPr lang="en-US" dirty="0" smtClean="0">
                <a:solidFill>
                  <a:schemeClr val="bg2"/>
                </a:solidFill>
              </a:rPr>
              <a:t> companies produce of a bulk of their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revenue from transaction fees, taking a percent from the company with each consumer usage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805" y="890927"/>
            <a:ext cx="2295953" cy="23015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www.iconsdb.com/icons/preview/black/card-in-use-xxl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-11575" t="-4806" r="-12439" b="-15288"/>
          <a:stretch>
            <a:fillRect/>
          </a:stretch>
        </p:blipFill>
        <p:spPr bwMode="auto">
          <a:xfrm>
            <a:off x="436192" y="1101265"/>
            <a:ext cx="1927755" cy="1866787"/>
          </a:xfrm>
          <a:prstGeom prst="ellipse">
            <a:avLst/>
          </a:prstGeom>
          <a:noFill/>
          <a:ln w="88900">
            <a:solidFill>
              <a:schemeClr val="bg2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-239843" y="4819649"/>
            <a:ext cx="9653666" cy="1340249"/>
          </a:xfrm>
          <a:prstGeom prst="rect">
            <a:avLst/>
          </a:prstGeom>
          <a:solidFill>
            <a:schemeClr val="bg1"/>
          </a:solidFill>
          <a:ln w="53975" cmpd="thickThin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Frequency, scale, and convenience are all interrelated factors that drive Octopus’s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ability to earn higher revenues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4305785" y="1564445"/>
            <a:ext cx="1734708" cy="399630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4305785" y="1564445"/>
            <a:ext cx="1734708" cy="2710672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305785" y="1564445"/>
            <a:ext cx="1734708" cy="1316612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305785" y="1548955"/>
            <a:ext cx="1734708" cy="1549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364" y="337141"/>
            <a:ext cx="732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Introducing P2P payment services will sustain revenue growth</a:t>
            </a:r>
            <a:endParaRPr lang="en-US" sz="20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693"/>
          <a:stretch/>
        </p:blipFill>
        <p:spPr>
          <a:xfrm>
            <a:off x="6169066" y="988319"/>
            <a:ext cx="2196353" cy="1206768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2828"/>
          <a:stretch/>
        </p:blipFill>
        <p:spPr>
          <a:xfrm>
            <a:off x="6169066" y="2275359"/>
            <a:ext cx="2196354" cy="126217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68" y="4999680"/>
            <a:ext cx="2196352" cy="1204505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067" y="3627532"/>
            <a:ext cx="2196353" cy="128189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2597" y="988319"/>
            <a:ext cx="445431" cy="109316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469" y="988319"/>
            <a:ext cx="445431" cy="109316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261340" y="1533466"/>
            <a:ext cx="2703697" cy="30979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8469" y="2881057"/>
            <a:ext cx="3759559" cy="2679693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The Octopus P2P system will allow individuals to exchange small amounts of funds between one another.</a:t>
            </a:r>
          </a:p>
          <a:p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This would be both an </a:t>
            </a:r>
            <a:r>
              <a:rPr lang="en-US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offensive</a:t>
            </a: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defensive</a:t>
            </a: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 strategy that would only require a marginal start-up cost of $7.76 million HKD.</a:t>
            </a:r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364" y="185961"/>
            <a:ext cx="556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B2P payment systems would further strengthen the Octopus ecosystem</a:t>
            </a:r>
            <a:endParaRPr lang="en-US" sz="20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179" y="4748989"/>
            <a:ext cx="3129902" cy="1081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027" y="1101732"/>
            <a:ext cx="2104143" cy="500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Traditional Payroll:</a:t>
            </a:r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6071" y="1114950"/>
            <a:ext cx="2379996" cy="500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Octopus B2P Payroll:</a:t>
            </a:r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027" y="1602533"/>
            <a:ext cx="3759559" cy="2679693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Companies pay their employees with paychecks/direct deposit.</a:t>
            </a:r>
            <a:endParaRPr lang="en-US" dirty="0" smtClean="0">
              <a:solidFill>
                <a:schemeClr val="accent1"/>
              </a:solidFill>
              <a:cs typeface="Franklin Gothic Book"/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accent1"/>
                </a:solidFill>
                <a:cs typeface="Franklin Gothic Book"/>
              </a:rPr>
              <a:t>Employees </a:t>
            </a:r>
            <a:r>
              <a:rPr lang="en-US" dirty="0">
                <a:solidFill>
                  <a:schemeClr val="accent1"/>
                </a:solidFill>
                <a:cs typeface="Franklin Gothic Book"/>
              </a:rPr>
              <a:t>cash their paychecks or directly receive cash</a:t>
            </a:r>
            <a:r>
              <a:rPr lang="en-US" dirty="0" smtClean="0">
                <a:solidFill>
                  <a:schemeClr val="accent1"/>
                </a:solidFill>
                <a:cs typeface="Franklin Gothic Book"/>
              </a:rPr>
              <a:t>.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accent1"/>
                </a:solidFill>
                <a:cs typeface="Franklin Gothic Book"/>
              </a:rPr>
              <a:t>Employees </a:t>
            </a:r>
            <a:r>
              <a:rPr lang="en-US" dirty="0">
                <a:solidFill>
                  <a:schemeClr val="accent1"/>
                </a:solidFill>
                <a:cs typeface="Franklin Gothic Book"/>
              </a:rPr>
              <a:t>spend the cash</a:t>
            </a:r>
            <a:r>
              <a:rPr lang="en-US" dirty="0" smtClean="0">
                <a:solidFill>
                  <a:schemeClr val="accent1"/>
                </a:solidFill>
                <a:cs typeface="Franklin Gothic Book"/>
              </a:rPr>
              <a:t>.</a:t>
            </a:r>
          </a:p>
          <a:p>
            <a:endParaRPr lang="en-US" dirty="0">
              <a:solidFill>
                <a:schemeClr val="accent1"/>
              </a:solidFill>
              <a:cs typeface="Franklin Gothic Book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Key Takeaway</a:t>
            </a:r>
            <a:r>
              <a:rPr lang="en-US" dirty="0" smtClean="0">
                <a:solidFill>
                  <a:schemeClr val="accent1"/>
                </a:solidFill>
                <a:cs typeface="Franklin Gothic Book"/>
              </a:rPr>
              <a:t>: No Benefit to Octopus </a:t>
            </a:r>
            <a:endParaRPr lang="en-US" dirty="0">
              <a:solidFill>
                <a:schemeClr val="accent1"/>
              </a:solidFill>
              <a:cs typeface="Franklin Gothic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7283" y="1602533"/>
            <a:ext cx="3759559" cy="2679693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Companies offer to pay their employees with traditional methods or with Octopus card credit.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Employees spend the Octopus card credit.</a:t>
            </a:r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Octopus capitalizes on the spread between rebates and transaction fees.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427" y="4498588"/>
            <a:ext cx="2104143" cy="500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bIns="91440" rtlCol="0" anchor="t"/>
          <a:lstStyle/>
          <a:p>
            <a:r>
              <a:rPr lang="en-US" dirty="0" smtClean="0">
                <a:solidFill>
                  <a:schemeClr val="accent1"/>
                </a:solidFill>
                <a:latin typeface="Franklin Gothic Book"/>
                <a:cs typeface="Franklin Gothic Book"/>
              </a:rPr>
              <a:t>Example Scenario:</a:t>
            </a:r>
            <a:endParaRPr lang="en-US" dirty="0">
              <a:solidFill>
                <a:schemeClr val="accent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5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40" y="1132648"/>
            <a:ext cx="2832297" cy="20770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-5722" b="-8486"/>
          <a:stretch/>
        </p:blipFill>
        <p:spPr>
          <a:xfrm>
            <a:off x="6107557" y="1117172"/>
            <a:ext cx="2842615" cy="208475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6629"/>
          <a:stretch/>
        </p:blipFill>
        <p:spPr>
          <a:xfrm>
            <a:off x="240621" y="1132648"/>
            <a:ext cx="2857868" cy="207701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184541" y="3217404"/>
            <a:ext cx="2832296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Cathay Pacific employees can receive their payroll in the form of Octopus credit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Octopus is a widely accepted form of payment with multiple incentives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0620" y="3209666"/>
            <a:ext cx="2857869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Cathay Pacific offers their employees Octopus credit or a traditional paycheck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The company receives a cash rebate when issuing payroll to employees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6512" y="3217404"/>
            <a:ext cx="2843659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Octopus receives transaction fees when employees utilize the card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The company receives transaction fees when employees utilize the card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364" y="185961"/>
            <a:ext cx="556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B2P payment systems would provide benefit for the entire value chain</a:t>
            </a:r>
            <a:endParaRPr lang="en-US" sz="20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3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364" y="337141"/>
            <a:ext cx="7321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B2P payment systems would provide benefit for the entire value chain</a:t>
            </a:r>
            <a:endParaRPr lang="en-US" sz="20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40" y="1132648"/>
            <a:ext cx="2832297" cy="20770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-5722" b="-8486"/>
          <a:stretch/>
        </p:blipFill>
        <p:spPr>
          <a:xfrm>
            <a:off x="6107557" y="1117172"/>
            <a:ext cx="2842615" cy="208475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6629"/>
          <a:stretch/>
        </p:blipFill>
        <p:spPr>
          <a:xfrm>
            <a:off x="240621" y="1132648"/>
            <a:ext cx="2857868" cy="207701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184541" y="3217404"/>
            <a:ext cx="2832296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Cathay Pacific employees can receive their payroll in the form of Octopus credit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Octopus is a widely accepted form of payment with multiple incentives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0620" y="3209666"/>
            <a:ext cx="2857869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Cathay Pacific offers their employees Octopus credit or a traditional paycheck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The company receives a cash rebate when issuing payroll to employees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6512" y="3217404"/>
            <a:ext cx="2843659" cy="28261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Octopus receives transaction fees when employees utilize the card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Value Add</a:t>
            </a:r>
            <a:r>
              <a:rPr lang="en-US" dirty="0" smtClean="0">
                <a:solidFill>
                  <a:srgbClr val="000000"/>
                </a:solidFill>
              </a:rPr>
              <a:t>: The company receives transaction fees when employees utilize the card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7526" y="1043155"/>
            <a:ext cx="10433005" cy="5121342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2146787"/>
            <a:ext cx="9144000" cy="20863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Both the P2P and B2P strategies will help Octopus increase the:</a:t>
            </a:r>
          </a:p>
          <a:p>
            <a:pPr marL="342900" indent="-342900" algn="ctr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Frequency of transactions</a:t>
            </a:r>
          </a:p>
          <a:p>
            <a:pPr marL="342900" indent="-342900" algn="ctr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Scale of its customer base</a:t>
            </a:r>
          </a:p>
          <a:p>
            <a:pPr marL="342900" indent="-342900" algn="ctr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Ubiquity and accessibility to customers</a:t>
            </a:r>
          </a:p>
          <a:p>
            <a:pPr marL="342900" indent="-342900" algn="ctr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6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>
          <a:xfrm>
            <a:off x="7565734" y="886821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20597" y="886821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655723" y="889495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205815" y="886821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62865" y="933105"/>
            <a:ext cx="183366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Leverage Existing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Partnerships and Competencies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343647"/>
            <a:ext cx="26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Implementation Timeline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3525" y="3470671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3826" y="3469709"/>
            <a:ext cx="728819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59980" y="3469709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9655" y="3469709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9956" y="3468747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9631" y="3468747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1436" y="3469709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61737" y="3468747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1412" y="3468747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3519" y="3469052"/>
            <a:ext cx="719675" cy="45719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6870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16202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Y4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56178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Y6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7398284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Y8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90" y="1124069"/>
            <a:ext cx="13685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Stage 1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Expansion to Taiwan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9890" y="2214289"/>
            <a:ext cx="1368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Stage 2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Expansion to Other Countries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813526" y="1628525"/>
            <a:ext cx="2168936" cy="0"/>
          </a:xfrm>
          <a:prstGeom prst="line">
            <a:avLst/>
          </a:prstGeom>
          <a:ln w="19050" cmpd="sng">
            <a:solidFill>
              <a:srgbClr val="E46C0A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941758" y="2375794"/>
            <a:ext cx="1480680" cy="0"/>
          </a:xfrm>
          <a:prstGeom prst="line">
            <a:avLst/>
          </a:prstGeom>
          <a:ln w="19050" cmpd="sng">
            <a:solidFill>
              <a:srgbClr val="E46C0A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41757" y="1771292"/>
            <a:ext cx="148068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Target New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Retailers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941757" y="1639417"/>
            <a:ext cx="0" cy="741704"/>
          </a:xfrm>
          <a:prstGeom prst="line">
            <a:avLst/>
          </a:prstGeom>
          <a:ln w="1905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0072" y="3358234"/>
            <a:ext cx="325730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Y1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3796527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Y3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5236503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Y5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78609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Y7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8090391" y="3358234"/>
            <a:ext cx="325304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Y9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8764690" y="3353412"/>
            <a:ext cx="433491" cy="246221"/>
          </a:xfrm>
          <a:prstGeom prst="rect">
            <a:avLst/>
          </a:prstGeom>
          <a:solidFill>
            <a:srgbClr val="FFFFFF"/>
          </a:solidFill>
          <a:ln>
            <a:solidFill>
              <a:srgbClr val="CCCC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Y10</a:t>
            </a:r>
            <a:endParaRPr lang="en-US" sz="1000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4663563" y="3114365"/>
            <a:ext cx="4332438" cy="5327"/>
          </a:xfrm>
          <a:prstGeom prst="line">
            <a:avLst/>
          </a:prstGeom>
          <a:ln w="19050" cmpd="sng">
            <a:solidFill>
              <a:schemeClr val="accent5">
                <a:lumMod val="60000"/>
                <a:lumOff val="4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63562" y="2377988"/>
            <a:ext cx="0" cy="741704"/>
          </a:xfrm>
          <a:prstGeom prst="line">
            <a:avLst/>
          </a:prstGeom>
          <a:ln w="1905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41436" y="2518004"/>
            <a:ext cx="142429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Target and Enter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New Markets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05384" y="886821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96"/>
          <p:cNvGrpSpPr/>
          <p:nvPr/>
        </p:nvGrpSpPr>
        <p:grpSpPr>
          <a:xfrm>
            <a:off x="369890" y="3946412"/>
            <a:ext cx="8626111" cy="2007697"/>
            <a:chOff x="369890" y="3946412"/>
            <a:chExt cx="8626111" cy="2007697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1810720" y="4474743"/>
              <a:ext cx="1045375" cy="0"/>
            </a:xfrm>
            <a:prstGeom prst="line">
              <a:avLst/>
            </a:prstGeom>
            <a:ln w="19050" cmpd="sng">
              <a:solidFill>
                <a:srgbClr val="E46C0A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69890" y="3970156"/>
              <a:ext cx="13685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P2P</a:t>
              </a:r>
              <a:endPara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9890" y="5123112"/>
              <a:ext cx="13685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</a:t>
              </a:r>
              <a:r>
                <a:rPr lang="en-US" sz="4800" dirty="0" smtClean="0"/>
                <a:t>2P</a:t>
              </a:r>
              <a:endPara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21062" y="3946412"/>
              <a:ext cx="103503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R&amp;D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2838266" y="4474743"/>
              <a:ext cx="6157735" cy="0"/>
            </a:xfrm>
            <a:prstGeom prst="line">
              <a:avLst/>
            </a:prstGeom>
            <a:ln w="19050" cmpd="sng">
              <a:solidFill>
                <a:srgbClr val="E46C0A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699956" y="3946412"/>
              <a:ext cx="2161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Rollout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1827385" y="5589220"/>
              <a:ext cx="1394108" cy="0"/>
            </a:xfrm>
            <a:prstGeom prst="line">
              <a:avLst/>
            </a:prstGeom>
            <a:ln w="19050" cmpd="sng"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837726" y="4997440"/>
              <a:ext cx="1368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Execute 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in HK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3205816" y="5589220"/>
              <a:ext cx="2216622" cy="0"/>
            </a:xfrm>
            <a:prstGeom prst="line">
              <a:avLst/>
            </a:prstGeom>
            <a:ln w="19050" cmpd="sng"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247828" y="4997440"/>
              <a:ext cx="21718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Evaluate, Adjust Rates,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 Target New Markets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486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343647"/>
            <a:ext cx="22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Risks and Mitigations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000" y="1124069"/>
            <a:ext cx="13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05384" y="886821"/>
            <a:ext cx="15678" cy="5396523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4000" y="3636761"/>
            <a:ext cx="13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Mitigation</a:t>
            </a:r>
          </a:p>
        </p:txBody>
      </p:sp>
      <p:grpSp>
        <p:nvGrpSpPr>
          <p:cNvPr id="5" name="Group 14"/>
          <p:cNvGrpSpPr/>
          <p:nvPr/>
        </p:nvGrpSpPr>
        <p:grpSpPr>
          <a:xfrm>
            <a:off x="4105338" y="1047101"/>
            <a:ext cx="2078327" cy="5095135"/>
            <a:chOff x="1975695" y="1047101"/>
            <a:chExt cx="2078327" cy="5095135"/>
          </a:xfrm>
        </p:grpSpPr>
        <p:sp>
          <p:nvSpPr>
            <p:cNvPr id="4" name="Rectangle 3"/>
            <p:cNvSpPr/>
            <p:nvPr/>
          </p:nvSpPr>
          <p:spPr>
            <a:xfrm>
              <a:off x="1975695" y="1047101"/>
              <a:ext cx="2078327" cy="2512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75695" y="3629544"/>
              <a:ext cx="2078327" cy="2512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35707" y="1124069"/>
              <a:ext cx="18258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Employees are disinterested in Octopus as a form of reimbursement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35707" y="3707120"/>
              <a:ext cx="19926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Work with retailers </a:t>
              </a:r>
            </a:p>
            <a:p>
              <a:r>
                <a:rPr lang="en-US" sz="1500" dirty="0" smtClean="0"/>
                <a:t>to offer discounts, loyalty programs, </a:t>
              </a:r>
            </a:p>
            <a:p>
              <a:r>
                <a:rPr lang="en-US" sz="1500" dirty="0" smtClean="0"/>
                <a:t>and other incentives to increase attractiveness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6270371" y="1047101"/>
            <a:ext cx="2078327" cy="5095135"/>
            <a:chOff x="4140728" y="1047101"/>
            <a:chExt cx="2078327" cy="5095135"/>
          </a:xfrm>
        </p:grpSpPr>
        <p:sp>
          <p:nvSpPr>
            <p:cNvPr id="52" name="Rectangle 51"/>
            <p:cNvSpPr/>
            <p:nvPr/>
          </p:nvSpPr>
          <p:spPr>
            <a:xfrm>
              <a:off x="4140728" y="1047101"/>
              <a:ext cx="2078327" cy="2512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40728" y="3629544"/>
              <a:ext cx="2078327" cy="2512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92044" y="1124069"/>
              <a:ext cx="18258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Businesses circumvent B2P contracts by acting in a P2P capacity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92044" y="3707120"/>
              <a:ext cx="182587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Cap maximum P2P payment system at a threshold above which transaction fees are imposed</a:t>
              </a: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962866" y="1048220"/>
            <a:ext cx="2078327" cy="5095135"/>
            <a:chOff x="1962866" y="1048220"/>
            <a:chExt cx="2078327" cy="5095135"/>
          </a:xfrm>
        </p:grpSpPr>
        <p:grpSp>
          <p:nvGrpSpPr>
            <p:cNvPr id="8" name="Group 15"/>
            <p:cNvGrpSpPr/>
            <p:nvPr/>
          </p:nvGrpSpPr>
          <p:grpSpPr>
            <a:xfrm>
              <a:off x="1962866" y="1048220"/>
              <a:ext cx="2078327" cy="5095135"/>
              <a:chOff x="6310412" y="1047101"/>
              <a:chExt cx="2078327" cy="509513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310412" y="1047101"/>
                <a:ext cx="2078327" cy="2512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310412" y="3629544"/>
                <a:ext cx="2078327" cy="2512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021327" y="1124069"/>
              <a:ext cx="182587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Expansion to Taiwan represents diversion of capital and human resources from home market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1327" y="3739304"/>
              <a:ext cx="18258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Reinvest earnings from Taiwan to bolster services in Hong Kong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70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2"/>
          <a:srcRect l="2500" t="5022" r="3813" b="5245"/>
          <a:stretch>
            <a:fillRect/>
          </a:stretch>
        </p:blipFill>
        <p:spPr bwMode="auto">
          <a:xfrm>
            <a:off x="808969" y="1434465"/>
            <a:ext cx="7528215" cy="429940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83920" y="1535430"/>
            <a:ext cx="1691640" cy="10363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OBJECTIVE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560" y="1535430"/>
            <a:ext cx="5654040" cy="1036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How can Octopus expand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grow for the next 10 years while considering this vicious cycle?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920" y="2571750"/>
            <a:ext cx="169164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KEY ISSUES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56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Market Saturation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32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Growing Competition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508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Technological Advancements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" y="3592830"/>
            <a:ext cx="16916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STRATEGY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5560" y="3592830"/>
            <a:ext cx="27965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Geographic Expansion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100" y="3592830"/>
            <a:ext cx="28727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P2P and B2P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920" y="4639310"/>
            <a:ext cx="1691640" cy="10119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IMPACT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5560" y="4639310"/>
            <a:ext cx="5654040" cy="10119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Sustained competitive advantage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Increased global presence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5" y="251023"/>
            <a:ext cx="736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Value Proposition</a:t>
            </a:r>
            <a:endParaRPr lang="en-US" sz="28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Kenneth\Documents\Case Studies\octopus hong kong .png"/>
          <p:cNvPicPr>
            <a:picLocks noChangeAspect="1" noChangeArrowheads="1"/>
          </p:cNvPicPr>
          <p:nvPr/>
        </p:nvPicPr>
        <p:blipFill>
          <a:blip r:embed="rId3"/>
          <a:srcRect l="20959" t="17757" r="9177"/>
          <a:stretch>
            <a:fillRect/>
          </a:stretch>
        </p:blipFill>
        <p:spPr bwMode="auto">
          <a:xfrm>
            <a:off x="1075870" y="1114425"/>
            <a:ext cx="7610930" cy="4670426"/>
          </a:xfrm>
          <a:prstGeom prst="rect">
            <a:avLst/>
          </a:prstGeom>
          <a:noFill/>
        </p:spPr>
      </p:pic>
      <p:pic>
        <p:nvPicPr>
          <p:cNvPr id="11274" name="Picture 10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052" y="3224392"/>
            <a:ext cx="897165" cy="5761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Octopus is losing its advantages gained from being a first mover, and must seek alternative methods to grow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Kenneth\Documents\Case Studies\octopus asian players .png"/>
          <p:cNvPicPr>
            <a:picLocks noChangeAspect="1" noChangeArrowheads="1"/>
          </p:cNvPicPr>
          <p:nvPr/>
        </p:nvPicPr>
        <p:blipFill>
          <a:blip r:embed="rId3"/>
          <a:srcRect l="21053" t="17757" r="9083"/>
          <a:stretch>
            <a:fillRect/>
          </a:stretch>
        </p:blipFill>
        <p:spPr bwMode="auto">
          <a:xfrm>
            <a:off x="1091110" y="1114425"/>
            <a:ext cx="7610930" cy="4670426"/>
          </a:xfrm>
          <a:prstGeom prst="rect">
            <a:avLst/>
          </a:prstGeom>
          <a:noFill/>
        </p:spPr>
      </p:pic>
      <p:pic>
        <p:nvPicPr>
          <p:cNvPr id="11274" name="Picture 10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052" y="3224392"/>
            <a:ext cx="897165" cy="576129"/>
          </a:xfrm>
          <a:prstGeom prst="rect">
            <a:avLst/>
          </a:prstGeom>
          <a:noFill/>
        </p:spPr>
      </p:pic>
      <p:pic>
        <p:nvPicPr>
          <p:cNvPr id="14338" name="Picture 2" descr="https://www.gotokyo.org/en/tourists/info/profit/images/pasumo_suica.jpg"/>
          <p:cNvPicPr>
            <a:picLocks noChangeAspect="1" noChangeArrowheads="1"/>
          </p:cNvPicPr>
          <p:nvPr/>
        </p:nvPicPr>
        <p:blipFill>
          <a:blip r:embed="rId5"/>
          <a:srcRect l="31171" t="36293"/>
          <a:stretch>
            <a:fillRect/>
          </a:stretch>
        </p:blipFill>
        <p:spPr bwMode="auto">
          <a:xfrm>
            <a:off x="6220542" y="2653253"/>
            <a:ext cx="756164" cy="465426"/>
          </a:xfrm>
          <a:prstGeom prst="rect">
            <a:avLst/>
          </a:prstGeom>
          <a:noFill/>
        </p:spPr>
      </p:pic>
      <p:pic>
        <p:nvPicPr>
          <p:cNvPr id="14340" name="Picture 4" descr="http://handbook.kist.re.kr/images/korea/koreaTrans_0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5200650" y="2166452"/>
            <a:ext cx="631729" cy="385201"/>
          </a:xfrm>
          <a:prstGeom prst="rect">
            <a:avLst/>
          </a:prstGeom>
          <a:noFill/>
        </p:spPr>
      </p:pic>
      <p:pic>
        <p:nvPicPr>
          <p:cNvPr id="14342" name="Picture 6" descr="http://www.citytours.sg/images/Ezlink-Card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59" r="50000"/>
          <a:stretch>
            <a:fillRect/>
          </a:stretch>
        </p:blipFill>
        <p:spPr bwMode="auto">
          <a:xfrm>
            <a:off x="3141517" y="4324350"/>
            <a:ext cx="702767" cy="496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Octopus is losing its advantages gained from being a first mover, and must seek alternative methods to grow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Kenneth\Documents\Case Studies\octopus spread1.png"/>
          <p:cNvPicPr>
            <a:picLocks noChangeAspect="1" noChangeArrowheads="1"/>
          </p:cNvPicPr>
          <p:nvPr/>
        </p:nvPicPr>
        <p:blipFill>
          <a:blip r:embed="rId3"/>
          <a:srcRect l="21053" t="17757" r="9083"/>
          <a:stretch>
            <a:fillRect/>
          </a:stretch>
        </p:blipFill>
        <p:spPr bwMode="auto">
          <a:xfrm>
            <a:off x="1091110" y="1114425"/>
            <a:ext cx="7610930" cy="4670426"/>
          </a:xfrm>
          <a:prstGeom prst="rect">
            <a:avLst/>
          </a:prstGeom>
          <a:noFill/>
        </p:spPr>
      </p:pic>
      <p:pic>
        <p:nvPicPr>
          <p:cNvPr id="11274" name="Picture 10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052" y="3224392"/>
            <a:ext cx="897165" cy="576129"/>
          </a:xfrm>
          <a:prstGeom prst="rect">
            <a:avLst/>
          </a:prstGeom>
          <a:noFill/>
        </p:spPr>
      </p:pic>
      <p:pic>
        <p:nvPicPr>
          <p:cNvPr id="14338" name="Picture 2" descr="https://www.gotokyo.org/en/tourists/info/profit/images/pasumo_suica.jpg"/>
          <p:cNvPicPr>
            <a:picLocks noChangeAspect="1" noChangeArrowheads="1"/>
          </p:cNvPicPr>
          <p:nvPr/>
        </p:nvPicPr>
        <p:blipFill>
          <a:blip r:embed="rId5"/>
          <a:srcRect l="31171" t="36293"/>
          <a:stretch>
            <a:fillRect/>
          </a:stretch>
        </p:blipFill>
        <p:spPr bwMode="auto">
          <a:xfrm>
            <a:off x="6220542" y="2653253"/>
            <a:ext cx="756164" cy="465426"/>
          </a:xfrm>
          <a:prstGeom prst="rect">
            <a:avLst/>
          </a:prstGeom>
          <a:noFill/>
        </p:spPr>
      </p:pic>
      <p:pic>
        <p:nvPicPr>
          <p:cNvPr id="14340" name="Picture 4" descr="http://handbook.kist.re.kr/images/korea/koreaTrans_0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5200650" y="2166452"/>
            <a:ext cx="631729" cy="385201"/>
          </a:xfrm>
          <a:prstGeom prst="rect">
            <a:avLst/>
          </a:prstGeom>
          <a:noFill/>
        </p:spPr>
      </p:pic>
      <p:pic>
        <p:nvPicPr>
          <p:cNvPr id="14342" name="Picture 6" descr="http://www.citytours.sg/images/Ezlink-Card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59" r="50000"/>
          <a:stretch>
            <a:fillRect/>
          </a:stretch>
        </p:blipFill>
        <p:spPr bwMode="auto">
          <a:xfrm>
            <a:off x="3141517" y="4324350"/>
            <a:ext cx="702767" cy="496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Octopus is losing its advantages gained from being a first mover, and must seek alternative methods to grow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Kenneth\Documents\Case Studies\octopus spread2.png"/>
          <p:cNvPicPr>
            <a:picLocks noChangeAspect="1" noChangeArrowheads="1"/>
          </p:cNvPicPr>
          <p:nvPr/>
        </p:nvPicPr>
        <p:blipFill>
          <a:blip r:embed="rId3"/>
          <a:srcRect l="21053" t="17757" r="9083"/>
          <a:stretch>
            <a:fillRect/>
          </a:stretch>
        </p:blipFill>
        <p:spPr bwMode="auto">
          <a:xfrm>
            <a:off x="1089751" y="1114425"/>
            <a:ext cx="7610930" cy="4670426"/>
          </a:xfrm>
          <a:prstGeom prst="rect">
            <a:avLst/>
          </a:prstGeom>
          <a:noFill/>
        </p:spPr>
      </p:pic>
      <p:pic>
        <p:nvPicPr>
          <p:cNvPr id="11274" name="Picture 10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052" y="3224392"/>
            <a:ext cx="897165" cy="576129"/>
          </a:xfrm>
          <a:prstGeom prst="rect">
            <a:avLst/>
          </a:prstGeom>
          <a:noFill/>
        </p:spPr>
      </p:pic>
      <p:pic>
        <p:nvPicPr>
          <p:cNvPr id="14338" name="Picture 2" descr="https://www.gotokyo.org/en/tourists/info/profit/images/pasumo_suica.jpg"/>
          <p:cNvPicPr>
            <a:picLocks noChangeAspect="1" noChangeArrowheads="1"/>
          </p:cNvPicPr>
          <p:nvPr/>
        </p:nvPicPr>
        <p:blipFill>
          <a:blip r:embed="rId5"/>
          <a:srcRect l="31171" t="36293"/>
          <a:stretch>
            <a:fillRect/>
          </a:stretch>
        </p:blipFill>
        <p:spPr bwMode="auto">
          <a:xfrm>
            <a:off x="6220542" y="2653253"/>
            <a:ext cx="756164" cy="465426"/>
          </a:xfrm>
          <a:prstGeom prst="rect">
            <a:avLst/>
          </a:prstGeom>
          <a:noFill/>
        </p:spPr>
      </p:pic>
      <p:pic>
        <p:nvPicPr>
          <p:cNvPr id="14340" name="Picture 4" descr="http://handbook.kist.re.kr/images/korea/koreaTrans_0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5200650" y="2166452"/>
            <a:ext cx="631729" cy="385201"/>
          </a:xfrm>
          <a:prstGeom prst="rect">
            <a:avLst/>
          </a:prstGeom>
          <a:noFill/>
        </p:spPr>
      </p:pic>
      <p:pic>
        <p:nvPicPr>
          <p:cNvPr id="14342" name="Picture 6" descr="http://www.citytours.sg/images/Ezlink-Card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59" r="50000"/>
          <a:stretch>
            <a:fillRect/>
          </a:stretch>
        </p:blipFill>
        <p:spPr bwMode="auto">
          <a:xfrm>
            <a:off x="3141517" y="4324350"/>
            <a:ext cx="702767" cy="4968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5181" y="1114425"/>
            <a:ext cx="8445500" cy="496739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Octopus has already saturated the Hong Kong market, and needs to expand to new markets in order to sustain itself against increasingly competitive players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Octopus is losing its advantages gained from being a first mover, and must seek alternative methods to grow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ular Arrow 7"/>
          <p:cNvSpPr/>
          <p:nvPr/>
        </p:nvSpPr>
        <p:spPr>
          <a:xfrm rot="707762">
            <a:off x="1494734" y="1783828"/>
            <a:ext cx="2237817" cy="26682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014332"/>
              <a:gd name="adj5" fmla="val 125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4" name="Picture 4" descr="http://cdn.flaticon.com/png/256/336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945" y="3545337"/>
            <a:ext cx="1814284" cy="18142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62" name="Picture 2" descr="http://cdns2.freepik.com/free-photo/shopper-with-bags_318-26644.jpg"/>
          <p:cNvPicPr>
            <a:picLocks noChangeAspect="1" noChangeArrowheads="1"/>
          </p:cNvPicPr>
          <p:nvPr/>
        </p:nvPicPr>
        <p:blipFill>
          <a:blip r:embed="rId3"/>
          <a:srcRect l="-17263" r="-19344"/>
          <a:stretch>
            <a:fillRect/>
          </a:stretch>
        </p:blipFill>
        <p:spPr bwMode="auto">
          <a:xfrm>
            <a:off x="311946" y="1107843"/>
            <a:ext cx="2569141" cy="2437494"/>
          </a:xfrm>
          <a:prstGeom prst="rect">
            <a:avLst/>
          </a:prstGeom>
          <a:noFill/>
        </p:spPr>
      </p:pic>
      <p:sp>
        <p:nvSpPr>
          <p:cNvPr id="9" name="Circular Arrow 8"/>
          <p:cNvSpPr/>
          <p:nvPr/>
        </p:nvSpPr>
        <p:spPr>
          <a:xfrm rot="1603383" flipH="1" flipV="1">
            <a:off x="738014" y="2768893"/>
            <a:ext cx="2015182" cy="23736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014332"/>
              <a:gd name="adj5" fmla="val 125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81087" y="2108142"/>
            <a:ext cx="703942" cy="334422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688" y="4318217"/>
            <a:ext cx="703942" cy="334422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857833" y="3463897"/>
            <a:ext cx="2148116" cy="200496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51313" y="1440080"/>
            <a:ext cx="1654635" cy="200496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198" y="3545337"/>
            <a:ext cx="1654635" cy="200496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1688" y="1440079"/>
            <a:ext cx="1778000" cy="210525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38083" y="3640730"/>
            <a:ext cx="4253023" cy="20238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business doesn’t’ support Octopus payment, no incentive for customers to have a card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8083" y="1521519"/>
            <a:ext cx="4253023" cy="20238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customers don’t have an Octopus card, businesses have no incentive to support the infrastructure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7365" y="1491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The key issue Octopus faces when looking for places to expand is a lack of customer demand and technological infrastructure</a:t>
            </a:r>
            <a:endParaRPr lang="en-US" sz="20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usenprie.com/wp-content/uploads/2014/09/HK-MTR-Octopus-Card1.jpg"/>
          <p:cNvPicPr>
            <a:picLocks noChangeAspect="1" noChangeArrowheads="1"/>
          </p:cNvPicPr>
          <p:nvPr/>
        </p:nvPicPr>
        <p:blipFill>
          <a:blip r:embed="rId2"/>
          <a:srcRect l="2500" t="5022" r="3813" b="5245"/>
          <a:stretch>
            <a:fillRect/>
          </a:stretch>
        </p:blipFill>
        <p:spPr bwMode="auto">
          <a:xfrm>
            <a:off x="808969" y="1434465"/>
            <a:ext cx="7528215" cy="429940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83920" y="1535430"/>
            <a:ext cx="1691640" cy="10363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OBJECTIVE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560" y="1535430"/>
            <a:ext cx="5654040" cy="1036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How can Octopus expand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grow for the next 10 years while considering this vicious cycle?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920" y="2571750"/>
            <a:ext cx="169164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KEY ISSUES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56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Market Saturation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32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Growing Competition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5080" y="2571750"/>
            <a:ext cx="188976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Technological Advancements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" y="3592830"/>
            <a:ext cx="16916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STRATEGY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5560" y="3592830"/>
            <a:ext cx="27965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Geographic Expansion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100" y="3592830"/>
            <a:ext cx="2872740" cy="10464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P2P and B2P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920" y="4639310"/>
            <a:ext cx="1691640" cy="10119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IMPACT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5560" y="4639310"/>
            <a:ext cx="5654040" cy="10119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Sustained competitive advantage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Increased global presence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5" y="251023"/>
            <a:ext cx="736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Franklin Gothic Book"/>
                <a:cs typeface="Franklin Gothic Book"/>
              </a:rPr>
              <a:t>Value Proposition</a:t>
            </a:r>
            <a:endParaRPr lang="en-US" sz="2800" dirty="0">
              <a:solidFill>
                <a:srgbClr val="40404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kevinsbusrail.com/hong-kong/rail/mtr_tsing-yi.jpg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r="16973" b="7810"/>
          <a:stretch>
            <a:fillRect/>
          </a:stretch>
        </p:blipFill>
        <p:spPr bwMode="auto">
          <a:xfrm>
            <a:off x="162379" y="180745"/>
            <a:ext cx="8807450" cy="65103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9655" y="3778817"/>
            <a:ext cx="5863774" cy="778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2"/>
                </a:solidFill>
                <a:latin typeface="Franklin Gothic Medium Cond" pitchFamily="34" charset="0"/>
              </a:rPr>
              <a:t>1. Geographic Expansion</a:t>
            </a:r>
            <a:endParaRPr lang="en-US" sz="4400" b="1" dirty="0">
              <a:solidFill>
                <a:schemeClr val="bg2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79" y="4557482"/>
            <a:ext cx="5863774" cy="778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Franklin Gothic Medium Cond" pitchFamily="34" charset="0"/>
              </a:rPr>
              <a:t>2. P2P and B2P</a:t>
            </a:r>
            <a:endParaRPr lang="en-US" sz="4400" b="1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7F7F7F"/>
      </a:dk1>
      <a:lt1>
        <a:sysClr val="window" lastClr="FFFFFF"/>
      </a:lt1>
      <a:dk2>
        <a:srgbClr val="FF6600"/>
      </a:dk2>
      <a:lt2>
        <a:srgbClr val="FFC000"/>
      </a:lt2>
      <a:accent1>
        <a:srgbClr val="000000"/>
      </a:accent1>
      <a:accent2>
        <a:srgbClr val="A5A5A5"/>
      </a:accent2>
      <a:accent3>
        <a:srgbClr val="FFCC66"/>
      </a:accent3>
      <a:accent4>
        <a:srgbClr val="FFCC6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1014</Words>
  <Application>Microsoft Office PowerPoint</Application>
  <PresentationFormat>On-screen Show (4:3)</PresentationFormat>
  <Paragraphs>235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Kim</dc:creator>
  <cp:lastModifiedBy>Kenneth Shih</cp:lastModifiedBy>
  <cp:revision>252</cp:revision>
  <dcterms:created xsi:type="dcterms:W3CDTF">2014-09-26T00:00:10Z</dcterms:created>
  <dcterms:modified xsi:type="dcterms:W3CDTF">2014-10-17T21:10:43Z</dcterms:modified>
</cp:coreProperties>
</file>