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embeddings/oleObject1.bin" ContentType="application/vnd.openxmlformats-officedocument.oleObject"/>
  <Override PartName="/ppt/tags/tag3.xml" ContentType="application/vnd.openxmlformats-officedocument.presentationml.tags+xml"/>
  <Override PartName="/ppt/embeddings/oleObject2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embeddings/oleObject3.bin" ContentType="application/vnd.openxmlformats-officedocument.oleObject"/>
  <Override PartName="/ppt/tags/tag7.xml" ContentType="application/vnd.openxmlformats-officedocument.presentationml.tags+xml"/>
  <Override PartName="/ppt/embeddings/oleObject4.bin" ContentType="application/vnd.openxmlformats-officedocument.oleObject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embeddings/oleObject5.bin" ContentType="application/vnd.openxmlformats-officedocument.oleObject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embeddings/oleObject6.bin" ContentType="application/vnd.openxmlformats-officedocument.oleObject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embeddings/oleObject7.bin" ContentType="application/vnd.openxmlformats-officedocument.oleObject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5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6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7.xml" ContentType="application/vnd.openxmlformats-officedocument.presentationml.notesSlide+xml"/>
  <Override PartName="/ppt/embeddings/oleObject14.bin" ContentType="application/vnd.openxmlformats-officedocument.oleObject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8.xml" ContentType="application/vnd.openxmlformats-officedocument.presentationml.notesSlide+xml"/>
  <Override PartName="/ppt/embeddings/oleObject15.bin" ContentType="application/vnd.openxmlformats-officedocument.oleObject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9.xml" ContentType="application/vnd.openxmlformats-officedocument.presentationml.notesSlide+xml"/>
  <Override PartName="/ppt/embeddings/oleObject16.bin" ContentType="application/vnd.openxmlformats-officedocument.oleObject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10.xml" ContentType="application/vnd.openxmlformats-officedocument.presentationml.notesSlide+xml"/>
  <Override PartName="/ppt/embeddings/oleObject17.bin" ContentType="application/vnd.openxmlformats-officedocument.oleObject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notesSlides/notesSlide11.xml" ContentType="application/vnd.openxmlformats-officedocument.presentationml.notesSlide+xml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notesSlides/notesSlide12.xml" ContentType="application/vnd.openxmlformats-officedocument.presentationml.notesSlide+xml"/>
  <Override PartName="/ppt/embeddings/oleObject20.bin" ContentType="application/vnd.openxmlformats-officedocument.oleObject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notesSlides/notesSlide13.xml" ContentType="application/vnd.openxmlformats-officedocument.presentationml.notesSlide+xml"/>
  <Override PartName="/ppt/embeddings/oleObject21.bin" ContentType="application/vnd.openxmlformats-officedocument.oleObject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notesSlides/notesSlide14.xml" ContentType="application/vnd.openxmlformats-officedocument.presentationml.notesSlide+xml"/>
  <Override PartName="/ppt/embeddings/oleObject22.bin" ContentType="application/vnd.openxmlformats-officedocument.oleObject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embeddings/oleObject23.bin" ContentType="application/vnd.openxmlformats-officedocument.oleObject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notesSlides/notesSlide15.xml" ContentType="application/vnd.openxmlformats-officedocument.presentationml.notesSlide+xml"/>
  <Override PartName="/ppt/embeddings/oleObject24.bin" ContentType="application/vnd.openxmlformats-officedocument.oleObject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notesSlides/notesSlide16.xml" ContentType="application/vnd.openxmlformats-officedocument.presentationml.notesSlide+xml"/>
  <Override PartName="/ppt/embeddings/oleObject25.bin" ContentType="application/vnd.openxmlformats-officedocument.oleObject"/>
  <Override PartName="/ppt/tags/tag149.xml" ContentType="application/vnd.openxmlformats-officedocument.presentationml.tags+xml"/>
  <Override PartName="/ppt/notesSlides/notesSlide17.xml" ContentType="application/vnd.openxmlformats-officedocument.presentationml.notesSlide+xml"/>
  <Override PartName="/ppt/embeddings/oleObject26.bin" ContentType="application/vnd.openxmlformats-officedocument.oleObject"/>
  <Override PartName="/ppt/tags/tag150.xml" ContentType="application/vnd.openxmlformats-officedocument.presentationml.tags+xml"/>
  <Override PartName="/ppt/notesSlides/notesSlide18.xml" ContentType="application/vnd.openxmlformats-officedocument.presentationml.notesSlide+xml"/>
  <Override PartName="/ppt/embeddings/oleObject27.bin" ContentType="application/vnd.openxmlformats-officedocument.oleObject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notesSlides/notesSlide19.xml" ContentType="application/vnd.openxmlformats-officedocument.presentationml.notesSlide+xml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notesSlides/notesSlide20.xml" ContentType="application/vnd.openxmlformats-officedocument.presentationml.notesSlide+xml"/>
  <Override PartName="/ppt/embeddings/oleObject30.bin" ContentType="application/vnd.openxmlformats-officedocument.oleObject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notesSlides/notesSlide21.xml" ContentType="application/vnd.openxmlformats-officedocument.presentationml.notesSlide+xml"/>
  <Override PartName="/ppt/embeddings/oleObject31.bin" ContentType="application/vnd.openxmlformats-officedocument.oleObject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notesSlides/notesSlide22.xml" ContentType="application/vnd.openxmlformats-officedocument.presentationml.notesSlide+xml"/>
  <Override PartName="/ppt/embeddings/oleObject34.bin" ContentType="application/vnd.openxmlformats-officedocument.oleObject"/>
  <Override PartName="/ppt/tags/tag225.xml" ContentType="application/vnd.openxmlformats-officedocument.presentationml.tags+xml"/>
  <Override PartName="/ppt/embeddings/oleObject35.bin" ContentType="application/vnd.openxmlformats-officedocument.oleObject"/>
  <Override PartName="/ppt/tags/tag226.xml" ContentType="application/vnd.openxmlformats-officedocument.presentationml.tags+xml"/>
  <Override PartName="/ppt/notesSlides/notesSlide23.xml" ContentType="application/vnd.openxmlformats-officedocument.presentationml.notesSlide+xml"/>
  <Override PartName="/ppt/embeddings/oleObject3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7" r:id="rId2"/>
    <p:sldId id="285" r:id="rId3"/>
    <p:sldId id="280" r:id="rId4"/>
    <p:sldId id="312" r:id="rId5"/>
    <p:sldId id="279" r:id="rId6"/>
    <p:sldId id="275" r:id="rId7"/>
    <p:sldId id="281" r:id="rId8"/>
    <p:sldId id="282" r:id="rId9"/>
    <p:sldId id="304" r:id="rId10"/>
    <p:sldId id="305" r:id="rId11"/>
    <p:sldId id="306" r:id="rId12"/>
    <p:sldId id="284" r:id="rId13"/>
    <p:sldId id="287" r:id="rId14"/>
    <p:sldId id="313" r:id="rId15"/>
    <p:sldId id="303" r:id="rId16"/>
    <p:sldId id="302" r:id="rId17"/>
    <p:sldId id="314" r:id="rId18"/>
    <p:sldId id="299" r:id="rId19"/>
    <p:sldId id="289" r:id="rId20"/>
    <p:sldId id="298" r:id="rId21"/>
    <p:sldId id="297" r:id="rId22"/>
    <p:sldId id="301" r:id="rId23"/>
    <p:sldId id="286" r:id="rId24"/>
    <p:sldId id="308" r:id="rId25"/>
    <p:sldId id="315" r:id="rId26"/>
    <p:sldId id="310" r:id="rId27"/>
    <p:sldId id="307" r:id="rId28"/>
    <p:sldId id="311" r:id="rId29"/>
  </p:sldIdLst>
  <p:sldSz cx="9144000" cy="6858000" type="screen4x3"/>
  <p:notesSz cx="7099300" cy="10234613"/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663" userDrawn="1">
          <p15:clr>
            <a:srgbClr val="A4A3A4"/>
          </p15:clr>
        </p15:guide>
        <p15:guide id="2" orient="horz" pos="3861" userDrawn="1">
          <p15:clr>
            <a:srgbClr val="A4A3A4"/>
          </p15:clr>
        </p15:guide>
        <p15:guide id="3" orient="horz" pos="2409" userDrawn="1">
          <p15:clr>
            <a:srgbClr val="A4A3A4"/>
          </p15:clr>
        </p15:guide>
        <p15:guide id="4" orient="horz" pos="958" userDrawn="1">
          <p15:clr>
            <a:srgbClr val="A4A3A4"/>
          </p15:clr>
        </p15:guide>
        <p15:guide id="5" pos="272" userDrawn="1">
          <p15:clr>
            <a:srgbClr val="A4A3A4"/>
          </p15:clr>
        </p15:guide>
        <p15:guide id="7" pos="2880" userDrawn="1">
          <p15:clr>
            <a:srgbClr val="A4A3A4"/>
          </p15:clr>
        </p15:guide>
        <p15:guide id="8" orient="horz" pos="164" userDrawn="1">
          <p15:clr>
            <a:srgbClr val="A4A3A4"/>
          </p15:clr>
        </p15:guide>
        <p15:guide id="10" pos="54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224">
          <p15:clr>
            <a:srgbClr val="A4A3A4"/>
          </p15:clr>
        </p15:guide>
        <p15:guide id="4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9100"/>
    <a:srgbClr val="969696"/>
    <a:srgbClr val="319DFF"/>
    <a:srgbClr val="97C4FF"/>
    <a:srgbClr val="3088FF"/>
    <a:srgbClr val="0055C8"/>
    <a:srgbClr val="00417D"/>
    <a:srgbClr val="002C53"/>
    <a:srgbClr val="002060"/>
    <a:srgbClr val="0029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17" autoAdjust="0"/>
    <p:restoredTop sz="95588" autoAdjust="0"/>
  </p:normalViewPr>
  <p:slideViewPr>
    <p:cSldViewPr snapToGrid="0" snapToObjects="1" showGuides="1">
      <p:cViewPr varScale="1">
        <p:scale>
          <a:sx n="113" d="100"/>
          <a:sy n="113" d="100"/>
        </p:scale>
        <p:origin x="-1496" y="-96"/>
      </p:cViewPr>
      <p:guideLst>
        <p:guide orient="horz" pos="663"/>
        <p:guide orient="horz" pos="3861"/>
        <p:guide orient="horz" pos="2409"/>
        <p:guide orient="horz" pos="958"/>
        <p:guide orient="horz" pos="164"/>
        <p:guide pos="272"/>
        <p:guide pos="2880"/>
        <p:guide pos="548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340"/>
    </p:cViewPr>
  </p:sorterViewPr>
  <p:notesViewPr>
    <p:cSldViewPr snapToGrid="0" snapToObjects="1">
      <p:cViewPr varScale="1">
        <p:scale>
          <a:sx n="48" d="100"/>
          <a:sy n="48" d="100"/>
        </p:scale>
        <p:origin x="2418" y="66"/>
      </p:cViewPr>
      <p:guideLst>
        <p:guide orient="horz" pos="2880"/>
        <p:guide orient="horz" pos="3224"/>
        <p:guide pos="2160"/>
        <p:guide pos="2236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gs" Target="tags/tag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Relationship Id="rId2" Type="http://schemas.openxmlformats.org/officeDocument/2006/relationships/image" Target="../media/image2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Relationship Id="rId2" Type="http://schemas.openxmlformats.org/officeDocument/2006/relationships/image" Target="../media/image34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Relationship Id="rId2" Type="http://schemas.openxmlformats.org/officeDocument/2006/relationships/image" Target="../media/image36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7DDA2D01-1C52-9148-894A-203EE913FBE5}" type="datetimeFigureOut">
              <a:rPr lang="en-US" smtClean="0"/>
              <a:pPr/>
              <a:t>1/2/15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F4AAF834-3EAA-854F-B44E-31389CE508F7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05389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8FAAAD07-1416-EA4B-89D2-9DCA47C2DAF7}" type="datetimeFigureOut">
              <a:rPr lang="en-US" smtClean="0"/>
              <a:pPr/>
              <a:t>1/2/15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76597B0C-F5B0-F844-B539-B84AF3FFBFF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4350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pg num"/>
          <p:cNvSpPr>
            <a:spLocks noGrp="1" noChangeArrowheads="1"/>
          </p:cNvSpPr>
          <p:nvPr>
            <p:ph type="sldNum" sz="quarter" idx="5"/>
          </p:nvPr>
        </p:nvSpPr>
        <p:spPr>
          <a:xfrm>
            <a:off x="6320848" y="9764989"/>
            <a:ext cx="564167" cy="26835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3917" eaLnBrk="0" hangingPunct="0"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804763" indent="-309524" defTabSz="993917" eaLnBrk="0" hangingPunct="0">
              <a:defRPr sz="1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38098" indent="-247620" defTabSz="993917" eaLnBrk="0" hangingPunct="0">
              <a:defRPr sz="1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33337" indent="-247620" defTabSz="993917" eaLnBrk="0" hangingPunct="0">
              <a:defRPr sz="1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228576" indent="-247620" defTabSz="993917" eaLnBrk="0" hangingPunct="0">
              <a:defRPr sz="1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723815" indent="-247620" defTabSz="99391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219054" indent="-247620" defTabSz="99391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714293" indent="-247620" defTabSz="99391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209532" indent="-247620" defTabSz="99391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80E2FBF-6390-4C42-AB4A-6DCFF07267A3}" type="slidenum">
              <a:rPr lang="en-US" sz="1300" smtClean="0">
                <a:solidFill>
                  <a:prstClr val="black"/>
                </a:solidFill>
              </a:rPr>
              <a:pPr eaLnBrk="1" hangingPunct="1"/>
              <a:t>1</a:t>
            </a:fld>
            <a:endParaRPr lang="en-US" sz="1300" dirty="0">
              <a:solidFill>
                <a:prstClr val="black"/>
              </a:solidFill>
            </a:endParaRPr>
          </a:p>
        </p:txBody>
      </p:sp>
      <p:sp>
        <p:nvSpPr>
          <p:cNvPr id="81923" name="doc id"/>
          <p:cNvSpPr>
            <a:spLocks noGrp="1" noChangeArrowheads="1"/>
          </p:cNvSpPr>
          <p:nvPr>
            <p:ph type="ftr" sz="quarter" idx="4"/>
          </p:nvPr>
        </p:nvSpPr>
        <p:spPr>
          <a:xfrm>
            <a:off x="5345057" y="115672"/>
            <a:ext cx="1539957" cy="20127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BVA-211104-053-200811118-VMS3-he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98700" y="1316038"/>
            <a:ext cx="11653838" cy="8740775"/>
          </a:xfrm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20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97B0C-F5B0-F844-B539-B84AF3FFBFF1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820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97B0C-F5B0-F844-B539-B84AF3FFBFF1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9577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1200" dirty="0" smtClean="0">
                <a:solidFill>
                  <a:srgbClr val="000000"/>
                </a:solidFill>
              </a:rPr>
              <a:t>http://</a:t>
            </a:r>
            <a:r>
              <a:rPr lang="en-US" sz="1200" dirty="0" err="1" smtClean="0">
                <a:solidFill>
                  <a:srgbClr val="000000"/>
                </a:solidFill>
              </a:rPr>
              <a:t>www.fda.gov</a:t>
            </a:r>
            <a:r>
              <a:rPr lang="en-US" sz="1200" dirty="0" smtClean="0">
                <a:solidFill>
                  <a:srgbClr val="000000"/>
                </a:solidFill>
              </a:rPr>
              <a:t>/Cosmetics/</a:t>
            </a:r>
            <a:r>
              <a:rPr lang="en-US" sz="1200" dirty="0" err="1" smtClean="0">
                <a:solidFill>
                  <a:srgbClr val="000000"/>
                </a:solidFill>
              </a:rPr>
              <a:t>GuidanceRegulation</a:t>
            </a:r>
            <a:r>
              <a:rPr lang="en-US" sz="1200" dirty="0" smtClean="0">
                <a:solidFill>
                  <a:srgbClr val="000000"/>
                </a:solidFill>
              </a:rPr>
              <a:t>/</a:t>
            </a:r>
            <a:r>
              <a:rPr lang="en-US" sz="1200" dirty="0" err="1" smtClean="0">
                <a:solidFill>
                  <a:srgbClr val="000000"/>
                </a:solidFill>
              </a:rPr>
              <a:t>LawsRegulations</a:t>
            </a:r>
            <a:r>
              <a:rPr lang="en-US" sz="1200" dirty="0" smtClean="0">
                <a:solidFill>
                  <a:srgbClr val="000000"/>
                </a:solidFill>
              </a:rPr>
              <a:t>/ucm074162.htm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http://</a:t>
            </a:r>
            <a:r>
              <a:rPr lang="en-US" sz="1200" dirty="0" err="1" smtClean="0">
                <a:solidFill>
                  <a:srgbClr val="000000"/>
                </a:solidFill>
              </a:rPr>
              <a:t>www.in-cosmetics.com</a:t>
            </a:r>
            <a:r>
              <a:rPr lang="en-US" sz="1200" dirty="0" smtClean="0">
                <a:solidFill>
                  <a:srgbClr val="000000"/>
                </a:solidFill>
              </a:rPr>
              <a:t>/Online-Press-Centre/Normal--Industry-articles/BrazilSimplifiesCosmeticsRegulations1/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http://</a:t>
            </a:r>
            <a:r>
              <a:rPr lang="en-US" sz="1200" dirty="0" err="1" smtClean="0">
                <a:solidFill>
                  <a:srgbClr val="000000"/>
                </a:solidFill>
              </a:rPr>
              <a:t>export.gov</a:t>
            </a:r>
            <a:r>
              <a:rPr lang="en-US" sz="1200" dirty="0" smtClean="0">
                <a:solidFill>
                  <a:srgbClr val="000000"/>
                </a:solidFill>
              </a:rPr>
              <a:t>/</a:t>
            </a:r>
            <a:r>
              <a:rPr lang="en-US" sz="1200" dirty="0" err="1" smtClean="0">
                <a:solidFill>
                  <a:srgbClr val="000000"/>
                </a:solidFill>
              </a:rPr>
              <a:t>indonesia</a:t>
            </a:r>
            <a:r>
              <a:rPr lang="en-US" sz="1200" dirty="0" smtClean="0">
                <a:solidFill>
                  <a:srgbClr val="000000"/>
                </a:solidFill>
              </a:rPr>
              <a:t>/</a:t>
            </a:r>
            <a:r>
              <a:rPr lang="en-US" sz="1200" dirty="0" err="1" smtClean="0">
                <a:solidFill>
                  <a:srgbClr val="000000"/>
                </a:solidFill>
              </a:rPr>
              <a:t>marketresearchonindonesia</a:t>
            </a:r>
            <a:r>
              <a:rPr lang="en-US" sz="1200" dirty="0" smtClean="0">
                <a:solidFill>
                  <a:srgbClr val="000000"/>
                </a:solidFill>
              </a:rPr>
              <a:t>/cosmetics/</a:t>
            </a:r>
            <a:r>
              <a:rPr lang="en-US" sz="1200" dirty="0" err="1" smtClean="0">
                <a:solidFill>
                  <a:srgbClr val="000000"/>
                </a:solidFill>
              </a:rPr>
              <a:t>index.asp</a:t>
            </a:r>
            <a:endParaRPr lang="en-US" sz="1200" dirty="0" smtClean="0">
              <a:solidFill>
                <a:srgbClr val="000000"/>
              </a:solidFill>
            </a:endParaRPr>
          </a:p>
          <a:p>
            <a:r>
              <a:rPr lang="en-US" sz="1200" dirty="0" smtClean="0">
                <a:solidFill>
                  <a:srgbClr val="000000"/>
                </a:solidFill>
              </a:rPr>
              <a:t>http://</a:t>
            </a:r>
            <a:r>
              <a:rPr lang="en-US" sz="1200" dirty="0" err="1" smtClean="0">
                <a:solidFill>
                  <a:srgbClr val="000000"/>
                </a:solidFill>
              </a:rPr>
              <a:t>www.cosmeticsandtoiletries.com</a:t>
            </a:r>
            <a:r>
              <a:rPr lang="en-US" sz="1200" dirty="0" smtClean="0">
                <a:solidFill>
                  <a:srgbClr val="000000"/>
                </a:solidFill>
              </a:rPr>
              <a:t>/regulatory/region/</a:t>
            </a:r>
            <a:r>
              <a:rPr lang="en-US" sz="1200" dirty="0" err="1" smtClean="0">
                <a:solidFill>
                  <a:srgbClr val="000000"/>
                </a:solidFill>
              </a:rPr>
              <a:t>asia</a:t>
            </a:r>
            <a:r>
              <a:rPr lang="en-US" sz="1200" smtClean="0">
                <a:solidFill>
                  <a:srgbClr val="000000"/>
                </a:solidFill>
              </a:rPr>
              <a:t>/170330946.html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97B0C-F5B0-F844-B539-B84AF3FFBFF1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9464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97B0C-F5B0-F844-B539-B84AF3FFBFF1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961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97B0C-F5B0-F844-B539-B84AF3FFBFF1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302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97B0C-F5B0-F844-B539-B84AF3FFBFF1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2679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97B0C-F5B0-F844-B539-B84AF3FFBFF1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9827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97B0C-F5B0-F844-B539-B84AF3FFBFF1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77468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Modern</a:t>
            </a:r>
            <a:r>
              <a:rPr lang="en-US" baseline="0" dirty="0" smtClean="0"/>
              <a:t> examples </a:t>
            </a:r>
            <a:r>
              <a:rPr lang="en-US" baseline="0" smtClean="0"/>
              <a:t>next time.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97B0C-F5B0-F844-B539-B84AF3FFBFF1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26205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97B0C-F5B0-F844-B539-B84AF3FFBFF1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797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97B0C-F5B0-F844-B539-B84AF3FFBFF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2953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97B0C-F5B0-F844-B539-B84AF3FFBFF1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8907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http://www.cosmeticsbusiness.com/news/article_page/Natural_in_China/80840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97B0C-F5B0-F844-B539-B84AF3FFBFF1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0979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97B0C-F5B0-F844-B539-B84AF3FFBFF1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3976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97B0C-F5B0-F844-B539-B84AF3FFBFF1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4770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97B0C-F5B0-F844-B539-B84AF3FFBFF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120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97B0C-F5B0-F844-B539-B84AF3FFBFF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901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97B0C-F5B0-F844-B539-B84AF3FFBFF1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410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97B0C-F5B0-F844-B539-B84AF3FFBFF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18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97B0C-F5B0-F844-B539-B84AF3FFBFF1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031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u="none" strike="noStrike" dirty="0" smtClean="0">
                <a:effectLst/>
              </a:rPr>
              <a:t>Home remedies for skin care products can substitute store and brand products</a:t>
            </a:r>
          </a:p>
          <a:p>
            <a:pPr lvl="1"/>
            <a:r>
              <a:rPr lang="en-US" u="none" strike="noStrike" dirty="0" smtClean="0">
                <a:effectLst/>
              </a:rPr>
              <a:t>If consumers are not satisfied with a certain product or prices are too high, they will look for alternative products from other competitors</a:t>
            </a:r>
          </a:p>
          <a:p>
            <a:pPr lvl="1"/>
            <a:r>
              <a:rPr lang="en-US" u="none" strike="noStrike" dirty="0" smtClean="0">
                <a:effectLst/>
              </a:rPr>
              <a:t>Innovation is a key part within this industry so consumers are always looking for the latest product that will meet their needs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97B0C-F5B0-F844-B539-B84AF3FFBFF1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4444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u="none" strike="noStrike" dirty="0" smtClean="0">
                <a:effectLst/>
              </a:rPr>
              <a:t>This industry is dominated by global players such as P&amp;G and L’Oreal</a:t>
            </a:r>
          </a:p>
          <a:p>
            <a:pPr lvl="1"/>
            <a:r>
              <a:rPr lang="en-US" u="none" strike="noStrike" dirty="0" smtClean="0">
                <a:effectLst/>
              </a:rPr>
              <a:t>In 2014, 37.8% of industry players were foreign-owned and expected to generate 59.5% of total industry revenue</a:t>
            </a:r>
          </a:p>
          <a:p>
            <a:pPr lvl="1"/>
            <a:r>
              <a:rPr lang="en-US" u="none" strike="noStrike" dirty="0" smtClean="0">
                <a:effectLst/>
              </a:rPr>
              <a:t>International groups are entering the region with advanced technology and management</a:t>
            </a:r>
          </a:p>
          <a:p>
            <a:pPr lvl="1"/>
            <a:r>
              <a:rPr lang="en-US" u="none" strike="noStrike" dirty="0" smtClean="0">
                <a:effectLst/>
              </a:rPr>
              <a:t>Domestic players have to improve product qualities and equipment to compete with foreign players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97B0C-F5B0-F844-B539-B84AF3FFBFF1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7483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3.png"/><Relationship Id="rId1" Type="http://schemas.openxmlformats.org/officeDocument/2006/relationships/vmlDrawing" Target="../drawings/vmlDrawing2.vml"/><Relationship Id="rId2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8926222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05" name="think-cell Folie" r:id="rId4" imgW="0" imgH="0" progId="TCLayout.ActiveDocument.1">
                  <p:embed/>
                </p:oleObj>
              </mc:Choice>
              <mc:Fallback>
                <p:oleObj name="think-cell Folie" r:id="rId4" imgW="0" imgH="0" progId="TCLayout.ActiveDocument.1">
                  <p:embed/>
                  <p:pic>
                    <p:nvPicPr>
                      <p:cNvPr id="0" name="Rectangle 1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hteck 11"/>
          <p:cNvSpPr/>
          <p:nvPr userDrawn="1"/>
        </p:nvSpPr>
        <p:spPr>
          <a:xfrm>
            <a:off x="0" y="0"/>
            <a:ext cx="9144000" cy="16270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9904" y="4114800"/>
            <a:ext cx="4708673" cy="506412"/>
          </a:xfrm>
        </p:spPr>
        <p:txBody>
          <a:bodyPr lIns="0" rIns="0" anchor="b">
            <a:normAutofit/>
          </a:bodyPr>
          <a:lstStyle>
            <a:lvl1pPr>
              <a:defRPr sz="1800" baseline="0"/>
            </a:lvl1pPr>
          </a:lstStyle>
          <a:p>
            <a:r>
              <a:rPr lang="de-DE" dirty="0" smtClean="0"/>
              <a:t>Projektname/-</a:t>
            </a:r>
            <a:r>
              <a:rPr lang="de-DE" dirty="0" err="1" smtClean="0"/>
              <a:t>inhalt</a:t>
            </a:r>
            <a:r>
              <a:rPr lang="de-DE" dirty="0" smtClean="0"/>
              <a:t> einfügen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9904" y="4950467"/>
            <a:ext cx="4708672" cy="221599"/>
          </a:xfr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b">
            <a:spAutoFit/>
          </a:bodyPr>
          <a:lstStyle>
            <a:lvl1pPr marL="0" indent="0" algn="l" defTabSz="913429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de-DE" sz="1600" kern="1200" dirty="0">
                <a:solidFill>
                  <a:schemeClr val="tx2"/>
                </a:solidFill>
                <a:latin typeface="Arial"/>
                <a:ea typeface="ＭＳ Ｐゴシック" charset="0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Ort, Datum</a:t>
            </a:r>
            <a:endParaRPr lang="de-DE" dirty="0"/>
          </a:p>
        </p:txBody>
      </p:sp>
      <p:sp>
        <p:nvSpPr>
          <p:cNvPr id="16" name="Text Box 8"/>
          <p:cNvSpPr txBox="1">
            <a:spLocks noChangeArrowheads="1"/>
          </p:cNvSpPr>
          <p:nvPr userDrawn="1"/>
        </p:nvSpPr>
        <p:spPr bwMode="auto">
          <a:xfrm>
            <a:off x="579904" y="5642479"/>
            <a:ext cx="3905436" cy="826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3634" rIns="87269" bIns="43634" anchor="b">
            <a:spAutoFit/>
          </a:bodyPr>
          <a:lstStyle/>
          <a:p>
            <a:pPr algn="just" defTabSz="93296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This copyrighted document is the property of </a:t>
            </a:r>
            <a:r>
              <a:rPr lang="en-US" sz="8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its authors </a:t>
            </a:r>
            <a:r>
              <a:rPr lang="en-US" sz="8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and is disclosed in confidence. It may not be copied, disclosed to others, or used for manufacturing, without the prior written consent of </a:t>
            </a:r>
            <a:r>
              <a:rPr lang="en-US" sz="8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authors. </a:t>
            </a:r>
            <a:endParaRPr lang="en-US" sz="8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  <a:p>
            <a:pPr algn="just" defTabSz="93296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It </a:t>
            </a:r>
            <a:r>
              <a:rPr lang="en-US" sz="8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was written by its</a:t>
            </a:r>
            <a:r>
              <a:rPr lang="en-US" sz="800" baseline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authors </a:t>
            </a:r>
            <a:r>
              <a:rPr lang="en-US" sz="8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and is valid even without a verbal presentation.</a:t>
            </a:r>
            <a:r>
              <a:rPr lang="en-US" sz="800" baseline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It is a management report</a:t>
            </a:r>
            <a:r>
              <a:rPr lang="en-US" sz="8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. </a:t>
            </a:r>
            <a:r>
              <a:rPr lang="en-US" sz="8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Please note that no adjustments to figures </a:t>
            </a:r>
            <a:r>
              <a:rPr lang="en-US" sz="8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/ calculations </a:t>
            </a:r>
            <a:r>
              <a:rPr lang="en-US" sz="8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have been made after the date shown </a:t>
            </a:r>
            <a:r>
              <a:rPr lang="en-US" sz="8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here.</a:t>
            </a:r>
            <a:endParaRPr lang="en-US" sz="8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3" name="Rechteck 22"/>
          <p:cNvSpPr/>
          <p:nvPr userDrawn="1"/>
        </p:nvSpPr>
        <p:spPr>
          <a:xfrm>
            <a:off x="158750" y="6469263"/>
            <a:ext cx="8985250" cy="388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Untertitel 14"/>
          <p:cNvSpPr txBox="1">
            <a:spLocks/>
          </p:cNvSpPr>
          <p:nvPr userDrawn="1"/>
        </p:nvSpPr>
        <p:spPr>
          <a:xfrm>
            <a:off x="7942636" y="6529276"/>
            <a:ext cx="4708672" cy="15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rtlCol="0" anchor="b">
            <a:spAutoFit/>
          </a:bodyPr>
          <a:lstStyle>
            <a:lvl1pPr marL="0" indent="0" algn="l" defTabSz="913429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1C3B68"/>
              </a:buClr>
              <a:buFont typeface="Wingdings" charset="2"/>
              <a:buNone/>
              <a:defRPr lang="de-DE" sz="1600" b="0" i="0" kern="1200" dirty="0">
                <a:solidFill>
                  <a:srgbClr val="002960"/>
                </a:solidFill>
                <a:latin typeface="Arial"/>
                <a:ea typeface="ＭＳ Ｐゴシック" charset="0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1C3B68"/>
              </a:buClr>
              <a:buFont typeface="Wingdings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rgbClr val="1C3B68"/>
              </a:buClr>
              <a:buFont typeface="Wingdings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rgbClr val="1C3B68"/>
              </a:buClr>
              <a:buFont typeface="Wingdings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rgbClr val="1C3B68"/>
              </a:buClr>
              <a:buFont typeface="Wingdings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 smtClean="0">
                <a:solidFill>
                  <a:schemeClr val="tx2"/>
                </a:solidFill>
              </a:rPr>
              <a:t>Confidential</a:t>
            </a:r>
            <a:endParaRPr lang="en-GB" sz="1100" dirty="0">
              <a:solidFill>
                <a:schemeClr val="tx2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03192" y="567132"/>
            <a:ext cx="2764296" cy="2357152"/>
          </a:xfrm>
          <a:prstGeom prst="rect">
            <a:avLst/>
          </a:prstGeom>
        </p:spPr>
      </p:pic>
      <p:sp>
        <p:nvSpPr>
          <p:cNvPr id="4" name="Rechteck 3"/>
          <p:cNvSpPr/>
          <p:nvPr userDrawn="1"/>
        </p:nvSpPr>
        <p:spPr>
          <a:xfrm>
            <a:off x="579904" y="3336039"/>
            <a:ext cx="8130709" cy="15297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t"/>
          <a:lstStyle/>
          <a:p>
            <a:pPr marL="185738" indent="-185738"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en-US" sz="1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419760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6"/>
              </a:buClr>
              <a:defRPr/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F15E-1F84-3740-8ED2-5CCB0C30F926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7143976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F15E-1F84-3740-8ED2-5CCB0C30F926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2831497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F15E-1F84-3740-8ED2-5CCB0C30F926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6649384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F15E-1F84-3740-8ED2-5CCB0C30F926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388025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pn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vmlDrawing" Target="../drawings/vmlDrawing1.vml"/><Relationship Id="rId8" Type="http://schemas.openxmlformats.org/officeDocument/2006/relationships/tags" Target="../tags/tag2.xml"/><Relationship Id="rId9" Type="http://schemas.openxmlformats.org/officeDocument/2006/relationships/oleObject" Target="../embeddings/oleObject1.bin"/><Relationship Id="rId10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01611535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82" name="think-cell Folie" r:id="rId9" imgW="378" imgH="377" progId="TCLayout.ActiveDocument.1">
                  <p:embed/>
                </p:oleObj>
              </mc:Choice>
              <mc:Fallback>
                <p:oleObj name="think-cell Folie" r:id="rId9" imgW="378" imgH="37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67151" cy="731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95059" y="6489433"/>
            <a:ext cx="1553881" cy="232035"/>
          </a:xfrm>
          <a:prstGeom prst="rect">
            <a:avLst/>
          </a:prstGeom>
        </p:spPr>
        <p:txBody>
          <a:bodyPr vert="horz" lIns="91440" tIns="45720" rIns="91440" bIns="0" rtlCol="0" anchor="ctr"/>
          <a:lstStyle>
            <a:lvl1pPr algn="ctr">
              <a:defRPr lang="de-DE" sz="1000" b="0" i="0" cap="none" smtClean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57200" y="1063796"/>
            <a:ext cx="82296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7200" y="6481747"/>
            <a:ext cx="82296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Slide Number Placeholder 5"/>
          <p:cNvSpPr txBox="1">
            <a:spLocks/>
          </p:cNvSpPr>
          <p:nvPr userDrawn="1"/>
        </p:nvSpPr>
        <p:spPr>
          <a:xfrm>
            <a:off x="372530" y="6489433"/>
            <a:ext cx="2091267" cy="232035"/>
          </a:xfrm>
          <a:prstGeom prst="rect">
            <a:avLst/>
          </a:prstGeom>
        </p:spPr>
        <p:txBody>
          <a:bodyPr vert="horz" lIns="91440" tIns="45720" rIns="9144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 Light"/>
                <a:ea typeface="+mn-ea"/>
                <a:cs typeface="Helvetica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000" cap="none" dirty="0" smtClean="0">
                <a:solidFill>
                  <a:schemeClr val="tx2"/>
                </a:solidFill>
                <a:latin typeface="Arial"/>
                <a:cs typeface="Arial"/>
              </a:rPr>
              <a:t>© Team 7</a:t>
            </a:r>
            <a:endParaRPr lang="de-DE" sz="1000" cap="none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36" name="Untertitel 14"/>
          <p:cNvSpPr txBox="1">
            <a:spLocks/>
          </p:cNvSpPr>
          <p:nvPr userDrawn="1"/>
        </p:nvSpPr>
        <p:spPr>
          <a:xfrm>
            <a:off x="7942636" y="6582969"/>
            <a:ext cx="4708672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rtlCol="0" anchor="b">
            <a:spAutoFit/>
          </a:bodyPr>
          <a:lstStyle>
            <a:lvl1pPr marL="0" indent="0" algn="l" defTabSz="913429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1C3B68"/>
              </a:buClr>
              <a:buFont typeface="Wingdings" charset="2"/>
              <a:buNone/>
              <a:defRPr lang="de-DE" sz="1600" b="0" i="0" kern="1200" dirty="0">
                <a:solidFill>
                  <a:srgbClr val="002960"/>
                </a:solidFill>
                <a:latin typeface="Arial"/>
                <a:ea typeface="ＭＳ Ｐゴシック" charset="0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1C3B68"/>
              </a:buClr>
              <a:buFont typeface="Wingdings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rgbClr val="1C3B68"/>
              </a:buClr>
              <a:buFont typeface="Wingdings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rgbClr val="1C3B68"/>
              </a:buClr>
              <a:buFont typeface="Wingdings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rgbClr val="1C3B68"/>
              </a:buClr>
              <a:buFont typeface="Wingdings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 smtClean="0">
                <a:solidFill>
                  <a:schemeClr val="tx2"/>
                </a:solidFill>
              </a:rPr>
              <a:t>Confidential</a:t>
            </a:r>
            <a:endParaRPr lang="en-GB" sz="1000" dirty="0">
              <a:solidFill>
                <a:schemeClr val="tx2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957637" y="2905125"/>
            <a:ext cx="1228725" cy="104775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824351" y="274638"/>
            <a:ext cx="859942" cy="73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7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transition xmlns:p14="http://schemas.microsoft.com/office/powerpoint/2010/main"/>
  <p:hf hdr="0" ftr="0" dt="0"/>
  <p:txStyles>
    <p:titleStyle>
      <a:lvl1pPr algn="l" defTabSz="895350" rtl="0" eaLnBrk="0" fontAlgn="base" latinLnBrk="0" hangingPunct="0">
        <a:spcBef>
          <a:spcPct val="0"/>
        </a:spcBef>
        <a:spcAft>
          <a:spcPct val="0"/>
        </a:spcAft>
        <a:buNone/>
        <a:tabLst>
          <a:tab pos="390525" algn="l"/>
        </a:tabLst>
        <a:defRPr lang="de-DE" sz="1900" b="1" i="0" kern="1200" cap="none" dirty="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b="0" i="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b="0" i="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b="0" i="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400" b="0" i="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400" b="0" i="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4" Type="http://schemas.openxmlformats.org/officeDocument/2006/relationships/tags" Target="../tags/tag6.xml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.xml"/><Relationship Id="rId7" Type="http://schemas.openxmlformats.org/officeDocument/2006/relationships/oleObject" Target="../embeddings/oleObject3.bin"/><Relationship Id="rId8" Type="http://schemas.openxmlformats.org/officeDocument/2006/relationships/image" Target="../media/image4.png"/><Relationship Id="rId1" Type="http://schemas.openxmlformats.org/officeDocument/2006/relationships/vmlDrawing" Target="../drawings/vmlDrawing3.vml"/><Relationship Id="rId2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emf"/><Relationship Id="rId12" Type="http://schemas.openxmlformats.org/officeDocument/2006/relationships/image" Target="../media/image22.png"/><Relationship Id="rId13" Type="http://schemas.openxmlformats.org/officeDocument/2006/relationships/image" Target="../media/image23.jpg"/><Relationship Id="rId14" Type="http://schemas.openxmlformats.org/officeDocument/2006/relationships/image" Target="../media/image24.png"/><Relationship Id="rId1" Type="http://schemas.openxmlformats.org/officeDocument/2006/relationships/vmlDrawing" Target="../drawings/vmlDrawing12.vml"/><Relationship Id="rId2" Type="http://schemas.openxmlformats.org/officeDocument/2006/relationships/tags" Target="../tags/tag88.xml"/><Relationship Id="rId3" Type="http://schemas.openxmlformats.org/officeDocument/2006/relationships/tags" Target="../tags/tag89.xml"/><Relationship Id="rId4" Type="http://schemas.openxmlformats.org/officeDocument/2006/relationships/tags" Target="../tags/tag90.xml"/><Relationship Id="rId5" Type="http://schemas.openxmlformats.org/officeDocument/2006/relationships/tags" Target="../tags/tag91.xml"/><Relationship Id="rId6" Type="http://schemas.openxmlformats.org/officeDocument/2006/relationships/tags" Target="../tags/tag92.xml"/><Relationship Id="rId7" Type="http://schemas.openxmlformats.org/officeDocument/2006/relationships/tags" Target="../tags/tag93.xml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9.xml"/><Relationship Id="rId10" Type="http://schemas.openxmlformats.org/officeDocument/2006/relationships/oleObject" Target="../embeddings/oleObject16.bin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jpg"/><Relationship Id="rId12" Type="http://schemas.openxmlformats.org/officeDocument/2006/relationships/image" Target="../media/image25.jpg"/><Relationship Id="rId1" Type="http://schemas.openxmlformats.org/officeDocument/2006/relationships/vmlDrawing" Target="../drawings/vmlDrawing13.vml"/><Relationship Id="rId2" Type="http://schemas.openxmlformats.org/officeDocument/2006/relationships/tags" Target="../tags/tag94.xml"/><Relationship Id="rId3" Type="http://schemas.openxmlformats.org/officeDocument/2006/relationships/tags" Target="../tags/tag95.xml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Relationship Id="rId6" Type="http://schemas.openxmlformats.org/officeDocument/2006/relationships/oleObject" Target="../embeddings/oleObject17.bin"/><Relationship Id="rId7" Type="http://schemas.openxmlformats.org/officeDocument/2006/relationships/image" Target="../media/image1.emf"/><Relationship Id="rId8" Type="http://schemas.openxmlformats.org/officeDocument/2006/relationships/image" Target="../media/image16.png"/><Relationship Id="rId9" Type="http://schemas.openxmlformats.org/officeDocument/2006/relationships/image" Target="../media/image18.jpg"/><Relationship Id="rId10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20" Type="http://schemas.openxmlformats.org/officeDocument/2006/relationships/tags" Target="../tags/tag114.xml"/><Relationship Id="rId21" Type="http://schemas.openxmlformats.org/officeDocument/2006/relationships/tags" Target="../tags/tag115.xml"/><Relationship Id="rId22" Type="http://schemas.openxmlformats.org/officeDocument/2006/relationships/tags" Target="../tags/tag116.xml"/><Relationship Id="rId23" Type="http://schemas.openxmlformats.org/officeDocument/2006/relationships/tags" Target="../tags/tag117.xml"/><Relationship Id="rId24" Type="http://schemas.openxmlformats.org/officeDocument/2006/relationships/tags" Target="../tags/tag118.xml"/><Relationship Id="rId25" Type="http://schemas.openxmlformats.org/officeDocument/2006/relationships/tags" Target="../tags/tag119.xml"/><Relationship Id="rId26" Type="http://schemas.openxmlformats.org/officeDocument/2006/relationships/slideLayout" Target="../slideLayouts/slideLayout4.xml"/><Relationship Id="rId27" Type="http://schemas.openxmlformats.org/officeDocument/2006/relationships/notesSlide" Target="../notesSlides/notesSlide11.xml"/><Relationship Id="rId28" Type="http://schemas.openxmlformats.org/officeDocument/2006/relationships/oleObject" Target="../embeddings/oleObject18.bin"/><Relationship Id="rId29" Type="http://schemas.openxmlformats.org/officeDocument/2006/relationships/image" Target="../media/image1.emf"/><Relationship Id="rId30" Type="http://schemas.openxmlformats.org/officeDocument/2006/relationships/oleObject" Target="../embeddings/oleObject19.bin"/><Relationship Id="rId31" Type="http://schemas.openxmlformats.org/officeDocument/2006/relationships/image" Target="../media/image26.emf"/><Relationship Id="rId10" Type="http://schemas.openxmlformats.org/officeDocument/2006/relationships/tags" Target="../tags/tag104.xml"/><Relationship Id="rId11" Type="http://schemas.openxmlformats.org/officeDocument/2006/relationships/tags" Target="../tags/tag105.xml"/><Relationship Id="rId12" Type="http://schemas.openxmlformats.org/officeDocument/2006/relationships/tags" Target="../tags/tag106.xml"/><Relationship Id="rId13" Type="http://schemas.openxmlformats.org/officeDocument/2006/relationships/tags" Target="../tags/tag107.xml"/><Relationship Id="rId14" Type="http://schemas.openxmlformats.org/officeDocument/2006/relationships/tags" Target="../tags/tag108.xml"/><Relationship Id="rId15" Type="http://schemas.openxmlformats.org/officeDocument/2006/relationships/tags" Target="../tags/tag109.xml"/><Relationship Id="rId16" Type="http://schemas.openxmlformats.org/officeDocument/2006/relationships/tags" Target="../tags/tag110.xml"/><Relationship Id="rId17" Type="http://schemas.openxmlformats.org/officeDocument/2006/relationships/tags" Target="../tags/tag111.xml"/><Relationship Id="rId18" Type="http://schemas.openxmlformats.org/officeDocument/2006/relationships/tags" Target="../tags/tag112.xml"/><Relationship Id="rId19" Type="http://schemas.openxmlformats.org/officeDocument/2006/relationships/tags" Target="../tags/tag113.xml"/><Relationship Id="rId1" Type="http://schemas.openxmlformats.org/officeDocument/2006/relationships/vmlDrawing" Target="../drawings/vmlDrawing14.vml"/><Relationship Id="rId2" Type="http://schemas.openxmlformats.org/officeDocument/2006/relationships/tags" Target="../tags/tag96.xml"/><Relationship Id="rId3" Type="http://schemas.openxmlformats.org/officeDocument/2006/relationships/tags" Target="../tags/tag97.xml"/><Relationship Id="rId4" Type="http://schemas.openxmlformats.org/officeDocument/2006/relationships/tags" Target="../tags/tag98.xml"/><Relationship Id="rId5" Type="http://schemas.openxmlformats.org/officeDocument/2006/relationships/tags" Target="../tags/tag99.xml"/><Relationship Id="rId6" Type="http://schemas.openxmlformats.org/officeDocument/2006/relationships/tags" Target="../tags/tag100.xml"/><Relationship Id="rId7" Type="http://schemas.openxmlformats.org/officeDocument/2006/relationships/tags" Target="../tags/tag101.xml"/><Relationship Id="rId8" Type="http://schemas.openxmlformats.org/officeDocument/2006/relationships/tags" Target="../tags/tag102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.xml"/><Relationship Id="rId12" Type="http://schemas.openxmlformats.org/officeDocument/2006/relationships/notesSlide" Target="../notesSlides/notesSlide12.xml"/><Relationship Id="rId13" Type="http://schemas.openxmlformats.org/officeDocument/2006/relationships/oleObject" Target="../embeddings/oleObject20.bin"/><Relationship Id="rId14" Type="http://schemas.openxmlformats.org/officeDocument/2006/relationships/image" Target="../media/image1.emf"/><Relationship Id="rId15" Type="http://schemas.openxmlformats.org/officeDocument/2006/relationships/image" Target="../media/image27.png"/><Relationship Id="rId16" Type="http://schemas.openxmlformats.org/officeDocument/2006/relationships/image" Target="../media/image28.png"/><Relationship Id="rId17" Type="http://schemas.openxmlformats.org/officeDocument/2006/relationships/image" Target="../media/image29.png"/><Relationship Id="rId1" Type="http://schemas.openxmlformats.org/officeDocument/2006/relationships/vmlDrawing" Target="../drawings/vmlDrawing15.vml"/><Relationship Id="rId2" Type="http://schemas.openxmlformats.org/officeDocument/2006/relationships/tags" Target="../tags/tag120.xml"/><Relationship Id="rId3" Type="http://schemas.openxmlformats.org/officeDocument/2006/relationships/tags" Target="../tags/tag121.xml"/><Relationship Id="rId4" Type="http://schemas.openxmlformats.org/officeDocument/2006/relationships/tags" Target="../tags/tag122.xml"/><Relationship Id="rId5" Type="http://schemas.openxmlformats.org/officeDocument/2006/relationships/tags" Target="../tags/tag123.xml"/><Relationship Id="rId6" Type="http://schemas.openxmlformats.org/officeDocument/2006/relationships/tags" Target="../tags/tag124.xml"/><Relationship Id="rId7" Type="http://schemas.openxmlformats.org/officeDocument/2006/relationships/tags" Target="../tags/tag125.xml"/><Relationship Id="rId8" Type="http://schemas.openxmlformats.org/officeDocument/2006/relationships/tags" Target="../tags/tag126.xml"/><Relationship Id="rId9" Type="http://schemas.openxmlformats.org/officeDocument/2006/relationships/tags" Target="../tags/tag127.xml"/><Relationship Id="rId10" Type="http://schemas.openxmlformats.org/officeDocument/2006/relationships/tags" Target="../tags/tag1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130.xml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Relationship Id="rId6" Type="http://schemas.openxmlformats.org/officeDocument/2006/relationships/oleObject" Target="../embeddings/oleObject21.bin"/><Relationship Id="rId7" Type="http://schemas.openxmlformats.org/officeDocument/2006/relationships/image" Target="../media/image1.emf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3.png"/><Relationship Id="rId1" Type="http://schemas.openxmlformats.org/officeDocument/2006/relationships/vmlDrawing" Target="../drawings/vmlDrawing16.vml"/><Relationship Id="rId2" Type="http://schemas.openxmlformats.org/officeDocument/2006/relationships/tags" Target="../tags/tag1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Relationship Id="rId6" Type="http://schemas.openxmlformats.org/officeDocument/2006/relationships/oleObject" Target="../embeddings/oleObject22.bin"/><Relationship Id="rId7" Type="http://schemas.openxmlformats.org/officeDocument/2006/relationships/image" Target="../media/image1.emf"/><Relationship Id="rId1" Type="http://schemas.openxmlformats.org/officeDocument/2006/relationships/vmlDrawing" Target="../drawings/vmlDrawing17.vml"/><Relationship Id="rId2" Type="http://schemas.openxmlformats.org/officeDocument/2006/relationships/tags" Target="../tags/tag131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tags" Target="../tags/tag142.xml"/><Relationship Id="rId12" Type="http://schemas.openxmlformats.org/officeDocument/2006/relationships/tags" Target="../tags/tag143.xml"/><Relationship Id="rId13" Type="http://schemas.openxmlformats.org/officeDocument/2006/relationships/tags" Target="../tags/tag144.xml"/><Relationship Id="rId14" Type="http://schemas.openxmlformats.org/officeDocument/2006/relationships/slideLayout" Target="../slideLayouts/slideLayout2.xml"/><Relationship Id="rId15" Type="http://schemas.openxmlformats.org/officeDocument/2006/relationships/oleObject" Target="../embeddings/oleObject23.bin"/><Relationship Id="rId16" Type="http://schemas.openxmlformats.org/officeDocument/2006/relationships/image" Target="../media/image1.emf"/><Relationship Id="rId1" Type="http://schemas.openxmlformats.org/officeDocument/2006/relationships/vmlDrawing" Target="../drawings/vmlDrawing18.vml"/><Relationship Id="rId2" Type="http://schemas.openxmlformats.org/officeDocument/2006/relationships/tags" Target="../tags/tag133.xml"/><Relationship Id="rId3" Type="http://schemas.openxmlformats.org/officeDocument/2006/relationships/tags" Target="../tags/tag134.xml"/><Relationship Id="rId4" Type="http://schemas.openxmlformats.org/officeDocument/2006/relationships/tags" Target="../tags/tag135.xml"/><Relationship Id="rId5" Type="http://schemas.openxmlformats.org/officeDocument/2006/relationships/tags" Target="../tags/tag136.xml"/><Relationship Id="rId6" Type="http://schemas.openxmlformats.org/officeDocument/2006/relationships/tags" Target="../tags/tag137.xml"/><Relationship Id="rId7" Type="http://schemas.openxmlformats.org/officeDocument/2006/relationships/tags" Target="../tags/tag138.xml"/><Relationship Id="rId8" Type="http://schemas.openxmlformats.org/officeDocument/2006/relationships/tags" Target="../tags/tag139.xml"/><Relationship Id="rId9" Type="http://schemas.openxmlformats.org/officeDocument/2006/relationships/tags" Target="../tags/tag140.xml"/><Relationship Id="rId10" Type="http://schemas.openxmlformats.org/officeDocument/2006/relationships/tags" Target="../tags/tag1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46.xml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Relationship Id="rId6" Type="http://schemas.openxmlformats.org/officeDocument/2006/relationships/oleObject" Target="../embeddings/oleObject24.bin"/><Relationship Id="rId7" Type="http://schemas.openxmlformats.org/officeDocument/2006/relationships/image" Target="../media/image1.emf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3.png"/><Relationship Id="rId1" Type="http://schemas.openxmlformats.org/officeDocument/2006/relationships/vmlDrawing" Target="../drawings/vmlDrawing19.vml"/><Relationship Id="rId2" Type="http://schemas.openxmlformats.org/officeDocument/2006/relationships/tags" Target="../tags/tag1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148.xml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Relationship Id="rId6" Type="http://schemas.openxmlformats.org/officeDocument/2006/relationships/oleObject" Target="../embeddings/oleObject25.bin"/><Relationship Id="rId7" Type="http://schemas.openxmlformats.org/officeDocument/2006/relationships/image" Target="../media/image1.emf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Relationship Id="rId1" Type="http://schemas.openxmlformats.org/officeDocument/2006/relationships/vmlDrawing" Target="../drawings/vmlDrawing20.vml"/><Relationship Id="rId2" Type="http://schemas.openxmlformats.org/officeDocument/2006/relationships/tags" Target="../tags/tag14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7.xml"/><Relationship Id="rId5" Type="http://schemas.openxmlformats.org/officeDocument/2006/relationships/oleObject" Target="../embeddings/oleObject26.bin"/><Relationship Id="rId6" Type="http://schemas.openxmlformats.org/officeDocument/2006/relationships/image" Target="../media/image1.emf"/><Relationship Id="rId7" Type="http://schemas.openxmlformats.org/officeDocument/2006/relationships/image" Target="../media/image3.png"/><Relationship Id="rId8" Type="http://schemas.openxmlformats.org/officeDocument/2006/relationships/image" Target="../media/image16.png"/><Relationship Id="rId9" Type="http://schemas.openxmlformats.org/officeDocument/2006/relationships/image" Target="../media/image18.jpg"/><Relationship Id="rId10" Type="http://schemas.openxmlformats.org/officeDocument/2006/relationships/image" Target="../media/image20.png"/><Relationship Id="rId1" Type="http://schemas.openxmlformats.org/officeDocument/2006/relationships/vmlDrawing" Target="../drawings/vmlDrawing21.vml"/><Relationship Id="rId2" Type="http://schemas.openxmlformats.org/officeDocument/2006/relationships/tags" Target="../tags/tag1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4.vml"/><Relationship Id="rId2" Type="http://schemas.openxmlformats.org/officeDocument/2006/relationships/tags" Target="../tags/tag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8.xml"/><Relationship Id="rId5" Type="http://schemas.openxmlformats.org/officeDocument/2006/relationships/oleObject" Target="../embeddings/oleObject27.bin"/><Relationship Id="rId6" Type="http://schemas.openxmlformats.org/officeDocument/2006/relationships/image" Target="../media/image1.emf"/><Relationship Id="rId7" Type="http://schemas.openxmlformats.org/officeDocument/2006/relationships/image" Target="../media/image21.jpg"/><Relationship Id="rId8" Type="http://schemas.openxmlformats.org/officeDocument/2006/relationships/image" Target="../media/image33.png"/><Relationship Id="rId1" Type="http://schemas.openxmlformats.org/officeDocument/2006/relationships/vmlDrawing" Target="../drawings/vmlDrawing22.vml"/><Relationship Id="rId2" Type="http://schemas.openxmlformats.org/officeDocument/2006/relationships/tags" Target="../tags/tag150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58.xml"/><Relationship Id="rId20" Type="http://schemas.openxmlformats.org/officeDocument/2006/relationships/tags" Target="../tags/tag169.xml"/><Relationship Id="rId21" Type="http://schemas.openxmlformats.org/officeDocument/2006/relationships/slideLayout" Target="../slideLayouts/slideLayout4.xml"/><Relationship Id="rId22" Type="http://schemas.openxmlformats.org/officeDocument/2006/relationships/notesSlide" Target="../notesSlides/notesSlide19.xml"/><Relationship Id="rId23" Type="http://schemas.openxmlformats.org/officeDocument/2006/relationships/oleObject" Target="../embeddings/oleObject28.bin"/><Relationship Id="rId24" Type="http://schemas.openxmlformats.org/officeDocument/2006/relationships/image" Target="../media/image1.emf"/><Relationship Id="rId25" Type="http://schemas.openxmlformats.org/officeDocument/2006/relationships/oleObject" Target="../embeddings/oleObject29.bin"/><Relationship Id="rId26" Type="http://schemas.openxmlformats.org/officeDocument/2006/relationships/image" Target="../media/image34.emf"/><Relationship Id="rId10" Type="http://schemas.openxmlformats.org/officeDocument/2006/relationships/tags" Target="../tags/tag159.xml"/><Relationship Id="rId11" Type="http://schemas.openxmlformats.org/officeDocument/2006/relationships/tags" Target="../tags/tag160.xml"/><Relationship Id="rId12" Type="http://schemas.openxmlformats.org/officeDocument/2006/relationships/tags" Target="../tags/tag161.xml"/><Relationship Id="rId13" Type="http://schemas.openxmlformats.org/officeDocument/2006/relationships/tags" Target="../tags/tag162.xml"/><Relationship Id="rId14" Type="http://schemas.openxmlformats.org/officeDocument/2006/relationships/tags" Target="../tags/tag163.xml"/><Relationship Id="rId15" Type="http://schemas.openxmlformats.org/officeDocument/2006/relationships/tags" Target="../tags/tag164.xml"/><Relationship Id="rId16" Type="http://schemas.openxmlformats.org/officeDocument/2006/relationships/tags" Target="../tags/tag165.xml"/><Relationship Id="rId17" Type="http://schemas.openxmlformats.org/officeDocument/2006/relationships/tags" Target="../tags/tag166.xml"/><Relationship Id="rId18" Type="http://schemas.openxmlformats.org/officeDocument/2006/relationships/tags" Target="../tags/tag167.xml"/><Relationship Id="rId19" Type="http://schemas.openxmlformats.org/officeDocument/2006/relationships/tags" Target="../tags/tag168.xml"/><Relationship Id="rId1" Type="http://schemas.openxmlformats.org/officeDocument/2006/relationships/vmlDrawing" Target="../drawings/vmlDrawing23.vml"/><Relationship Id="rId2" Type="http://schemas.openxmlformats.org/officeDocument/2006/relationships/tags" Target="../tags/tag151.xml"/><Relationship Id="rId3" Type="http://schemas.openxmlformats.org/officeDocument/2006/relationships/tags" Target="../tags/tag152.xml"/><Relationship Id="rId4" Type="http://schemas.openxmlformats.org/officeDocument/2006/relationships/tags" Target="../tags/tag153.xml"/><Relationship Id="rId5" Type="http://schemas.openxmlformats.org/officeDocument/2006/relationships/tags" Target="../tags/tag154.xml"/><Relationship Id="rId6" Type="http://schemas.openxmlformats.org/officeDocument/2006/relationships/tags" Target="../tags/tag155.xml"/><Relationship Id="rId7" Type="http://schemas.openxmlformats.org/officeDocument/2006/relationships/tags" Target="../tags/tag156.xml"/><Relationship Id="rId8" Type="http://schemas.openxmlformats.org/officeDocument/2006/relationships/tags" Target="../tags/tag15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71.xml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Relationship Id="rId6" Type="http://schemas.openxmlformats.org/officeDocument/2006/relationships/oleObject" Target="../embeddings/oleObject30.bin"/><Relationship Id="rId7" Type="http://schemas.openxmlformats.org/officeDocument/2006/relationships/image" Target="../media/image1.emf"/><Relationship Id="rId8" Type="http://schemas.openxmlformats.org/officeDocument/2006/relationships/image" Target="../media/image35.emf"/><Relationship Id="rId1" Type="http://schemas.openxmlformats.org/officeDocument/2006/relationships/vmlDrawing" Target="../drawings/vmlDrawing24.vml"/><Relationship Id="rId2" Type="http://schemas.openxmlformats.org/officeDocument/2006/relationships/tags" Target="../tags/tag170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tags" Target="../tags/tag181.xml"/><Relationship Id="rId12" Type="http://schemas.openxmlformats.org/officeDocument/2006/relationships/tags" Target="../tags/tag182.xml"/><Relationship Id="rId13" Type="http://schemas.openxmlformats.org/officeDocument/2006/relationships/tags" Target="../tags/tag183.xml"/><Relationship Id="rId14" Type="http://schemas.openxmlformats.org/officeDocument/2006/relationships/slideLayout" Target="../slideLayouts/slideLayout4.xml"/><Relationship Id="rId15" Type="http://schemas.openxmlformats.org/officeDocument/2006/relationships/notesSlide" Target="../notesSlides/notesSlide21.xml"/><Relationship Id="rId16" Type="http://schemas.openxmlformats.org/officeDocument/2006/relationships/oleObject" Target="../embeddings/oleObject31.bin"/><Relationship Id="rId17" Type="http://schemas.openxmlformats.org/officeDocument/2006/relationships/image" Target="../media/image1.emf"/><Relationship Id="rId18" Type="http://schemas.openxmlformats.org/officeDocument/2006/relationships/image" Target="../media/image28.png"/><Relationship Id="rId1" Type="http://schemas.openxmlformats.org/officeDocument/2006/relationships/vmlDrawing" Target="../drawings/vmlDrawing25.vml"/><Relationship Id="rId2" Type="http://schemas.openxmlformats.org/officeDocument/2006/relationships/tags" Target="../tags/tag172.xml"/><Relationship Id="rId3" Type="http://schemas.openxmlformats.org/officeDocument/2006/relationships/tags" Target="../tags/tag173.xml"/><Relationship Id="rId4" Type="http://schemas.openxmlformats.org/officeDocument/2006/relationships/tags" Target="../tags/tag174.xml"/><Relationship Id="rId5" Type="http://schemas.openxmlformats.org/officeDocument/2006/relationships/tags" Target="../tags/tag175.xml"/><Relationship Id="rId6" Type="http://schemas.openxmlformats.org/officeDocument/2006/relationships/tags" Target="../tags/tag176.xml"/><Relationship Id="rId7" Type="http://schemas.openxmlformats.org/officeDocument/2006/relationships/tags" Target="../tags/tag177.xml"/><Relationship Id="rId8" Type="http://schemas.openxmlformats.org/officeDocument/2006/relationships/tags" Target="../tags/tag178.xml"/><Relationship Id="rId9" Type="http://schemas.openxmlformats.org/officeDocument/2006/relationships/tags" Target="../tags/tag179.xml"/><Relationship Id="rId10" Type="http://schemas.openxmlformats.org/officeDocument/2006/relationships/tags" Target="../tags/tag180.xml"/></Relationships>
</file>

<file path=ppt/slides/_rels/slide24.xml.rels><?xml version="1.0" encoding="UTF-8" standalone="yes"?>
<Relationships xmlns="http://schemas.openxmlformats.org/package/2006/relationships"><Relationship Id="rId46" Type="http://schemas.openxmlformats.org/officeDocument/2006/relationships/image" Target="../media/image36.emf"/><Relationship Id="rId20" Type="http://schemas.openxmlformats.org/officeDocument/2006/relationships/tags" Target="../tags/tag202.xml"/><Relationship Id="rId21" Type="http://schemas.openxmlformats.org/officeDocument/2006/relationships/tags" Target="../tags/tag203.xml"/><Relationship Id="rId22" Type="http://schemas.openxmlformats.org/officeDocument/2006/relationships/tags" Target="../tags/tag204.xml"/><Relationship Id="rId23" Type="http://schemas.openxmlformats.org/officeDocument/2006/relationships/tags" Target="../tags/tag205.xml"/><Relationship Id="rId24" Type="http://schemas.openxmlformats.org/officeDocument/2006/relationships/tags" Target="../tags/tag206.xml"/><Relationship Id="rId25" Type="http://schemas.openxmlformats.org/officeDocument/2006/relationships/tags" Target="../tags/tag207.xml"/><Relationship Id="rId26" Type="http://schemas.openxmlformats.org/officeDocument/2006/relationships/tags" Target="../tags/tag208.xml"/><Relationship Id="rId27" Type="http://schemas.openxmlformats.org/officeDocument/2006/relationships/tags" Target="../tags/tag209.xml"/><Relationship Id="rId28" Type="http://schemas.openxmlformats.org/officeDocument/2006/relationships/tags" Target="../tags/tag210.xml"/><Relationship Id="rId29" Type="http://schemas.openxmlformats.org/officeDocument/2006/relationships/tags" Target="../tags/tag211.xml"/><Relationship Id="rId1" Type="http://schemas.openxmlformats.org/officeDocument/2006/relationships/vmlDrawing" Target="../drawings/vmlDrawing26.vml"/><Relationship Id="rId2" Type="http://schemas.openxmlformats.org/officeDocument/2006/relationships/tags" Target="../tags/tag184.xml"/><Relationship Id="rId3" Type="http://schemas.openxmlformats.org/officeDocument/2006/relationships/tags" Target="../tags/tag185.xml"/><Relationship Id="rId4" Type="http://schemas.openxmlformats.org/officeDocument/2006/relationships/tags" Target="../tags/tag186.xml"/><Relationship Id="rId5" Type="http://schemas.openxmlformats.org/officeDocument/2006/relationships/tags" Target="../tags/tag187.xml"/><Relationship Id="rId30" Type="http://schemas.openxmlformats.org/officeDocument/2006/relationships/tags" Target="../tags/tag212.xml"/><Relationship Id="rId31" Type="http://schemas.openxmlformats.org/officeDocument/2006/relationships/tags" Target="../tags/tag213.xml"/><Relationship Id="rId32" Type="http://schemas.openxmlformats.org/officeDocument/2006/relationships/tags" Target="../tags/tag214.xml"/><Relationship Id="rId9" Type="http://schemas.openxmlformats.org/officeDocument/2006/relationships/tags" Target="../tags/tag191.xml"/><Relationship Id="rId6" Type="http://schemas.openxmlformats.org/officeDocument/2006/relationships/tags" Target="../tags/tag188.xml"/><Relationship Id="rId7" Type="http://schemas.openxmlformats.org/officeDocument/2006/relationships/tags" Target="../tags/tag189.xml"/><Relationship Id="rId8" Type="http://schemas.openxmlformats.org/officeDocument/2006/relationships/tags" Target="../tags/tag190.xml"/><Relationship Id="rId33" Type="http://schemas.openxmlformats.org/officeDocument/2006/relationships/tags" Target="../tags/tag215.xml"/><Relationship Id="rId34" Type="http://schemas.openxmlformats.org/officeDocument/2006/relationships/tags" Target="../tags/tag216.xml"/><Relationship Id="rId35" Type="http://schemas.openxmlformats.org/officeDocument/2006/relationships/tags" Target="../tags/tag217.xml"/><Relationship Id="rId36" Type="http://schemas.openxmlformats.org/officeDocument/2006/relationships/tags" Target="../tags/tag218.xml"/><Relationship Id="rId10" Type="http://schemas.openxmlformats.org/officeDocument/2006/relationships/tags" Target="../tags/tag192.xml"/><Relationship Id="rId11" Type="http://schemas.openxmlformats.org/officeDocument/2006/relationships/tags" Target="../tags/tag193.xml"/><Relationship Id="rId12" Type="http://schemas.openxmlformats.org/officeDocument/2006/relationships/tags" Target="../tags/tag194.xml"/><Relationship Id="rId13" Type="http://schemas.openxmlformats.org/officeDocument/2006/relationships/tags" Target="../tags/tag195.xml"/><Relationship Id="rId14" Type="http://schemas.openxmlformats.org/officeDocument/2006/relationships/tags" Target="../tags/tag196.xml"/><Relationship Id="rId15" Type="http://schemas.openxmlformats.org/officeDocument/2006/relationships/tags" Target="../tags/tag197.xml"/><Relationship Id="rId16" Type="http://schemas.openxmlformats.org/officeDocument/2006/relationships/tags" Target="../tags/tag198.xml"/><Relationship Id="rId17" Type="http://schemas.openxmlformats.org/officeDocument/2006/relationships/tags" Target="../tags/tag199.xml"/><Relationship Id="rId18" Type="http://schemas.openxmlformats.org/officeDocument/2006/relationships/tags" Target="../tags/tag200.xml"/><Relationship Id="rId19" Type="http://schemas.openxmlformats.org/officeDocument/2006/relationships/tags" Target="../tags/tag201.xml"/><Relationship Id="rId37" Type="http://schemas.openxmlformats.org/officeDocument/2006/relationships/tags" Target="../tags/tag219.xml"/><Relationship Id="rId38" Type="http://schemas.openxmlformats.org/officeDocument/2006/relationships/tags" Target="../tags/tag220.xml"/><Relationship Id="rId39" Type="http://schemas.openxmlformats.org/officeDocument/2006/relationships/tags" Target="../tags/tag221.xml"/><Relationship Id="rId40" Type="http://schemas.openxmlformats.org/officeDocument/2006/relationships/tags" Target="../tags/tag222.xml"/><Relationship Id="rId41" Type="http://schemas.openxmlformats.org/officeDocument/2006/relationships/slideLayout" Target="../slideLayouts/slideLayout4.xml"/><Relationship Id="rId42" Type="http://schemas.openxmlformats.org/officeDocument/2006/relationships/oleObject" Target="../embeddings/oleObject32.bin"/><Relationship Id="rId43" Type="http://schemas.openxmlformats.org/officeDocument/2006/relationships/image" Target="../media/image1.emf"/><Relationship Id="rId44" Type="http://schemas.openxmlformats.org/officeDocument/2006/relationships/image" Target="../media/image37.emf"/><Relationship Id="rId45" Type="http://schemas.openxmlformats.org/officeDocument/2006/relationships/oleObject" Target="../embeddings/oleObject33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224.xml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Relationship Id="rId6" Type="http://schemas.openxmlformats.org/officeDocument/2006/relationships/oleObject" Target="../embeddings/oleObject34.bin"/><Relationship Id="rId7" Type="http://schemas.openxmlformats.org/officeDocument/2006/relationships/image" Target="../media/image1.emf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3.png"/><Relationship Id="rId1" Type="http://schemas.openxmlformats.org/officeDocument/2006/relationships/vmlDrawing" Target="../drawings/vmlDrawing27.vml"/><Relationship Id="rId2" Type="http://schemas.openxmlformats.org/officeDocument/2006/relationships/tags" Target="../tags/tag2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oleObject" Target="../embeddings/oleObject35.bin"/><Relationship Id="rId5" Type="http://schemas.openxmlformats.org/officeDocument/2006/relationships/image" Target="../media/image1.emf"/><Relationship Id="rId6" Type="http://schemas.openxmlformats.org/officeDocument/2006/relationships/image" Target="../media/image40.png"/><Relationship Id="rId1" Type="http://schemas.openxmlformats.org/officeDocument/2006/relationships/vmlDrawing" Target="../drawings/vmlDrawing28.vml"/><Relationship Id="rId2" Type="http://schemas.openxmlformats.org/officeDocument/2006/relationships/tags" Target="../tags/tag2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3.xml"/><Relationship Id="rId5" Type="http://schemas.openxmlformats.org/officeDocument/2006/relationships/oleObject" Target="../embeddings/oleObject36.bin"/><Relationship Id="rId6" Type="http://schemas.openxmlformats.org/officeDocument/2006/relationships/image" Target="../media/image1.emf"/><Relationship Id="rId7" Type="http://schemas.openxmlformats.org/officeDocument/2006/relationships/image" Target="../media/image41.png"/><Relationship Id="rId8" Type="http://schemas.openxmlformats.org/officeDocument/2006/relationships/image" Target="../media/image28.png"/><Relationship Id="rId9" Type="http://schemas.openxmlformats.org/officeDocument/2006/relationships/image" Target="../media/image38.png"/><Relationship Id="rId1" Type="http://schemas.openxmlformats.org/officeDocument/2006/relationships/vmlDrawing" Target="../drawings/vmlDrawing29.vml"/><Relationship Id="rId2" Type="http://schemas.openxmlformats.org/officeDocument/2006/relationships/tags" Target="../tags/tag2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Relationship Id="rId6" Type="http://schemas.openxmlformats.org/officeDocument/2006/relationships/oleObject" Target="../embeddings/oleObject5.bin"/><Relationship Id="rId7" Type="http://schemas.openxmlformats.org/officeDocument/2006/relationships/image" Target="../media/image1.emf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3.png"/><Relationship Id="rId1" Type="http://schemas.openxmlformats.org/officeDocument/2006/relationships/vmlDrawing" Target="../drawings/vmlDrawing5.vml"/><Relationship Id="rId2" Type="http://schemas.openxmlformats.org/officeDocument/2006/relationships/tags" Target="../tags/tag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Relationship Id="rId6" Type="http://schemas.openxmlformats.org/officeDocument/2006/relationships/oleObject" Target="../embeddings/oleObject6.bin"/><Relationship Id="rId7" Type="http://schemas.openxmlformats.org/officeDocument/2006/relationships/image" Target="../media/image1.emf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3.png"/><Relationship Id="rId1" Type="http://schemas.openxmlformats.org/officeDocument/2006/relationships/vmlDrawing" Target="../drawings/vmlDrawing6.vml"/><Relationship Id="rId2" Type="http://schemas.openxmlformats.org/officeDocument/2006/relationships/tags" Target="../tags/tag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Relationship Id="rId6" Type="http://schemas.openxmlformats.org/officeDocument/2006/relationships/oleObject" Target="../embeddings/oleObject7.bin"/><Relationship Id="rId7" Type="http://schemas.openxmlformats.org/officeDocument/2006/relationships/image" Target="../media/image1.emf"/><Relationship Id="rId1" Type="http://schemas.openxmlformats.org/officeDocument/2006/relationships/vmlDrawing" Target="../drawings/vmlDrawing7.vml"/><Relationship Id="rId2" Type="http://schemas.openxmlformats.org/officeDocument/2006/relationships/tags" Target="../tags/tag12.xml"/></Relationships>
</file>

<file path=ppt/slides/_rels/slide6.xml.rels><?xml version="1.0" encoding="UTF-8" standalone="yes"?>
<Relationships xmlns="http://schemas.openxmlformats.org/package/2006/relationships"><Relationship Id="rId20" Type="http://schemas.openxmlformats.org/officeDocument/2006/relationships/tags" Target="../tags/tag32.xml"/><Relationship Id="rId21" Type="http://schemas.openxmlformats.org/officeDocument/2006/relationships/tags" Target="../tags/tag33.xml"/><Relationship Id="rId22" Type="http://schemas.openxmlformats.org/officeDocument/2006/relationships/tags" Target="../tags/tag34.xml"/><Relationship Id="rId23" Type="http://schemas.openxmlformats.org/officeDocument/2006/relationships/tags" Target="../tags/tag35.xml"/><Relationship Id="rId24" Type="http://schemas.openxmlformats.org/officeDocument/2006/relationships/tags" Target="../tags/tag36.xml"/><Relationship Id="rId25" Type="http://schemas.openxmlformats.org/officeDocument/2006/relationships/tags" Target="../tags/tag37.xml"/><Relationship Id="rId26" Type="http://schemas.openxmlformats.org/officeDocument/2006/relationships/tags" Target="../tags/tag38.xml"/><Relationship Id="rId27" Type="http://schemas.openxmlformats.org/officeDocument/2006/relationships/tags" Target="../tags/tag39.xml"/><Relationship Id="rId28" Type="http://schemas.openxmlformats.org/officeDocument/2006/relationships/tags" Target="../tags/tag40.xml"/><Relationship Id="rId29" Type="http://schemas.openxmlformats.org/officeDocument/2006/relationships/tags" Target="../tags/tag41.xml"/><Relationship Id="rId1" Type="http://schemas.openxmlformats.org/officeDocument/2006/relationships/vmlDrawing" Target="../drawings/vmlDrawing8.vml"/><Relationship Id="rId2" Type="http://schemas.openxmlformats.org/officeDocument/2006/relationships/tags" Target="../tags/tag14.xml"/><Relationship Id="rId3" Type="http://schemas.openxmlformats.org/officeDocument/2006/relationships/tags" Target="../tags/tag15.xml"/><Relationship Id="rId4" Type="http://schemas.openxmlformats.org/officeDocument/2006/relationships/tags" Target="../tags/tag16.xml"/><Relationship Id="rId5" Type="http://schemas.openxmlformats.org/officeDocument/2006/relationships/tags" Target="../tags/tag17.xml"/><Relationship Id="rId30" Type="http://schemas.openxmlformats.org/officeDocument/2006/relationships/tags" Target="../tags/tag42.xml"/><Relationship Id="rId31" Type="http://schemas.openxmlformats.org/officeDocument/2006/relationships/tags" Target="../tags/tag43.xml"/><Relationship Id="rId32" Type="http://schemas.openxmlformats.org/officeDocument/2006/relationships/tags" Target="../tags/tag44.xml"/><Relationship Id="rId9" Type="http://schemas.openxmlformats.org/officeDocument/2006/relationships/tags" Target="../tags/tag21.xml"/><Relationship Id="rId6" Type="http://schemas.openxmlformats.org/officeDocument/2006/relationships/tags" Target="../tags/tag18.xml"/><Relationship Id="rId7" Type="http://schemas.openxmlformats.org/officeDocument/2006/relationships/tags" Target="../tags/tag19.xml"/><Relationship Id="rId8" Type="http://schemas.openxmlformats.org/officeDocument/2006/relationships/tags" Target="../tags/tag20.xml"/><Relationship Id="rId33" Type="http://schemas.openxmlformats.org/officeDocument/2006/relationships/tags" Target="../tags/tag45.xml"/><Relationship Id="rId34" Type="http://schemas.openxmlformats.org/officeDocument/2006/relationships/tags" Target="../tags/tag46.xml"/><Relationship Id="rId35" Type="http://schemas.openxmlformats.org/officeDocument/2006/relationships/tags" Target="../tags/tag47.xml"/><Relationship Id="rId36" Type="http://schemas.openxmlformats.org/officeDocument/2006/relationships/tags" Target="../tags/tag48.xml"/><Relationship Id="rId10" Type="http://schemas.openxmlformats.org/officeDocument/2006/relationships/tags" Target="../tags/tag22.xml"/><Relationship Id="rId11" Type="http://schemas.openxmlformats.org/officeDocument/2006/relationships/tags" Target="../tags/tag23.xml"/><Relationship Id="rId12" Type="http://schemas.openxmlformats.org/officeDocument/2006/relationships/tags" Target="../tags/tag24.xml"/><Relationship Id="rId13" Type="http://schemas.openxmlformats.org/officeDocument/2006/relationships/tags" Target="../tags/tag25.xml"/><Relationship Id="rId14" Type="http://schemas.openxmlformats.org/officeDocument/2006/relationships/tags" Target="../tags/tag26.xml"/><Relationship Id="rId15" Type="http://schemas.openxmlformats.org/officeDocument/2006/relationships/tags" Target="../tags/tag27.xml"/><Relationship Id="rId16" Type="http://schemas.openxmlformats.org/officeDocument/2006/relationships/tags" Target="../tags/tag28.xml"/><Relationship Id="rId17" Type="http://schemas.openxmlformats.org/officeDocument/2006/relationships/tags" Target="../tags/tag29.xml"/><Relationship Id="rId18" Type="http://schemas.openxmlformats.org/officeDocument/2006/relationships/tags" Target="../tags/tag30.xml"/><Relationship Id="rId19" Type="http://schemas.openxmlformats.org/officeDocument/2006/relationships/tags" Target="../tags/tag31.xml"/><Relationship Id="rId37" Type="http://schemas.openxmlformats.org/officeDocument/2006/relationships/slideLayout" Target="../slideLayouts/slideLayout4.xml"/><Relationship Id="rId38" Type="http://schemas.openxmlformats.org/officeDocument/2006/relationships/notesSlide" Target="../notesSlides/notesSlide5.xml"/><Relationship Id="rId39" Type="http://schemas.openxmlformats.org/officeDocument/2006/relationships/oleObject" Target="../embeddings/oleObject8.bin"/><Relationship Id="rId40" Type="http://schemas.openxmlformats.org/officeDocument/2006/relationships/image" Target="../media/image1.emf"/><Relationship Id="rId41" Type="http://schemas.openxmlformats.org/officeDocument/2006/relationships/oleObject" Target="../embeddings/oleObject9.bin"/><Relationship Id="rId42" Type="http://schemas.openxmlformats.org/officeDocument/2006/relationships/image" Target="../media/image8.emf"/><Relationship Id="rId43" Type="http://schemas.openxmlformats.org/officeDocument/2006/relationships/oleObject" Target="../embeddings/oleObject10.bin"/><Relationship Id="rId4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20" Type="http://schemas.openxmlformats.org/officeDocument/2006/relationships/tags" Target="../tags/tag67.xml"/><Relationship Id="rId21" Type="http://schemas.openxmlformats.org/officeDocument/2006/relationships/tags" Target="../tags/tag68.xml"/><Relationship Id="rId22" Type="http://schemas.openxmlformats.org/officeDocument/2006/relationships/tags" Target="../tags/tag69.xml"/><Relationship Id="rId23" Type="http://schemas.openxmlformats.org/officeDocument/2006/relationships/tags" Target="../tags/tag70.xml"/><Relationship Id="rId24" Type="http://schemas.openxmlformats.org/officeDocument/2006/relationships/tags" Target="../tags/tag71.xml"/><Relationship Id="rId25" Type="http://schemas.openxmlformats.org/officeDocument/2006/relationships/tags" Target="../tags/tag72.xml"/><Relationship Id="rId26" Type="http://schemas.openxmlformats.org/officeDocument/2006/relationships/tags" Target="../tags/tag73.xml"/><Relationship Id="rId27" Type="http://schemas.openxmlformats.org/officeDocument/2006/relationships/tags" Target="../tags/tag74.xml"/><Relationship Id="rId28" Type="http://schemas.openxmlformats.org/officeDocument/2006/relationships/tags" Target="../tags/tag75.xml"/><Relationship Id="rId29" Type="http://schemas.openxmlformats.org/officeDocument/2006/relationships/tags" Target="../tags/tag76.xml"/><Relationship Id="rId1" Type="http://schemas.openxmlformats.org/officeDocument/2006/relationships/vmlDrawing" Target="../drawings/vmlDrawing9.vml"/><Relationship Id="rId2" Type="http://schemas.openxmlformats.org/officeDocument/2006/relationships/tags" Target="../tags/tag49.xml"/><Relationship Id="rId3" Type="http://schemas.openxmlformats.org/officeDocument/2006/relationships/tags" Target="../tags/tag50.xml"/><Relationship Id="rId4" Type="http://schemas.openxmlformats.org/officeDocument/2006/relationships/tags" Target="../tags/tag51.xml"/><Relationship Id="rId5" Type="http://schemas.openxmlformats.org/officeDocument/2006/relationships/tags" Target="../tags/tag52.xml"/><Relationship Id="rId30" Type="http://schemas.openxmlformats.org/officeDocument/2006/relationships/tags" Target="../tags/tag77.xml"/><Relationship Id="rId31" Type="http://schemas.openxmlformats.org/officeDocument/2006/relationships/tags" Target="../tags/tag78.xml"/><Relationship Id="rId32" Type="http://schemas.openxmlformats.org/officeDocument/2006/relationships/tags" Target="../tags/tag79.xml"/><Relationship Id="rId9" Type="http://schemas.openxmlformats.org/officeDocument/2006/relationships/tags" Target="../tags/tag56.xml"/><Relationship Id="rId6" Type="http://schemas.openxmlformats.org/officeDocument/2006/relationships/tags" Target="../tags/tag53.xml"/><Relationship Id="rId7" Type="http://schemas.openxmlformats.org/officeDocument/2006/relationships/tags" Target="../tags/tag54.xml"/><Relationship Id="rId8" Type="http://schemas.openxmlformats.org/officeDocument/2006/relationships/tags" Target="../tags/tag55.xml"/><Relationship Id="rId33" Type="http://schemas.openxmlformats.org/officeDocument/2006/relationships/tags" Target="../tags/tag80.xml"/><Relationship Id="rId34" Type="http://schemas.openxmlformats.org/officeDocument/2006/relationships/slideLayout" Target="../slideLayouts/slideLayout4.xml"/><Relationship Id="rId35" Type="http://schemas.openxmlformats.org/officeDocument/2006/relationships/notesSlide" Target="../notesSlides/notesSlide6.xml"/><Relationship Id="rId36" Type="http://schemas.openxmlformats.org/officeDocument/2006/relationships/oleObject" Target="../embeddings/oleObject11.bin"/><Relationship Id="rId10" Type="http://schemas.openxmlformats.org/officeDocument/2006/relationships/tags" Target="../tags/tag57.xml"/><Relationship Id="rId11" Type="http://schemas.openxmlformats.org/officeDocument/2006/relationships/tags" Target="../tags/tag58.xml"/><Relationship Id="rId12" Type="http://schemas.openxmlformats.org/officeDocument/2006/relationships/tags" Target="../tags/tag59.xml"/><Relationship Id="rId13" Type="http://schemas.openxmlformats.org/officeDocument/2006/relationships/tags" Target="../tags/tag60.xml"/><Relationship Id="rId14" Type="http://schemas.openxmlformats.org/officeDocument/2006/relationships/tags" Target="../tags/tag61.xml"/><Relationship Id="rId15" Type="http://schemas.openxmlformats.org/officeDocument/2006/relationships/tags" Target="../tags/tag62.xml"/><Relationship Id="rId16" Type="http://schemas.openxmlformats.org/officeDocument/2006/relationships/tags" Target="../tags/tag63.xml"/><Relationship Id="rId17" Type="http://schemas.openxmlformats.org/officeDocument/2006/relationships/tags" Target="../tags/tag64.xml"/><Relationship Id="rId18" Type="http://schemas.openxmlformats.org/officeDocument/2006/relationships/tags" Target="../tags/tag65.xml"/><Relationship Id="rId19" Type="http://schemas.openxmlformats.org/officeDocument/2006/relationships/tags" Target="../tags/tag66.xml"/><Relationship Id="rId37" Type="http://schemas.openxmlformats.org/officeDocument/2006/relationships/image" Target="../media/image1.emf"/><Relationship Id="rId38" Type="http://schemas.openxmlformats.org/officeDocument/2006/relationships/oleObject" Target="../embeddings/oleObject12.bin"/><Relationship Id="rId39" Type="http://schemas.openxmlformats.org/officeDocument/2006/relationships/image" Target="../media/image10.emf"/><Relationship Id="rId40" Type="http://schemas.openxmlformats.org/officeDocument/2006/relationships/oleObject" Target="../embeddings/oleObject13.bin"/><Relationship Id="rId41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Relationship Id="rId6" Type="http://schemas.openxmlformats.org/officeDocument/2006/relationships/oleObject" Target="../embeddings/oleObject14.bin"/><Relationship Id="rId7" Type="http://schemas.openxmlformats.org/officeDocument/2006/relationships/image" Target="../media/image1.emf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" Type="http://schemas.openxmlformats.org/officeDocument/2006/relationships/vmlDrawing" Target="../drawings/vmlDrawing10.vml"/><Relationship Id="rId2" Type="http://schemas.openxmlformats.org/officeDocument/2006/relationships/tags" Target="../tags/tag81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jpg"/><Relationship Id="rId14" Type="http://schemas.openxmlformats.org/officeDocument/2006/relationships/image" Target="../media/image19.jpg"/><Relationship Id="rId15" Type="http://schemas.openxmlformats.org/officeDocument/2006/relationships/image" Target="../media/image20.png"/><Relationship Id="rId16" Type="http://schemas.openxmlformats.org/officeDocument/2006/relationships/image" Target="../media/image21.jpg"/><Relationship Id="rId1" Type="http://schemas.openxmlformats.org/officeDocument/2006/relationships/vmlDrawing" Target="../drawings/vmlDrawing11.vml"/><Relationship Id="rId2" Type="http://schemas.openxmlformats.org/officeDocument/2006/relationships/tags" Target="../tags/tag83.xml"/><Relationship Id="rId3" Type="http://schemas.openxmlformats.org/officeDocument/2006/relationships/tags" Target="../tags/tag84.xml"/><Relationship Id="rId4" Type="http://schemas.openxmlformats.org/officeDocument/2006/relationships/tags" Target="../tags/tag85.xml"/><Relationship Id="rId5" Type="http://schemas.openxmlformats.org/officeDocument/2006/relationships/tags" Target="../tags/tag86.xml"/><Relationship Id="rId6" Type="http://schemas.openxmlformats.org/officeDocument/2006/relationships/tags" Target="../tags/tag87.xml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8.xml"/><Relationship Id="rId9" Type="http://schemas.openxmlformats.org/officeDocument/2006/relationships/oleObject" Target="../embeddings/oleObject15.bin"/><Relationship Id="rId10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Rectangle 2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87609846"/>
              </p:ext>
            </p:extLst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01" name="think-cell Folie" r:id="rId7" imgW="0" imgH="0" progId="TCLayout.ActiveDocument.1">
                  <p:embed/>
                </p:oleObj>
              </mc:Choice>
              <mc:Fallback>
                <p:oleObj name="think-cell Folie" r:id="rId7" imgW="0" imgH="0" progId="TCLayout.ActiveDocument.1">
                  <p:embed/>
                  <p:pic>
                    <p:nvPicPr>
                      <p:cNvPr id="0" name="AutoShape 2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Rectangle 6"/>
          <p:cNvSpPr>
            <a:spLocks noGrp="1" noChangeArrowheads="1"/>
          </p:cNvSpPr>
          <p:nvPr>
            <p:ph type="ctrTitle"/>
            <p:custDataLst>
              <p:tags r:id="rId3"/>
            </p:custDataLst>
          </p:nvPr>
        </p:nvSpPr>
        <p:spPr>
          <a:xfrm>
            <a:off x="579904" y="3896345"/>
            <a:ext cx="4708673" cy="506412"/>
          </a:xfrm>
        </p:spPr>
        <p:txBody>
          <a:bodyPr anchor="b">
            <a:normAutofit fontScale="90000"/>
          </a:bodyPr>
          <a:lstStyle/>
          <a:p>
            <a:pPr eaLnBrk="1" hangingPunct="1"/>
            <a:r>
              <a:rPr lang="en-US" sz="1900" dirty="0" smtClean="0">
                <a:cs typeface="Arial" charset="0"/>
              </a:rPr>
              <a:t>Hui Fang Goes Global –</a:t>
            </a:r>
            <a:br>
              <a:rPr lang="en-US" sz="1900" dirty="0" smtClean="0">
                <a:cs typeface="Arial" charset="0"/>
              </a:rPr>
            </a:br>
            <a:r>
              <a:rPr lang="en-US" sz="1900" dirty="0" smtClean="0">
                <a:cs typeface="Arial" charset="0"/>
              </a:rPr>
              <a:t>Group Case Assignment</a:t>
            </a:r>
            <a:endParaRPr lang="en-US" sz="1900" dirty="0">
              <a:cs typeface="Arial" charset="0"/>
            </a:endParaRPr>
          </a:p>
        </p:txBody>
      </p:sp>
      <p:sp>
        <p:nvSpPr>
          <p:cNvPr id="15" name="Untertitel 14"/>
          <p:cNvSpPr>
            <a:spLocks noGrp="1"/>
          </p:cNvSpPr>
          <p:nvPr>
            <p:ph type="subTitle" idx="1"/>
          </p:nvPr>
        </p:nvSpPr>
        <p:spPr>
          <a:xfrm>
            <a:off x="579904" y="4621212"/>
            <a:ext cx="4708672" cy="664797"/>
          </a:xfrm>
        </p:spPr>
        <p:txBody>
          <a:bodyPr/>
          <a:lstStyle/>
          <a:p>
            <a:r>
              <a:rPr lang="en-US" dirty="0" smtClean="0"/>
              <a:t>Team 7: C. Huang, S. Khosla, T. Leong,                      C. Nguyen, S. Lu and L. Will</a:t>
            </a:r>
          </a:p>
          <a:p>
            <a:r>
              <a:rPr lang="en-US" dirty="0" smtClean="0"/>
              <a:t>Los Angeles, December 1, 2014</a:t>
            </a:r>
            <a:endParaRPr lang="en-US" dirty="0"/>
          </a:p>
        </p:txBody>
      </p:sp>
      <p:sp>
        <p:nvSpPr>
          <p:cNvPr id="16" name="Rectangle 6"/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5681435" y="3896345"/>
            <a:ext cx="2983527" cy="506412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 algn="l" defTabSz="89535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tabLst>
                <a:tab pos="390525" algn="l"/>
              </a:tabLst>
              <a:defRPr lang="de-DE" sz="1800" b="1" i="0" kern="1200" cap="none" baseline="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eaLnBrk="1" hangingPunct="1"/>
            <a:r>
              <a:rPr lang="en-US" sz="1700" dirty="0" smtClean="0">
                <a:cs typeface="Arial" charset="0"/>
              </a:rPr>
              <a:t>MOR 492: Global Strategy</a:t>
            </a:r>
          </a:p>
          <a:p>
            <a:pPr eaLnBrk="1" hangingPunct="1"/>
            <a:r>
              <a:rPr lang="en-US" sz="1700" dirty="0" smtClean="0">
                <a:cs typeface="Arial" charset="0"/>
              </a:rPr>
              <a:t>Fall 2014</a:t>
            </a:r>
            <a:endParaRPr lang="en-US" sz="1700" dirty="0">
              <a:cs typeface="Arial" charset="0"/>
            </a:endParaRPr>
          </a:p>
        </p:txBody>
      </p:sp>
      <p:sp>
        <p:nvSpPr>
          <p:cNvPr id="17" name="Untertitel 14"/>
          <p:cNvSpPr txBox="1">
            <a:spLocks/>
          </p:cNvSpPr>
          <p:nvPr/>
        </p:nvSpPr>
        <p:spPr>
          <a:xfrm>
            <a:off x="5681435" y="4621212"/>
            <a:ext cx="2983526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rtlCol="0" anchor="b">
            <a:spAutoFit/>
          </a:bodyPr>
          <a:lstStyle>
            <a:lvl1pPr marL="0" indent="0" algn="l" defTabSz="913429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6"/>
              </a:buClr>
              <a:buFont typeface="Wingdings" charset="2"/>
              <a:buNone/>
              <a:defRPr lang="de-DE" sz="1600" b="0" i="0" kern="1200" dirty="0">
                <a:solidFill>
                  <a:schemeClr val="tx2"/>
                </a:solidFill>
                <a:latin typeface="Arial"/>
                <a:ea typeface="ＭＳ Ｐゴシック" charset="0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Carl W. Voigt, Ph.D.</a:t>
            </a:r>
          </a:p>
          <a:p>
            <a:r>
              <a:rPr lang="en-US" dirty="0" smtClean="0"/>
              <a:t>University of Southern California</a:t>
            </a:r>
          </a:p>
          <a:p>
            <a:r>
              <a:rPr lang="en-US" dirty="0" smtClean="0"/>
              <a:t>Marshall School of Business</a:t>
            </a:r>
            <a:endParaRPr lang="en-US" dirty="0"/>
          </a:p>
        </p:txBody>
      </p:sp>
      <p:pic>
        <p:nvPicPr>
          <p:cNvPr id="11" name="Picture 9" descr="about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8"/>
          <a:stretch/>
        </p:blipFill>
        <p:spPr>
          <a:xfrm>
            <a:off x="579904" y="461808"/>
            <a:ext cx="8126289" cy="277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6304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30" name="think-cell Folie" r:id="rId10" imgW="378" imgH="377" progId="TCLayout.ActiveDocument.1">
                  <p:embed/>
                </p:oleObj>
              </mc:Choice>
              <mc:Fallback>
                <p:oleObj name="think-cell Folie" r:id="rId10" imgW="378" imgH="37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F15E-1F84-3740-8ED2-5CCB0C30F926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9" name="Freeform 19"/>
          <p:cNvSpPr>
            <a:spLocks/>
          </p:cNvSpPr>
          <p:nvPr/>
        </p:nvSpPr>
        <p:spPr bwMode="auto">
          <a:xfrm>
            <a:off x="431797" y="2086070"/>
            <a:ext cx="2523591" cy="3767514"/>
          </a:xfrm>
          <a:custGeom>
            <a:avLst/>
            <a:gdLst>
              <a:gd name="T0" fmla="*/ 0 w 1720"/>
              <a:gd name="T1" fmla="*/ 0 h 1961"/>
              <a:gd name="T2" fmla="*/ 829 w 1720"/>
              <a:gd name="T3" fmla="*/ 0 h 1961"/>
              <a:gd name="T4" fmla="*/ 829 w 1720"/>
              <a:gd name="T5" fmla="*/ 918 h 196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20" h="1961">
                <a:moveTo>
                  <a:pt x="0" y="0"/>
                </a:moveTo>
                <a:lnTo>
                  <a:pt x="1720" y="0"/>
                </a:lnTo>
                <a:lnTo>
                  <a:pt x="1720" y="1961"/>
                </a:lnTo>
              </a:path>
            </a:pathLst>
          </a:custGeom>
          <a:noFill/>
          <a:ln w="2222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431798" y="1768336"/>
            <a:ext cx="2587274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/>
              <a:t>New entrants threat</a:t>
            </a:r>
            <a:endParaRPr lang="en-US" altLang="en-US" b="1" dirty="0"/>
          </a:p>
        </p:txBody>
      </p:sp>
      <p:sp>
        <p:nvSpPr>
          <p:cNvPr id="11" name="Rectangle 23"/>
          <p:cNvSpPr>
            <a:spLocks noChangeArrowheads="1"/>
          </p:cNvSpPr>
          <p:nvPr/>
        </p:nvSpPr>
        <p:spPr bwMode="auto">
          <a:xfrm>
            <a:off x="431798" y="2206040"/>
            <a:ext cx="2435121" cy="260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1925" indent="-160338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3037" lvl="1" indent="-171450" eaLnBrk="1" hangingPunct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altLang="de-DE" sz="1100" dirty="0" smtClean="0"/>
              <a:t>To be price competitive, </a:t>
            </a:r>
            <a:r>
              <a:rPr lang="en-US" altLang="de-DE" sz="1100" b="1" dirty="0" smtClean="0"/>
              <a:t>new entrants will need substantial capital investments to achieve economies of scale</a:t>
            </a:r>
          </a:p>
          <a:p>
            <a:pPr marL="173037" lvl="1" indent="-171450" eaLnBrk="1" hangingPunct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altLang="de-DE" sz="1100" dirty="0"/>
              <a:t>A</a:t>
            </a:r>
            <a:r>
              <a:rPr lang="en-US" altLang="de-DE" sz="1100" dirty="0" smtClean="0"/>
              <a:t>ccess to distribution network to compete with larger firms who have relationships with major wholesalers, distributors, suppliers and customers  </a:t>
            </a:r>
          </a:p>
          <a:p>
            <a:pPr marL="173037" lvl="1" indent="-171450" eaLnBrk="1" hangingPunct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altLang="de-DE" sz="1100" b="1" dirty="0" smtClean="0"/>
              <a:t>Advertising and establishing a brand name is important for consumers to adopt a new or unknown brand </a:t>
            </a:r>
          </a:p>
          <a:p>
            <a:pPr marL="173037" lvl="1" indent="-171450" eaLnBrk="1" hangingPunct="1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altLang="de-DE" sz="1100" dirty="0"/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3317410" y="1768336"/>
            <a:ext cx="2378861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/>
              <a:t>Substitutes threat</a:t>
            </a:r>
            <a:endParaRPr lang="en-US" altLang="en-US" b="1" dirty="0"/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3317410" y="2206040"/>
            <a:ext cx="2437207" cy="201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sz="1100" dirty="0"/>
              <a:t>Home remedies for skin care products can substitute store and brand </a:t>
            </a:r>
            <a:r>
              <a:rPr lang="en-US" sz="1100" dirty="0" smtClean="0"/>
              <a:t>products</a:t>
            </a:r>
            <a:endParaRPr lang="en-US" sz="1100" dirty="0"/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sz="1100" dirty="0"/>
              <a:t>If consumers are not satisfied with a certain product or prices are too high, they </a:t>
            </a:r>
            <a:r>
              <a:rPr lang="en-US" sz="1100" b="1" dirty="0"/>
              <a:t>will look for alternative products from other </a:t>
            </a:r>
            <a:r>
              <a:rPr lang="en-US" sz="1100" b="1" dirty="0" smtClean="0"/>
              <a:t>competitors</a:t>
            </a:r>
            <a:endParaRPr lang="en-US" sz="1100" b="1" dirty="0"/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sz="1100" b="1" dirty="0"/>
              <a:t>Innovation is a key part within this industry</a:t>
            </a:r>
            <a:r>
              <a:rPr lang="en-US" sz="1100" dirty="0"/>
              <a:t> so consumers are always looking for the latest product that will meet their </a:t>
            </a:r>
            <a:r>
              <a:rPr lang="en-US" sz="1100" dirty="0" smtClean="0"/>
              <a:t>needs</a:t>
            </a:r>
            <a:endParaRPr lang="en-US" sz="1100" dirty="0"/>
          </a:p>
        </p:txBody>
      </p:sp>
      <p:sp>
        <p:nvSpPr>
          <p:cNvPr id="15" name="Rectangle 26"/>
          <p:cNvSpPr>
            <a:spLocks noChangeArrowheads="1"/>
          </p:cNvSpPr>
          <p:nvPr/>
        </p:nvSpPr>
        <p:spPr bwMode="auto">
          <a:xfrm>
            <a:off x="6203026" y="1768336"/>
            <a:ext cx="2523591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/>
              <a:t>Globalization of industry</a:t>
            </a:r>
            <a:endParaRPr lang="en-US" altLang="en-US" b="1" dirty="0"/>
          </a:p>
        </p:txBody>
      </p:sp>
      <p:sp>
        <p:nvSpPr>
          <p:cNvPr id="16" name="Rectangle 27"/>
          <p:cNvSpPr>
            <a:spLocks noChangeArrowheads="1"/>
          </p:cNvSpPr>
          <p:nvPr/>
        </p:nvSpPr>
        <p:spPr bwMode="auto">
          <a:xfrm>
            <a:off x="6203027" y="2206040"/>
            <a:ext cx="2483774" cy="2262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sz="1100" b="1" dirty="0"/>
              <a:t>This industry is dominated by global players such as P&amp;</a:t>
            </a:r>
            <a:r>
              <a:rPr lang="en-US" sz="1100" b="1" dirty="0" smtClean="0"/>
              <a:t>G, L’Oreal, and Unilever</a:t>
            </a:r>
            <a:endParaRPr lang="en-US" sz="1100" b="1" dirty="0"/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sz="1100" dirty="0" smtClean="0"/>
              <a:t>Many industry players rely on imports and exports to strengthen their grasp on the industry (avg. rate of 5.4%) </a:t>
            </a:r>
            <a:endParaRPr lang="en-US" sz="1100" dirty="0"/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sz="1100" b="1" dirty="0" smtClean="0"/>
              <a:t>High level of globalization exposes industry to global conditions </a:t>
            </a:r>
            <a:r>
              <a:rPr lang="en-US" sz="1100" dirty="0" smtClean="0"/>
              <a:t>such as fluctuations in exchange rate, supply levels and socio-political factors</a:t>
            </a:r>
            <a:endParaRPr lang="en-US" sz="1100" dirty="0"/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endParaRPr lang="en-US" altLang="de-DE" sz="1100" dirty="0" smtClean="0">
              <a:latin typeface="Arial" panose="020B0604020202020204" pitchFamily="34" charset="0"/>
            </a:endParaRPr>
          </a:p>
        </p:txBody>
      </p:sp>
      <p:sp>
        <p:nvSpPr>
          <p:cNvPr id="17" name="Freeform 19"/>
          <p:cNvSpPr>
            <a:spLocks/>
          </p:cNvSpPr>
          <p:nvPr/>
        </p:nvSpPr>
        <p:spPr bwMode="auto">
          <a:xfrm>
            <a:off x="3317411" y="2086070"/>
            <a:ext cx="2523591" cy="3767514"/>
          </a:xfrm>
          <a:custGeom>
            <a:avLst/>
            <a:gdLst>
              <a:gd name="T0" fmla="*/ 0 w 1720"/>
              <a:gd name="T1" fmla="*/ 0 h 1961"/>
              <a:gd name="T2" fmla="*/ 829 w 1720"/>
              <a:gd name="T3" fmla="*/ 0 h 1961"/>
              <a:gd name="T4" fmla="*/ 829 w 1720"/>
              <a:gd name="T5" fmla="*/ 918 h 196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20" h="1961">
                <a:moveTo>
                  <a:pt x="0" y="0"/>
                </a:moveTo>
                <a:lnTo>
                  <a:pt x="1720" y="0"/>
                </a:lnTo>
                <a:lnTo>
                  <a:pt x="1720" y="1961"/>
                </a:lnTo>
              </a:path>
            </a:pathLst>
          </a:custGeom>
          <a:noFill/>
          <a:ln w="2222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8" name="Line 29"/>
          <p:cNvSpPr>
            <a:spLocks noChangeShapeType="1"/>
          </p:cNvSpPr>
          <p:nvPr/>
        </p:nvSpPr>
        <p:spPr bwMode="auto">
          <a:xfrm>
            <a:off x="431798" y="4712288"/>
            <a:ext cx="2435121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9" name="Line 29"/>
          <p:cNvSpPr>
            <a:spLocks noChangeShapeType="1"/>
          </p:cNvSpPr>
          <p:nvPr/>
        </p:nvSpPr>
        <p:spPr bwMode="auto">
          <a:xfrm>
            <a:off x="6203025" y="4712288"/>
            <a:ext cx="2523591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" name="Line 29"/>
          <p:cNvSpPr>
            <a:spLocks noChangeShapeType="1"/>
          </p:cNvSpPr>
          <p:nvPr/>
        </p:nvSpPr>
        <p:spPr bwMode="auto">
          <a:xfrm>
            <a:off x="3317411" y="4712288"/>
            <a:ext cx="2437207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1" name="Line 29"/>
          <p:cNvSpPr>
            <a:spLocks noChangeShapeType="1"/>
          </p:cNvSpPr>
          <p:nvPr/>
        </p:nvSpPr>
        <p:spPr bwMode="auto">
          <a:xfrm>
            <a:off x="6203026" y="2086070"/>
            <a:ext cx="2523591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3" name="Grafik 7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54260" y="4925846"/>
            <a:ext cx="1421120" cy="92773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softEdge rad="25400"/>
          </a:effectLst>
        </p:spPr>
      </p:pic>
      <p:sp>
        <p:nvSpPr>
          <p:cNvPr id="29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85436" cy="731436"/>
          </a:xfrm>
        </p:spPr>
        <p:txBody>
          <a:bodyPr>
            <a:normAutofit/>
          </a:bodyPr>
          <a:lstStyle/>
          <a:p>
            <a:r>
              <a:rPr lang="en-US" dirty="0" smtClean="0"/>
              <a:t>Brand importance lowers threat of entry, however, the industry is globalizing with some substitutes available</a:t>
            </a:r>
            <a:endParaRPr lang="en-US" dirty="0"/>
          </a:p>
        </p:txBody>
      </p:sp>
      <p:sp>
        <p:nvSpPr>
          <p:cNvPr id="34" name="Ellipse 33"/>
          <p:cNvSpPr/>
          <p:nvPr>
            <p:custDataLst>
              <p:tags r:id="rId3"/>
            </p:custDataLst>
          </p:nvPr>
        </p:nvSpPr>
        <p:spPr bwMode="auto">
          <a:xfrm>
            <a:off x="8462963" y="1733550"/>
            <a:ext cx="257175" cy="2571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t"/>
          <a:lstStyle/>
          <a:p>
            <a:pPr marL="185738" indent="-185738"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6" name="Bogen 5"/>
          <p:cNvSpPr/>
          <p:nvPr>
            <p:custDataLst>
              <p:tags r:id="rId4"/>
            </p:custDataLst>
          </p:nvPr>
        </p:nvSpPr>
        <p:spPr bwMode="gray">
          <a:xfrm>
            <a:off x="8462963" y="1733550"/>
            <a:ext cx="257175" cy="257174"/>
          </a:xfrm>
          <a:prstGeom prst="arc">
            <a:avLst>
              <a:gd name="adj1" fmla="val 16200000"/>
              <a:gd name="adj2" fmla="val 10800000"/>
            </a:avLst>
          </a:prstGeom>
          <a:solidFill>
            <a:schemeClr val="accent1"/>
          </a:solidFill>
          <a:ln w="9525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Ellipse 34"/>
          <p:cNvSpPr/>
          <p:nvPr>
            <p:custDataLst>
              <p:tags r:id="rId5"/>
            </p:custDataLst>
          </p:nvPr>
        </p:nvSpPr>
        <p:spPr bwMode="auto">
          <a:xfrm>
            <a:off x="5588000" y="1733550"/>
            <a:ext cx="257175" cy="2571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t"/>
          <a:lstStyle/>
          <a:p>
            <a:pPr marL="185738" indent="-185738"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43" name="Bogen 42"/>
          <p:cNvSpPr/>
          <p:nvPr>
            <p:custDataLst>
              <p:tags r:id="rId6"/>
            </p:custDataLst>
          </p:nvPr>
        </p:nvSpPr>
        <p:spPr bwMode="gray">
          <a:xfrm>
            <a:off x="5588000" y="1733550"/>
            <a:ext cx="257175" cy="257174"/>
          </a:xfrm>
          <a:prstGeom prst="arc">
            <a:avLst>
              <a:gd name="adj1" fmla="val 16200000"/>
              <a:gd name="adj2" fmla="val 5400000"/>
            </a:avLst>
          </a:prstGeom>
          <a:solidFill>
            <a:schemeClr val="accent1"/>
          </a:solidFill>
          <a:ln w="9525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Ellipse 36"/>
          <p:cNvSpPr/>
          <p:nvPr>
            <p:custDataLst>
              <p:tags r:id="rId7"/>
            </p:custDataLst>
          </p:nvPr>
        </p:nvSpPr>
        <p:spPr bwMode="auto">
          <a:xfrm>
            <a:off x="2701925" y="1733550"/>
            <a:ext cx="257175" cy="2571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t"/>
          <a:lstStyle/>
          <a:p>
            <a:pPr marL="185738" indent="-185738"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457200" y="1064381"/>
            <a:ext cx="822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accent3"/>
                </a:solidFill>
              </a:rPr>
              <a:t>Competitive forces (2/2)</a:t>
            </a:r>
            <a:endParaRPr lang="en-US" sz="1500" b="1" dirty="0">
              <a:solidFill>
                <a:schemeClr val="accent3"/>
              </a:solidFill>
            </a:endParaRPr>
          </a:p>
        </p:txBody>
      </p:sp>
      <p:pic>
        <p:nvPicPr>
          <p:cNvPr id="41" name="Picture 7" descr="Dean_Franklin_-_06.04.03_Mount_Rushmore_Monument_(by-sa)-3_new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54" y="4925846"/>
            <a:ext cx="1425877" cy="927738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42" name="Grafik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99000" y="4946944"/>
            <a:ext cx="1396704" cy="92773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softEdge rad="25400"/>
          </a:effectLst>
        </p:spPr>
      </p:pic>
      <p:sp>
        <p:nvSpPr>
          <p:cNvPr id="44" name="Textfeld 43"/>
          <p:cNvSpPr txBox="1"/>
          <p:nvPr/>
        </p:nvSpPr>
        <p:spPr>
          <a:xfrm>
            <a:off x="431799" y="6129338"/>
            <a:ext cx="816164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 </a:t>
            </a:r>
            <a:endParaRPr lang="en-US" sz="700" dirty="0" smtClean="0"/>
          </a:p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/>
              <a:t>Sources: </a:t>
            </a:r>
            <a:r>
              <a:rPr lang="en-US" sz="700" smtClean="0"/>
              <a:t>Team analysis, IBISWorld </a:t>
            </a:r>
            <a:r>
              <a:rPr lang="en-US" sz="700"/>
              <a:t>Industry Report “Global Cosmetics Manufacturing” (July 2014)</a:t>
            </a:r>
            <a:endParaRPr lang="en-US" sz="700" dirty="0"/>
          </a:p>
        </p:txBody>
      </p:sp>
      <p:sp>
        <p:nvSpPr>
          <p:cNvPr id="33" name="Bogen 2"/>
          <p:cNvSpPr/>
          <p:nvPr/>
        </p:nvSpPr>
        <p:spPr bwMode="gray">
          <a:xfrm>
            <a:off x="2701925" y="1740114"/>
            <a:ext cx="257174" cy="257174"/>
          </a:xfrm>
          <a:prstGeom prst="arc">
            <a:avLst>
              <a:gd name="adj1" fmla="val 16200000"/>
              <a:gd name="adj2" fmla="val 0"/>
            </a:avLst>
          </a:prstGeom>
          <a:solidFill>
            <a:schemeClr val="accent1"/>
          </a:solidFill>
          <a:ln w="9525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150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54" name="think-cell Folie" r:id="rId6" imgW="378" imgH="377" progId="TCLayout.ActiveDocument.1">
                  <p:embed/>
                </p:oleObj>
              </mc:Choice>
              <mc:Fallback>
                <p:oleObj name="think-cell Folie" r:id="rId6" imgW="378" imgH="37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rgbClr r="0" g="0" b="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tx2"/>
              </a:buClr>
            </a:pPr>
            <a:endParaRPr lang="en-US" sz="13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top 5 global players account for more than 45% of sales in the market </a:t>
            </a:r>
            <a:r>
              <a:rPr lang="en-US" dirty="0" smtClean="0"/>
              <a:t> - P&amp;G, </a:t>
            </a:r>
            <a:r>
              <a:rPr lang="en-US" dirty="0" err="1" smtClean="0"/>
              <a:t>L’Oréal</a:t>
            </a:r>
            <a:r>
              <a:rPr lang="en-US" dirty="0" smtClean="0"/>
              <a:t>, and Unilever leading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F15E-1F84-3740-8ED2-5CCB0C30F92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431798" y="1455393"/>
            <a:ext cx="5377332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/>
              <a:t>Global player</a:t>
            </a:r>
            <a:endParaRPr lang="en-US" altLang="en-US" b="1" dirty="0"/>
          </a:p>
        </p:txBody>
      </p:sp>
      <p:sp>
        <p:nvSpPr>
          <p:cNvPr id="12" name="Rectangle 26"/>
          <p:cNvSpPr>
            <a:spLocks noChangeArrowheads="1"/>
          </p:cNvSpPr>
          <p:nvPr/>
        </p:nvSpPr>
        <p:spPr bwMode="auto">
          <a:xfrm>
            <a:off x="2518024" y="1458589"/>
            <a:ext cx="6199317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/>
              <a:t>Competitive positioning</a:t>
            </a:r>
            <a:endParaRPr lang="en-US" altLang="en-US" b="1" dirty="0"/>
          </a:p>
        </p:txBody>
      </p:sp>
      <p:sp>
        <p:nvSpPr>
          <p:cNvPr id="38" name="Textfeld 37"/>
          <p:cNvSpPr txBox="1"/>
          <p:nvPr/>
        </p:nvSpPr>
        <p:spPr>
          <a:xfrm>
            <a:off x="457200" y="1064381"/>
            <a:ext cx="822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accent3"/>
                </a:solidFill>
              </a:rPr>
              <a:t>Key players</a:t>
            </a:r>
            <a:endParaRPr lang="en-US" sz="1500" b="1" dirty="0">
              <a:solidFill>
                <a:schemeClr val="accent3"/>
              </a:solidFill>
            </a:endParaRPr>
          </a:p>
        </p:txBody>
      </p:sp>
      <p:sp>
        <p:nvSpPr>
          <p:cNvPr id="36" name="Line 29"/>
          <p:cNvSpPr>
            <a:spLocks noChangeShapeType="1"/>
          </p:cNvSpPr>
          <p:nvPr/>
        </p:nvSpPr>
        <p:spPr bwMode="auto">
          <a:xfrm>
            <a:off x="431799" y="1733295"/>
            <a:ext cx="1701802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7" name="Line 29"/>
          <p:cNvSpPr>
            <a:spLocks noChangeShapeType="1"/>
          </p:cNvSpPr>
          <p:nvPr/>
        </p:nvSpPr>
        <p:spPr bwMode="auto">
          <a:xfrm>
            <a:off x="2527300" y="1733295"/>
            <a:ext cx="6147952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9" name="Line 29"/>
          <p:cNvSpPr>
            <a:spLocks noChangeShapeType="1"/>
          </p:cNvSpPr>
          <p:nvPr/>
        </p:nvSpPr>
        <p:spPr bwMode="auto">
          <a:xfrm>
            <a:off x="2518024" y="2736261"/>
            <a:ext cx="6157228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41" name="Line 29"/>
          <p:cNvSpPr>
            <a:spLocks noChangeShapeType="1"/>
          </p:cNvSpPr>
          <p:nvPr/>
        </p:nvSpPr>
        <p:spPr bwMode="auto">
          <a:xfrm>
            <a:off x="2518024" y="3640450"/>
            <a:ext cx="6157228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42" name="Line 29"/>
          <p:cNvSpPr>
            <a:spLocks noChangeShapeType="1"/>
          </p:cNvSpPr>
          <p:nvPr/>
        </p:nvSpPr>
        <p:spPr bwMode="auto">
          <a:xfrm>
            <a:off x="2518024" y="4417640"/>
            <a:ext cx="6157228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43" name="Line 29"/>
          <p:cNvSpPr>
            <a:spLocks noChangeShapeType="1"/>
          </p:cNvSpPr>
          <p:nvPr/>
        </p:nvSpPr>
        <p:spPr bwMode="auto">
          <a:xfrm>
            <a:off x="2518024" y="5194830"/>
            <a:ext cx="6157228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45" name="Line 29"/>
          <p:cNvSpPr>
            <a:spLocks noChangeShapeType="1"/>
          </p:cNvSpPr>
          <p:nvPr/>
        </p:nvSpPr>
        <p:spPr bwMode="auto">
          <a:xfrm>
            <a:off x="457200" y="2736261"/>
            <a:ext cx="1676401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46" name="Line 29"/>
          <p:cNvSpPr>
            <a:spLocks noChangeShapeType="1"/>
          </p:cNvSpPr>
          <p:nvPr/>
        </p:nvSpPr>
        <p:spPr bwMode="auto">
          <a:xfrm>
            <a:off x="457201" y="3640450"/>
            <a:ext cx="1676401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47" name="Line 29"/>
          <p:cNvSpPr>
            <a:spLocks noChangeShapeType="1"/>
          </p:cNvSpPr>
          <p:nvPr/>
        </p:nvSpPr>
        <p:spPr bwMode="auto">
          <a:xfrm>
            <a:off x="457201" y="4417640"/>
            <a:ext cx="1676401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48" name="Line 29"/>
          <p:cNvSpPr>
            <a:spLocks noChangeShapeType="1"/>
          </p:cNvSpPr>
          <p:nvPr/>
        </p:nvSpPr>
        <p:spPr bwMode="auto">
          <a:xfrm>
            <a:off x="457201" y="5194830"/>
            <a:ext cx="1676401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50" name="Grafik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266" y="2037930"/>
            <a:ext cx="804865" cy="355871"/>
          </a:xfrm>
          <a:prstGeom prst="rect">
            <a:avLst/>
          </a:prstGeom>
        </p:spPr>
      </p:pic>
      <p:pic>
        <p:nvPicPr>
          <p:cNvPr id="51" name="Picture 35" descr="Loreal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89" y="2932181"/>
            <a:ext cx="1052221" cy="405763"/>
          </a:xfrm>
          <a:prstGeom prst="rect">
            <a:avLst/>
          </a:prstGeom>
        </p:spPr>
      </p:pic>
      <p:pic>
        <p:nvPicPr>
          <p:cNvPr id="53" name="Picture 36" descr="Unilever.svg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39" y="3829359"/>
            <a:ext cx="438521" cy="399373"/>
          </a:xfrm>
          <a:prstGeom prst="rect">
            <a:avLst/>
          </a:prstGeom>
        </p:spPr>
      </p:pic>
      <p:pic>
        <p:nvPicPr>
          <p:cNvPr id="54" name="Picture 37" descr="Shiseido-logo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06" y="4628290"/>
            <a:ext cx="1381497" cy="338467"/>
          </a:xfrm>
          <a:prstGeom prst="rect">
            <a:avLst/>
          </a:prstGeom>
        </p:spPr>
      </p:pic>
      <p:sp>
        <p:nvSpPr>
          <p:cNvPr id="56" name="Rectangle 27"/>
          <p:cNvSpPr>
            <a:spLocks noChangeArrowheads="1"/>
          </p:cNvSpPr>
          <p:nvPr/>
        </p:nvSpPr>
        <p:spPr bwMode="auto">
          <a:xfrm>
            <a:off x="2518025" y="1768256"/>
            <a:ext cx="615722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Operates in over 180 countries with revenue primarily coming from retail operations through mass merchandisers, drug stores and grocery stores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b="1" dirty="0" smtClean="0">
                <a:latin typeface="Arial" panose="020B0604020202020204" pitchFamily="34" charset="0"/>
              </a:rPr>
              <a:t>Growth strategy: (1) product innovation, (2) building business with underserved customers whose needs are not met through current products, (3) global development and expansion</a:t>
            </a:r>
            <a:endParaRPr lang="en-US" altLang="de-DE" sz="1100" b="1" dirty="0">
              <a:latin typeface="Arial" panose="020B0604020202020204" pitchFamily="34" charset="0"/>
            </a:endParaRPr>
          </a:p>
        </p:txBody>
      </p:sp>
      <p:sp>
        <p:nvSpPr>
          <p:cNvPr id="61" name="Rectangle 27"/>
          <p:cNvSpPr>
            <a:spLocks noChangeArrowheads="1"/>
          </p:cNvSpPr>
          <p:nvPr/>
        </p:nvSpPr>
        <p:spPr bwMode="auto">
          <a:xfrm>
            <a:off x="2518025" y="2760378"/>
            <a:ext cx="61572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>
                <a:latin typeface="Arial" panose="020B0604020202020204" pitchFamily="34" charset="0"/>
              </a:rPr>
              <a:t>Largest cosmetic enterprise globally (also in China); operates in three separate segments: cosmetics, The Body Shop, and dermatology with cosmetics accounting for 93% of total revenue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b="1" dirty="0">
                <a:latin typeface="Arial" panose="020B0604020202020204" pitchFamily="34" charset="0"/>
              </a:rPr>
              <a:t>Offers a diverse product mix, value priced and luxury items,</a:t>
            </a:r>
            <a:r>
              <a:rPr lang="en-US" altLang="de-DE" sz="1100" dirty="0">
                <a:latin typeface="Arial" panose="020B0604020202020204" pitchFamily="34" charset="0"/>
              </a:rPr>
              <a:t> in over 130 countries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>
                <a:latin typeface="Arial" panose="020B0604020202020204" pitchFamily="34" charset="0"/>
              </a:rPr>
              <a:t>Invests $1 billion annually to R&amp;D to maintain their reputation</a:t>
            </a:r>
          </a:p>
        </p:txBody>
      </p:sp>
      <p:sp>
        <p:nvSpPr>
          <p:cNvPr id="62" name="Rectangle 27"/>
          <p:cNvSpPr>
            <a:spLocks noChangeArrowheads="1"/>
          </p:cNvSpPr>
          <p:nvPr/>
        </p:nvSpPr>
        <p:spPr bwMode="auto">
          <a:xfrm>
            <a:off x="2518025" y="3724083"/>
            <a:ext cx="61572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>
                <a:latin typeface="Arial" panose="020B0604020202020204" pitchFamily="34" charset="0"/>
              </a:rPr>
              <a:t>One of the largest consumer goods manufacturer in the world in over 190 countries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>
                <a:latin typeface="Arial" panose="020B0604020202020204" pitchFamily="34" charset="0"/>
              </a:rPr>
              <a:t>Company’s strategic priority of </a:t>
            </a:r>
            <a:r>
              <a:rPr lang="en-US" altLang="de-DE" sz="1100" b="1" dirty="0">
                <a:latin typeface="Arial" panose="020B0604020202020204" pitchFamily="34" charset="0"/>
              </a:rPr>
              <a:t>encouraging </a:t>
            </a:r>
            <a:r>
              <a:rPr lang="en-US" altLang="de-DE" sz="1100" b="1" dirty="0" err="1">
                <a:latin typeface="Arial" panose="020B0604020202020204" pitchFamily="34" charset="0"/>
              </a:rPr>
              <a:t>premiumization</a:t>
            </a:r>
            <a:r>
              <a:rPr lang="en-US" altLang="de-DE" sz="1100" b="1" dirty="0">
                <a:latin typeface="Arial" panose="020B0604020202020204" pitchFamily="34" charset="0"/>
              </a:rPr>
              <a:t> to drive growth</a:t>
            </a:r>
            <a:r>
              <a:rPr lang="en-US" altLang="de-DE" sz="1100" dirty="0">
                <a:latin typeface="Arial" panose="020B0604020202020204" pitchFamily="34" charset="0"/>
              </a:rPr>
              <a:t> </a:t>
            </a:r>
            <a:r>
              <a:rPr lang="en-US" altLang="de-DE" sz="1100" dirty="0" smtClean="0">
                <a:latin typeface="Arial" panose="020B0604020202020204" pitchFamily="34" charset="0"/>
              </a:rPr>
              <a:t>with premium </a:t>
            </a:r>
            <a:r>
              <a:rPr lang="en-US" altLang="de-DE" sz="1100" dirty="0">
                <a:latin typeface="Arial" panose="020B0604020202020204" pitchFamily="34" charset="0"/>
              </a:rPr>
              <a:t>and innovative </a:t>
            </a:r>
            <a:r>
              <a:rPr lang="en-US" altLang="de-DE" sz="1100" dirty="0" smtClean="0">
                <a:latin typeface="Arial" panose="020B0604020202020204" pitchFamily="34" charset="0"/>
              </a:rPr>
              <a:t>products to widen their range of customers</a:t>
            </a:r>
            <a:endParaRPr lang="en-US" altLang="de-DE" sz="1100" dirty="0">
              <a:latin typeface="Arial" panose="020B0604020202020204" pitchFamily="34" charset="0"/>
            </a:endParaRPr>
          </a:p>
        </p:txBody>
      </p:sp>
      <p:sp>
        <p:nvSpPr>
          <p:cNvPr id="63" name="Rectangle 27"/>
          <p:cNvSpPr>
            <a:spLocks noChangeArrowheads="1"/>
          </p:cNvSpPr>
          <p:nvPr/>
        </p:nvSpPr>
        <p:spPr bwMode="auto">
          <a:xfrm>
            <a:off x="2518025" y="4521121"/>
            <a:ext cx="61572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Currently marketed in 89 countries and regions with its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brand strategy of accelerating globalization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Interested in expanding its presence in developing markets – Brazil, India, Tunisia and Argentina</a:t>
            </a:r>
            <a:endParaRPr lang="en-US" altLang="de-DE" sz="1100" dirty="0">
              <a:latin typeface="Arial" panose="020B0604020202020204" pitchFamily="34" charset="0"/>
            </a:endParaRPr>
          </a:p>
        </p:txBody>
      </p:sp>
      <p:sp>
        <p:nvSpPr>
          <p:cNvPr id="64" name="Rectangle 27"/>
          <p:cNvSpPr>
            <a:spLocks noChangeArrowheads="1"/>
          </p:cNvSpPr>
          <p:nvPr/>
        </p:nvSpPr>
        <p:spPr bwMode="auto">
          <a:xfrm>
            <a:off x="2518025" y="5287510"/>
            <a:ext cx="615722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Specializes in premier manufacturing and marketing of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luxury skin-care and hair-care products, makeup and fragrances</a:t>
            </a:r>
            <a:r>
              <a:rPr lang="en-US" altLang="de-DE" sz="1100" dirty="0" smtClean="0">
                <a:latin typeface="Arial" panose="020B0604020202020204" pitchFamily="34" charset="0"/>
              </a:rPr>
              <a:t> (most profitable segment is skin care with devotion to men’s skin care)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Investing heavily in marketing and R&amp;D to expand presence in China, the Middle East, Eastern Europe and Brazil </a:t>
            </a:r>
            <a:endParaRPr lang="en-US" altLang="de-DE" sz="1100" dirty="0">
              <a:latin typeface="Arial" panose="020B0604020202020204" pitchFamily="34" charset="0"/>
            </a:endParaRPr>
          </a:p>
        </p:txBody>
      </p:sp>
      <p:sp>
        <p:nvSpPr>
          <p:cNvPr id="65" name="Textfeld 64"/>
          <p:cNvSpPr txBox="1"/>
          <p:nvPr/>
        </p:nvSpPr>
        <p:spPr>
          <a:xfrm>
            <a:off x="431799" y="6129338"/>
            <a:ext cx="816164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 </a:t>
            </a:r>
            <a:endParaRPr lang="en-US" sz="700" dirty="0" smtClean="0"/>
          </a:p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/>
              <a:t>Sources: </a:t>
            </a:r>
            <a:r>
              <a:rPr lang="en-US" sz="700" smtClean="0"/>
              <a:t>Team analysis, IBISWorld </a:t>
            </a:r>
            <a:r>
              <a:rPr lang="en-US" sz="700"/>
              <a:t>Industry Report “Global Cosmetics Manufacturing” (July 2014)</a:t>
            </a:r>
            <a:endParaRPr lang="en-US" sz="700" dirty="0"/>
          </a:p>
        </p:txBody>
      </p:sp>
      <p:pic>
        <p:nvPicPr>
          <p:cNvPr id="6" name="Picture 5" descr="e21a66a33b99411a02c11af3943a073f.jp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3" b="13252"/>
          <a:stretch/>
        </p:blipFill>
        <p:spPr>
          <a:xfrm>
            <a:off x="708141" y="5287510"/>
            <a:ext cx="1067839" cy="84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454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1269727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68" name="think-cell Folie" r:id="rId28" imgW="378" imgH="377" progId="TCLayout.ActiveDocument.1">
                  <p:embed/>
                </p:oleObj>
              </mc:Choice>
              <mc:Fallback>
                <p:oleObj name="think-cell Folie" r:id="rId28" imgW="378" imgH="37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rgbClr r="0" g="0" b="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tx2"/>
              </a:buClr>
            </a:pPr>
            <a:endParaRPr lang="en-US" sz="13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With 49% of sales, COGS are a key cost driver followed by marketing (14%), wages (10%), and R&amp;D investments (6%)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F15E-1F84-3740-8ED2-5CCB0C30F92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431798" y="1768336"/>
            <a:ext cx="5377332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/>
              <a:t>Breakdown of average player cost components in % of revenue </a:t>
            </a:r>
            <a:endParaRPr lang="en-US" altLang="en-US" b="1" dirty="0"/>
          </a:p>
        </p:txBody>
      </p:sp>
      <p:sp>
        <p:nvSpPr>
          <p:cNvPr id="11" name="Line 29"/>
          <p:cNvSpPr>
            <a:spLocks noChangeShapeType="1"/>
          </p:cNvSpPr>
          <p:nvPr/>
        </p:nvSpPr>
        <p:spPr bwMode="auto">
          <a:xfrm>
            <a:off x="431800" y="2086070"/>
            <a:ext cx="5377330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2" name="Rectangle 26"/>
          <p:cNvSpPr>
            <a:spLocks noChangeArrowheads="1"/>
          </p:cNvSpPr>
          <p:nvPr/>
        </p:nvSpPr>
        <p:spPr bwMode="auto">
          <a:xfrm>
            <a:off x="6139343" y="1768336"/>
            <a:ext cx="2587274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/>
              <a:t>Implications</a:t>
            </a:r>
            <a:endParaRPr lang="en-US" altLang="en-US" b="1" dirty="0"/>
          </a:p>
        </p:txBody>
      </p:sp>
      <p:sp>
        <p:nvSpPr>
          <p:cNvPr id="14" name="Rectangle 27"/>
          <p:cNvSpPr>
            <a:spLocks noChangeArrowheads="1"/>
          </p:cNvSpPr>
          <p:nvPr/>
        </p:nvSpPr>
        <p:spPr bwMode="auto">
          <a:xfrm>
            <a:off x="6248777" y="2206040"/>
            <a:ext cx="2477840" cy="343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>
                <a:latin typeface="Arial" panose="020B0604020202020204" pitchFamily="34" charset="0"/>
              </a:rPr>
              <a:t>Changes in raw materials are crucial, thus </a:t>
            </a:r>
            <a:r>
              <a:rPr lang="en-US" altLang="de-DE" sz="1100" b="1" dirty="0">
                <a:latin typeface="Arial" panose="020B0604020202020204" pitchFamily="34" charset="0"/>
              </a:rPr>
              <a:t>pursue</a:t>
            </a:r>
            <a:r>
              <a:rPr lang="en-US" altLang="de-DE" sz="1100" dirty="0">
                <a:latin typeface="Arial" panose="020B0604020202020204" pitchFamily="34" charset="0"/>
              </a:rPr>
              <a:t> </a:t>
            </a:r>
            <a:r>
              <a:rPr lang="en-US" altLang="de-DE" sz="1100" b="1" dirty="0">
                <a:latin typeface="Arial" panose="020B0604020202020204" pitchFamily="34" charset="0"/>
              </a:rPr>
              <a:t>cost-saving long-term relationships </a:t>
            </a:r>
            <a:r>
              <a:rPr lang="en-US" altLang="de-DE" sz="1100" dirty="0">
                <a:latin typeface="Arial" panose="020B0604020202020204" pitchFamily="34" charset="0"/>
              </a:rPr>
              <a:t>with suppliers 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b="1" dirty="0">
                <a:latin typeface="Arial" panose="020B0604020202020204" pitchFamily="34" charset="0"/>
              </a:rPr>
              <a:t>Reduce</a:t>
            </a:r>
            <a:r>
              <a:rPr lang="en-US" altLang="de-DE" sz="1100" dirty="0">
                <a:latin typeface="Arial" panose="020B0604020202020204" pitchFamily="34" charset="0"/>
              </a:rPr>
              <a:t> </a:t>
            </a:r>
            <a:r>
              <a:rPr lang="en-US" altLang="de-DE" sz="1100" b="1" dirty="0">
                <a:latin typeface="Arial" panose="020B0604020202020204" pitchFamily="34" charset="0"/>
              </a:rPr>
              <a:t>packaging costs </a:t>
            </a:r>
            <a:r>
              <a:rPr lang="en-US" altLang="de-DE" sz="1100" dirty="0">
                <a:latin typeface="Arial" panose="020B0604020202020204" pitchFamily="34" charset="0"/>
              </a:rPr>
              <a:t>by in-housing or outsourcing to third party operators (conduct make-or-buy)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>
                <a:latin typeface="Arial" panose="020B0604020202020204" pitchFamily="34" charset="0"/>
              </a:rPr>
              <a:t>Input costs are highly dependent on the price of </a:t>
            </a:r>
            <a:r>
              <a:rPr lang="en-US" altLang="de-DE" sz="1100" b="1" dirty="0">
                <a:latin typeface="Arial" panose="020B0604020202020204" pitchFamily="34" charset="0"/>
              </a:rPr>
              <a:t>crude oil</a:t>
            </a:r>
            <a:r>
              <a:rPr lang="en-US" altLang="de-DE" sz="1100" dirty="0">
                <a:latin typeface="Arial" panose="020B0604020202020204" pitchFamily="34" charset="0"/>
              </a:rPr>
              <a:t>, hence </a:t>
            </a:r>
            <a:r>
              <a:rPr lang="en-US" altLang="de-DE" sz="1100" b="1" dirty="0">
                <a:latin typeface="Arial" panose="020B0604020202020204" pitchFamily="34" charset="0"/>
              </a:rPr>
              <a:t>enter</a:t>
            </a:r>
            <a:r>
              <a:rPr lang="en-US" altLang="de-DE" sz="1100" dirty="0">
                <a:latin typeface="Arial" panose="020B0604020202020204" pitchFamily="34" charset="0"/>
              </a:rPr>
              <a:t> into </a:t>
            </a:r>
            <a:r>
              <a:rPr lang="en-US" altLang="de-DE" sz="1100" b="1" dirty="0">
                <a:latin typeface="Arial" panose="020B0604020202020204" pitchFamily="34" charset="0"/>
              </a:rPr>
              <a:t>commodity futures 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>
                <a:latin typeface="Arial" panose="020B0604020202020204" pitchFamily="34" charset="0"/>
              </a:rPr>
              <a:t>Send products to a </a:t>
            </a:r>
            <a:r>
              <a:rPr lang="en-US" altLang="de-DE" sz="1100" b="1" dirty="0">
                <a:latin typeface="Arial" panose="020B0604020202020204" pitchFamily="34" charset="0"/>
              </a:rPr>
              <a:t>centralized quality inspection and control </a:t>
            </a:r>
            <a:r>
              <a:rPr lang="en-US" altLang="de-DE" sz="1100" dirty="0">
                <a:latin typeface="Arial" panose="020B0604020202020204" pitchFamily="34" charset="0"/>
              </a:rPr>
              <a:t>before shipping to end consumers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>
                <a:latin typeface="Arial" panose="020B0604020202020204" pitchFamily="34" charset="0"/>
              </a:rPr>
              <a:t>R&amp;D costs have been increasing, i.e. </a:t>
            </a:r>
            <a:r>
              <a:rPr lang="en-US" altLang="de-DE" sz="1100" b="1" dirty="0">
                <a:latin typeface="Arial" panose="020B0604020202020204" pitchFamily="34" charset="0"/>
              </a:rPr>
              <a:t>centralize</a:t>
            </a:r>
            <a:r>
              <a:rPr lang="en-US" altLang="de-DE" sz="1100" dirty="0">
                <a:latin typeface="Arial" panose="020B0604020202020204" pitchFamily="34" charset="0"/>
              </a:rPr>
              <a:t> </a:t>
            </a:r>
            <a:r>
              <a:rPr lang="en-US" altLang="de-DE" sz="1100" b="1" dirty="0">
                <a:latin typeface="Arial" panose="020B0604020202020204" pitchFamily="34" charset="0"/>
              </a:rPr>
              <a:t>overall R&amp;D </a:t>
            </a:r>
            <a:r>
              <a:rPr lang="en-US" altLang="de-DE" sz="1100" dirty="0">
                <a:latin typeface="Arial" panose="020B0604020202020204" pitchFamily="34" charset="0"/>
              </a:rPr>
              <a:t>efforts for further economies of scope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>
                <a:latin typeface="Arial" panose="020B0604020202020204" pitchFamily="34" charset="0"/>
              </a:rPr>
              <a:t>With 14% of sales </a:t>
            </a:r>
            <a:r>
              <a:rPr lang="en-US" altLang="de-DE" sz="1100" b="1" dirty="0">
                <a:latin typeface="Arial" panose="020B0604020202020204" pitchFamily="34" charset="0"/>
              </a:rPr>
              <a:t>marketing</a:t>
            </a:r>
            <a:r>
              <a:rPr lang="en-US" altLang="de-DE" sz="1100" dirty="0">
                <a:latin typeface="Arial" panose="020B0604020202020204" pitchFamily="34" charset="0"/>
              </a:rPr>
              <a:t> is very important and suggests the need for </a:t>
            </a:r>
            <a:r>
              <a:rPr lang="en-US" altLang="de-DE" sz="1100" b="1" dirty="0">
                <a:latin typeface="Arial" panose="020B0604020202020204" pitchFamily="34" charset="0"/>
              </a:rPr>
              <a:t>local adaptation </a:t>
            </a:r>
            <a:r>
              <a:rPr lang="en-US" altLang="de-DE" sz="1100" dirty="0">
                <a:latin typeface="Arial" panose="020B0604020202020204" pitchFamily="34" charset="0"/>
              </a:rPr>
              <a:t>abroad</a:t>
            </a:r>
          </a:p>
        </p:txBody>
      </p:sp>
      <p:sp>
        <p:nvSpPr>
          <p:cNvPr id="15" name="Freeform 19"/>
          <p:cNvSpPr>
            <a:spLocks/>
          </p:cNvSpPr>
          <p:nvPr/>
        </p:nvSpPr>
        <p:spPr bwMode="auto">
          <a:xfrm flipH="1">
            <a:off x="6139342" y="2086070"/>
            <a:ext cx="2587273" cy="3767514"/>
          </a:xfrm>
          <a:custGeom>
            <a:avLst/>
            <a:gdLst>
              <a:gd name="T0" fmla="*/ 0 w 1720"/>
              <a:gd name="T1" fmla="*/ 0 h 1961"/>
              <a:gd name="T2" fmla="*/ 829 w 1720"/>
              <a:gd name="T3" fmla="*/ 0 h 1961"/>
              <a:gd name="T4" fmla="*/ 829 w 1720"/>
              <a:gd name="T5" fmla="*/ 918 h 196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20" h="1961">
                <a:moveTo>
                  <a:pt x="0" y="0"/>
                </a:moveTo>
                <a:lnTo>
                  <a:pt x="1720" y="0"/>
                </a:lnTo>
                <a:lnTo>
                  <a:pt x="1720" y="1961"/>
                </a:lnTo>
              </a:path>
            </a:pathLst>
          </a:custGeom>
          <a:noFill/>
          <a:ln w="2222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endParaRPr lang="en-US"/>
          </a:p>
        </p:txBody>
      </p:sp>
      <p:cxnSp>
        <p:nvCxnSpPr>
          <p:cNvPr id="7" name="Gerader Verbinder 6"/>
          <p:cNvCxnSpPr/>
          <p:nvPr>
            <p:custDataLst>
              <p:tags r:id="rId4"/>
            </p:custDataLst>
          </p:nvPr>
        </p:nvCxnSpPr>
        <p:spPr bwMode="auto">
          <a:xfrm>
            <a:off x="2933700" y="4867275"/>
            <a:ext cx="390525" cy="0"/>
          </a:xfrm>
          <a:prstGeom prst="line">
            <a:avLst/>
          </a:prstGeom>
          <a:ln w="3175" cmpd="sng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8" name="Gerader Verbinder 7"/>
          <p:cNvCxnSpPr/>
          <p:nvPr>
            <p:custDataLst>
              <p:tags r:id="rId5"/>
            </p:custDataLst>
          </p:nvPr>
        </p:nvCxnSpPr>
        <p:spPr bwMode="auto">
          <a:xfrm>
            <a:off x="4714875" y="4991100"/>
            <a:ext cx="390525" cy="0"/>
          </a:xfrm>
          <a:prstGeom prst="line">
            <a:avLst/>
          </a:prstGeom>
          <a:ln w="3175" cmpd="sng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2" name="Gerader Verbinder 21"/>
          <p:cNvCxnSpPr/>
          <p:nvPr>
            <p:custDataLst>
              <p:tags r:id="rId6"/>
            </p:custDataLst>
          </p:nvPr>
        </p:nvCxnSpPr>
        <p:spPr bwMode="auto">
          <a:xfrm>
            <a:off x="2038350" y="3876675"/>
            <a:ext cx="390525" cy="0"/>
          </a:xfrm>
          <a:prstGeom prst="line">
            <a:avLst/>
          </a:prstGeom>
          <a:ln w="3175" cmpd="sng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1" name="Gerader Verbinder 20"/>
          <p:cNvCxnSpPr/>
          <p:nvPr>
            <p:custDataLst>
              <p:tags r:id="rId7"/>
            </p:custDataLst>
          </p:nvPr>
        </p:nvCxnSpPr>
        <p:spPr bwMode="auto">
          <a:xfrm>
            <a:off x="1152525" y="2486025"/>
            <a:ext cx="390525" cy="0"/>
          </a:xfrm>
          <a:prstGeom prst="line">
            <a:avLst/>
          </a:prstGeom>
          <a:ln w="3175" cmpd="sng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3" name="Gerader Verbinder 22"/>
          <p:cNvCxnSpPr/>
          <p:nvPr>
            <p:custDataLst>
              <p:tags r:id="rId8"/>
            </p:custDataLst>
          </p:nvPr>
        </p:nvCxnSpPr>
        <p:spPr bwMode="auto">
          <a:xfrm>
            <a:off x="3819525" y="4962525"/>
            <a:ext cx="390525" cy="0"/>
          </a:xfrm>
          <a:prstGeom prst="line">
            <a:avLst/>
          </a:prstGeom>
          <a:ln w="3175" cmpd="sng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graphicFrame>
        <p:nvGraphicFramePr>
          <p:cNvPr id="6" name="Objekt 5"/>
          <p:cNvGraphicFramePr>
            <a:graphicFrameLocks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2865300904"/>
              </p:ext>
            </p:extLst>
          </p:nvPr>
        </p:nvGraphicFramePr>
        <p:xfrm>
          <a:off x="342900" y="2362200"/>
          <a:ext cx="5562645" cy="3067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69" name="Chart" r:id="rId30" imgW="5562645" imgH="3067105" progId="MSGraph.Chart.8">
                  <p:embed followColorScheme="full"/>
                </p:oleObj>
              </mc:Choice>
              <mc:Fallback>
                <p:oleObj name="Chart" r:id="rId30" imgW="5562645" imgH="3067105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342900" y="2362200"/>
                        <a:ext cx="5562645" cy="3067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Gerader Verbinder 8"/>
          <p:cNvCxnSpPr/>
          <p:nvPr>
            <p:custDataLst>
              <p:tags r:id="rId10"/>
            </p:custDataLst>
          </p:nvPr>
        </p:nvCxnSpPr>
        <p:spPr bwMode="auto">
          <a:xfrm>
            <a:off x="1790700" y="2460625"/>
            <a:ext cx="0" cy="101600"/>
          </a:xfrm>
          <a:prstGeom prst="line">
            <a:avLst/>
          </a:prstGeom>
          <a:ln w="635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84" name="Gerader Verbinder 83"/>
          <p:cNvCxnSpPr/>
          <p:nvPr>
            <p:custDataLst>
              <p:tags r:id="rId11"/>
            </p:custDataLst>
          </p:nvPr>
        </p:nvCxnSpPr>
        <p:spPr bwMode="auto">
          <a:xfrm>
            <a:off x="4462463" y="4937125"/>
            <a:ext cx="0" cy="39688"/>
          </a:xfrm>
          <a:prstGeom prst="line">
            <a:avLst/>
          </a:prstGeom>
          <a:ln w="635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83" name="Gerader Verbinder 82"/>
          <p:cNvCxnSpPr/>
          <p:nvPr>
            <p:custDataLst>
              <p:tags r:id="rId12"/>
            </p:custDataLst>
          </p:nvPr>
        </p:nvCxnSpPr>
        <p:spPr bwMode="auto">
          <a:xfrm>
            <a:off x="3571875" y="4841875"/>
            <a:ext cx="0" cy="73025"/>
          </a:xfrm>
          <a:prstGeom prst="line">
            <a:avLst/>
          </a:prstGeom>
          <a:ln w="635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3" name="Gerader Verbinder 12"/>
          <p:cNvCxnSpPr/>
          <p:nvPr>
            <p:custDataLst>
              <p:tags r:id="rId13"/>
            </p:custDataLst>
          </p:nvPr>
        </p:nvCxnSpPr>
        <p:spPr bwMode="auto">
          <a:xfrm>
            <a:off x="2681288" y="3851275"/>
            <a:ext cx="0" cy="101600"/>
          </a:xfrm>
          <a:prstGeom prst="line">
            <a:avLst/>
          </a:prstGeom>
          <a:ln w="635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92" name="Textplatzhalter 75"/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669925" y="2262188"/>
            <a:ext cx="461963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3813" tIns="0" rIns="23813" bIns="0" numCol="1" spcCol="0" rtlCol="0" anchor="b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72CB9D10-3758-4665-A00B-C848C42003FA}" type="datetime'''''''''''1''''''''''''0''''''''''''''''''''''0.''''''0'''''''">
              <a:rPr lang="en-US" sz="1300"/>
              <a:pPr/>
              <a:t>100.0</a:t>
            </a:fld>
            <a:endParaRPr lang="en-US" sz="13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Textplatzhalter 8"/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563563" y="5467350"/>
            <a:ext cx="674688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C5B96FEE-B4E9-4A83-B848-6F3AE0988239}" type="datetime'''''R''e''v''''''''''''''e''''n''''''''''''''''u''''e'''''''''">
              <a:rPr lang="en-US" sz="1300"/>
              <a:pPr/>
              <a:t>Revenue</a:t>
            </a:fld>
            <a:endParaRPr lang="en-US" sz="13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9" name="Textplatzhalter 72"/>
          <p:cNvSpPr>
            <a:spLocks noGrp="1"/>
          </p:cNvSpPr>
          <p:nvPr>
            <p:custDataLst>
              <p:tags r:id="rId16"/>
            </p:custDataLst>
          </p:nvPr>
        </p:nvSpPr>
        <p:spPr bwMode="gray">
          <a:xfrm>
            <a:off x="3433763" y="4643438"/>
            <a:ext cx="277813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3813" tIns="0" rIns="23813" bIns="0" numCol="1" spcCol="0" rtlCol="0" anchor="b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CA1DFE3A-E212-43C0-8843-DF4614B3DAB4}" type="datetime'''''''''''''''''''''''''3''''''''''''''.''''''''''3'''">
              <a:rPr lang="en-US" sz="1300"/>
              <a:pPr/>
              <a:t>3.3</a:t>
            </a:fld>
            <a:endParaRPr lang="en-US" sz="13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8" name="Textplatzhalter 71"/>
          <p:cNvSpPr>
            <a:spLocks noGrp="1"/>
          </p:cNvSpPr>
          <p:nvPr>
            <p:custDataLst>
              <p:tags r:id="rId17"/>
            </p:custDataLst>
          </p:nvPr>
        </p:nvSpPr>
        <p:spPr bwMode="gray">
          <a:xfrm>
            <a:off x="2497138" y="3652838"/>
            <a:ext cx="369888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3813" tIns="0" rIns="23813" bIns="0" numCol="1" spcCol="0" rtlCol="0" anchor="b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69908180-536C-43D7-B78A-562FBDD5E635}" type="datetime'''''''''''''''''''''''''''''''3''''''4''''.9'''''''''''''''''">
              <a:rPr lang="en-US" sz="1300"/>
              <a:pPr/>
              <a:t>34.9</a:t>
            </a:fld>
            <a:endParaRPr lang="en-US" sz="13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Textplatzhalter 11"/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1541463" y="5467350"/>
            <a:ext cx="498475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17551D70-88F3-4606-820C-C3714DAA5CFF}" type="datetime'''''''''''''''''C''O''''''''''''''''G''''''''''''S'''">
              <a:rPr lang="en-US" sz="1300"/>
              <a:pPr/>
              <a:t>COGS</a:t>
            </a:fld>
            <a:endParaRPr lang="en-US" sz="13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7" name="Textplatzhalter 70"/>
          <p:cNvSpPr>
            <a:spLocks noGrp="1"/>
          </p:cNvSpPr>
          <p:nvPr>
            <p:custDataLst>
              <p:tags r:id="rId19"/>
            </p:custDataLst>
          </p:nvPr>
        </p:nvSpPr>
        <p:spPr bwMode="gray">
          <a:xfrm>
            <a:off x="1606550" y="2262188"/>
            <a:ext cx="369888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3813" tIns="0" rIns="23813" bIns="0" numCol="1" spcCol="0" rtlCol="0" anchor="b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2C22546E-B5CC-4CFF-9D00-DD38BD943CF0}" type="datetime'4''''''''''''''''''''''9''''''''''''''.''''''''3'''''''''''">
              <a:rPr lang="en-US" sz="1300"/>
              <a:pPr/>
              <a:t>49.3</a:t>
            </a:fld>
            <a:endParaRPr lang="en-US" sz="13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1" name="Textplatzhalter 67"/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5130800" y="5467350"/>
            <a:ext cx="444500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85097426-5C68-4475-9B41-9FDF597DC435}" type="datetime'''''P''''''''''''''r''''''''''''''''o''f''''it'''''''''''''''">
              <a:rPr lang="en-US" sz="13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Profit</a:t>
            </a:fld>
            <a:endParaRPr lang="en-US" sz="13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8" name="Textplatzhalter 65"/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4249738" y="5467350"/>
            <a:ext cx="427038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399B1E1E-64CF-4BA6-B1D5-DBC64B913215}" type="datetime'''''O''''''''''''''''''t''''''''h''e''''r'''">
              <a:rPr lang="en-US" sz="1300"/>
              <a:pPr/>
              <a:t>Other</a:t>
            </a:fld>
            <a:endParaRPr lang="en-US" sz="13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3" name="Textplatzhalter 76"/>
          <p:cNvSpPr>
            <a:spLocks noGrp="1"/>
          </p:cNvSpPr>
          <p:nvPr>
            <p:custDataLst>
              <p:tags r:id="rId22"/>
            </p:custDataLst>
          </p:nvPr>
        </p:nvSpPr>
        <p:spPr bwMode="gray">
          <a:xfrm>
            <a:off x="5173663" y="4767263"/>
            <a:ext cx="360363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3813" tIns="0" rIns="23813" bIns="0" numCol="1" spcCol="0" rtlCol="0" anchor="b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6DCB8970-9782-456E-A568-01093C58A0D5}" type="datetime'''''''''''1''''''''''''''1.''3'''''''''''''''''''''''''">
              <a:rPr lang="en-US" sz="1300" b="1"/>
              <a:pPr/>
              <a:t>11.3</a:t>
            </a:fld>
            <a:endParaRPr lang="en-US" sz="13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Textplatzhalter 9"/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3101975" y="5467350"/>
            <a:ext cx="941388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300" dirty="0" smtClean="0"/>
              <a:t>Depreciation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0" name="Textplatzhalter 73"/>
          <p:cNvSpPr>
            <a:spLocks noGrp="1"/>
          </p:cNvSpPr>
          <p:nvPr>
            <p:custDataLst>
              <p:tags r:id="rId24"/>
            </p:custDataLst>
          </p:nvPr>
        </p:nvSpPr>
        <p:spPr bwMode="gray">
          <a:xfrm>
            <a:off x="4324350" y="4738688"/>
            <a:ext cx="277813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3813" tIns="0" rIns="23813" bIns="0" numCol="1" spcCol="0" rtlCol="0" anchor="b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3D1EF647-28F7-484F-89F9-AD0D23BC7755}" type="datetime'1''''''''''''''''''.''''''''''''''''''''''''''2'''''''''''''">
              <a:rPr lang="en-US" sz="1300"/>
              <a:pPr/>
              <a:t>1.2</a:t>
            </a:fld>
            <a:endParaRPr lang="en-US" sz="13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Textplatzhalter 12"/>
          <p:cNvSpPr>
            <a:spLocks noGrp="1"/>
          </p:cNvSpPr>
          <p:nvPr>
            <p:custDataLst>
              <p:tags r:id="rId25"/>
            </p:custDataLst>
          </p:nvPr>
        </p:nvSpPr>
        <p:spPr bwMode="auto">
          <a:xfrm>
            <a:off x="2446338" y="5467350"/>
            <a:ext cx="469900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3FF09220-E6F3-49C2-9FA7-5B025250B208}" type="datetime'''''''S''G''&amp;''''''''''''''A'''''''''''''''''''">
              <a:rPr lang="en-US" sz="1300"/>
              <a:pPr/>
              <a:t>SG&amp;A</a:t>
            </a:fld>
            <a:endParaRPr lang="en-US" sz="13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2" name="Textfeld 51"/>
          <p:cNvSpPr txBox="1"/>
          <p:nvPr/>
        </p:nvSpPr>
        <p:spPr>
          <a:xfrm>
            <a:off x="431799" y="6129338"/>
            <a:ext cx="816164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 </a:t>
            </a:r>
          </a:p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Sources: Team analysis, </a:t>
            </a:r>
            <a:r>
              <a:rPr lang="en-US" sz="700" dirty="0" err="1"/>
              <a:t>IBISWorld</a:t>
            </a:r>
            <a:r>
              <a:rPr lang="en-US" sz="700" dirty="0"/>
              <a:t> Industry Report “Global Cosmetics Manufacturing” (July 2014)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457200" y="1064381"/>
            <a:ext cx="822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accent3"/>
                </a:solidFill>
              </a:rPr>
              <a:t>Industry cost structure</a:t>
            </a:r>
            <a:endParaRPr lang="en-US" sz="1500" b="1" dirty="0">
              <a:solidFill>
                <a:schemeClr val="accent3"/>
              </a:solidFill>
            </a:endParaRPr>
          </a:p>
        </p:txBody>
      </p:sp>
      <p:sp>
        <p:nvSpPr>
          <p:cNvPr id="18" name="Rechteckige Legende 17"/>
          <p:cNvSpPr/>
          <p:nvPr/>
        </p:nvSpPr>
        <p:spPr>
          <a:xfrm>
            <a:off x="2876551" y="3195525"/>
            <a:ext cx="1268173" cy="556532"/>
          </a:xfrm>
          <a:prstGeom prst="wedgeRectCallout">
            <a:avLst>
              <a:gd name="adj1" fmla="val -36306"/>
              <a:gd name="adj2" fmla="val 79615"/>
            </a:avLst>
          </a:prstGeom>
          <a:solidFill>
            <a:schemeClr val="bg2"/>
          </a:solidFill>
          <a:ln w="9525">
            <a:solidFill>
              <a:srgbClr val="F49100"/>
            </a:solidFill>
            <a:round/>
            <a:headEnd/>
            <a:tailEnd type="triangle" w="lg" len="lg"/>
          </a:ln>
          <a:effectLst/>
        </p:spPr>
        <p:txBody>
          <a:bodyPr lIns="0" tIns="0" rIns="0" bIns="0" anchor="ctr"/>
          <a:lstStyle/>
          <a:p>
            <a:pPr marL="182563" indent="-90488">
              <a:buFont typeface="Wingdings" panose="05000000000000000000" pitchFamily="2" charset="2"/>
              <a:buChar char="§"/>
            </a:pPr>
            <a:r>
              <a:rPr lang="en-US" sz="800" i="1" dirty="0" smtClean="0">
                <a:solidFill>
                  <a:schemeClr val="tx1"/>
                </a:solidFill>
              </a:rPr>
              <a:t>Marketing (14.0%)</a:t>
            </a:r>
          </a:p>
          <a:p>
            <a:pPr marL="182563" indent="-90488">
              <a:buFont typeface="Wingdings" panose="05000000000000000000" pitchFamily="2" charset="2"/>
              <a:buChar char="§"/>
            </a:pPr>
            <a:r>
              <a:rPr lang="en-US" sz="800" i="1" dirty="0" smtClean="0"/>
              <a:t>Wages (10.1%)</a:t>
            </a:r>
          </a:p>
          <a:p>
            <a:pPr marL="182563" indent="-90488">
              <a:buFont typeface="Wingdings" panose="05000000000000000000" pitchFamily="2" charset="2"/>
              <a:buChar char="§"/>
            </a:pPr>
            <a:r>
              <a:rPr lang="en-US" sz="800" i="1" dirty="0" smtClean="0">
                <a:solidFill>
                  <a:schemeClr val="tx1"/>
                </a:solidFill>
              </a:rPr>
              <a:t>R&amp;D (6.2%)</a:t>
            </a:r>
          </a:p>
          <a:p>
            <a:pPr marL="182563" indent="-90488">
              <a:buFont typeface="Wingdings" panose="05000000000000000000" pitchFamily="2" charset="2"/>
              <a:buChar char="§"/>
            </a:pPr>
            <a:r>
              <a:rPr lang="en-US" sz="800" i="1" dirty="0" smtClean="0"/>
              <a:t>Rent &amp; Utilities (4.6%)</a:t>
            </a:r>
            <a:endParaRPr lang="en-US" sz="8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5002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4307134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04" name="think-cell Folie" r:id="rId13" imgW="378" imgH="377" progId="TCLayout.ActiveDocument.1">
                  <p:embed/>
                </p:oleObj>
              </mc:Choice>
              <mc:Fallback>
                <p:oleObj name="think-cell Folie" r:id="rId13" imgW="378" imgH="37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rgbClr r="0" g="0" b="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tx2"/>
              </a:buClr>
            </a:pPr>
            <a:endParaRPr lang="en-US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Country-specific regulations in the global cosmetics </a:t>
            </a:r>
            <a:r>
              <a:rPr lang="en-US" dirty="0"/>
              <a:t>i</a:t>
            </a:r>
            <a:r>
              <a:rPr lang="en-US" dirty="0" smtClean="0"/>
              <a:t>ndustry </a:t>
            </a:r>
            <a:r>
              <a:rPr lang="en-US" dirty="0"/>
              <a:t>v</a:t>
            </a:r>
            <a:r>
              <a:rPr lang="en-US" dirty="0" smtClean="0"/>
              <a:t>ary wildly and are increasing – US legal issues moderate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F15E-1F84-3740-8ED2-5CCB0C30F92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7" name="Freeform 19"/>
          <p:cNvSpPr>
            <a:spLocks/>
          </p:cNvSpPr>
          <p:nvPr/>
        </p:nvSpPr>
        <p:spPr bwMode="auto">
          <a:xfrm>
            <a:off x="431797" y="2086070"/>
            <a:ext cx="2523591" cy="3767514"/>
          </a:xfrm>
          <a:custGeom>
            <a:avLst/>
            <a:gdLst>
              <a:gd name="T0" fmla="*/ 0 w 1720"/>
              <a:gd name="T1" fmla="*/ 0 h 1961"/>
              <a:gd name="T2" fmla="*/ 829 w 1720"/>
              <a:gd name="T3" fmla="*/ 0 h 1961"/>
              <a:gd name="T4" fmla="*/ 829 w 1720"/>
              <a:gd name="T5" fmla="*/ 918 h 196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20" h="1961">
                <a:moveTo>
                  <a:pt x="0" y="0"/>
                </a:moveTo>
                <a:lnTo>
                  <a:pt x="1720" y="0"/>
                </a:lnTo>
                <a:lnTo>
                  <a:pt x="1720" y="1961"/>
                </a:lnTo>
              </a:path>
            </a:pathLst>
          </a:custGeom>
          <a:noFill/>
          <a:ln w="2222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28" name="Rectangle 22"/>
          <p:cNvSpPr>
            <a:spLocks noChangeArrowheads="1"/>
          </p:cNvSpPr>
          <p:nvPr/>
        </p:nvSpPr>
        <p:spPr bwMode="auto">
          <a:xfrm>
            <a:off x="431798" y="1768336"/>
            <a:ext cx="2587274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/>
              <a:t>         United States</a:t>
            </a:r>
            <a:endParaRPr lang="en-US" altLang="en-US" b="1" dirty="0"/>
          </a:p>
        </p:txBody>
      </p:sp>
      <p:sp>
        <p:nvSpPr>
          <p:cNvPr id="30" name="Rectangle 24"/>
          <p:cNvSpPr>
            <a:spLocks noChangeArrowheads="1"/>
          </p:cNvSpPr>
          <p:nvPr/>
        </p:nvSpPr>
        <p:spPr bwMode="auto">
          <a:xfrm>
            <a:off x="3317410" y="1768336"/>
            <a:ext cx="2378861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/>
              <a:t> </a:t>
            </a:r>
            <a:r>
              <a:rPr lang="en-US" altLang="en-US" b="1" dirty="0" smtClean="0"/>
              <a:t>        Brazil</a:t>
            </a:r>
            <a:endParaRPr lang="en-US" altLang="en-US" b="1" dirty="0"/>
          </a:p>
        </p:txBody>
      </p:sp>
      <p:sp>
        <p:nvSpPr>
          <p:cNvPr id="32" name="Rectangle 26"/>
          <p:cNvSpPr>
            <a:spLocks noChangeArrowheads="1"/>
          </p:cNvSpPr>
          <p:nvPr/>
        </p:nvSpPr>
        <p:spPr bwMode="auto">
          <a:xfrm>
            <a:off x="6203026" y="1776383"/>
            <a:ext cx="2523591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/>
              <a:t>         Indonesia</a:t>
            </a:r>
            <a:endParaRPr lang="en-US" altLang="en-US" b="1" dirty="0"/>
          </a:p>
        </p:txBody>
      </p:sp>
      <p:sp>
        <p:nvSpPr>
          <p:cNvPr id="44" name="Freeform 19"/>
          <p:cNvSpPr>
            <a:spLocks/>
          </p:cNvSpPr>
          <p:nvPr/>
        </p:nvSpPr>
        <p:spPr bwMode="auto">
          <a:xfrm>
            <a:off x="3317411" y="2086070"/>
            <a:ext cx="2523591" cy="3767514"/>
          </a:xfrm>
          <a:custGeom>
            <a:avLst/>
            <a:gdLst>
              <a:gd name="T0" fmla="*/ 0 w 1720"/>
              <a:gd name="T1" fmla="*/ 0 h 1961"/>
              <a:gd name="T2" fmla="*/ 829 w 1720"/>
              <a:gd name="T3" fmla="*/ 0 h 1961"/>
              <a:gd name="T4" fmla="*/ 829 w 1720"/>
              <a:gd name="T5" fmla="*/ 918 h 196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20" h="1961">
                <a:moveTo>
                  <a:pt x="0" y="0"/>
                </a:moveTo>
                <a:lnTo>
                  <a:pt x="1720" y="0"/>
                </a:lnTo>
                <a:lnTo>
                  <a:pt x="1720" y="1961"/>
                </a:lnTo>
              </a:path>
            </a:pathLst>
          </a:custGeom>
          <a:noFill/>
          <a:ln w="2222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57" name="Line 29"/>
          <p:cNvSpPr>
            <a:spLocks noChangeShapeType="1"/>
          </p:cNvSpPr>
          <p:nvPr/>
        </p:nvSpPr>
        <p:spPr bwMode="auto">
          <a:xfrm>
            <a:off x="6203026" y="2086070"/>
            <a:ext cx="2523591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3" name="Rectangle 23"/>
          <p:cNvSpPr>
            <a:spLocks noChangeArrowheads="1"/>
          </p:cNvSpPr>
          <p:nvPr/>
        </p:nvSpPr>
        <p:spPr bwMode="auto">
          <a:xfrm>
            <a:off x="431798" y="2206040"/>
            <a:ext cx="2435121" cy="2508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>
              <a:spcBef>
                <a:spcPts val="600"/>
              </a:spcBef>
              <a:buFont typeface="Wingdings" charset="2"/>
              <a:buChar char="§"/>
            </a:pPr>
            <a:r>
              <a:rPr lang="en-US" altLang="de-DE" sz="1100" dirty="0" smtClean="0">
                <a:solidFill>
                  <a:srgbClr val="000000"/>
                </a:solidFill>
              </a:rPr>
              <a:t>The </a:t>
            </a:r>
            <a:r>
              <a:rPr lang="en-US" altLang="de-DE" sz="1100" b="1" dirty="0" smtClean="0">
                <a:solidFill>
                  <a:srgbClr val="000000"/>
                </a:solidFill>
              </a:rPr>
              <a:t>Food and Drug Administration </a:t>
            </a:r>
            <a:r>
              <a:rPr lang="en-US" altLang="de-DE" sz="1100" dirty="0" smtClean="0">
                <a:solidFill>
                  <a:srgbClr val="000000"/>
                </a:solidFill>
              </a:rPr>
              <a:t>(FDA) is the main regulator for cosmetics</a:t>
            </a:r>
          </a:p>
          <a:p>
            <a:pPr marL="173037" lvl="1" indent="-171450">
              <a:spcBef>
                <a:spcPts val="600"/>
              </a:spcBef>
              <a:buFont typeface="Wingdings" charset="2"/>
              <a:buChar char="§"/>
            </a:pPr>
            <a:r>
              <a:rPr lang="en-US" altLang="de-DE" sz="1100" b="1" dirty="0" smtClean="0">
                <a:solidFill>
                  <a:srgbClr val="000000"/>
                </a:solidFill>
              </a:rPr>
              <a:t>No pre-approval</a:t>
            </a:r>
            <a:r>
              <a:rPr lang="en-US" altLang="de-DE" sz="1100" dirty="0" smtClean="0">
                <a:solidFill>
                  <a:srgbClr val="000000"/>
                </a:solidFill>
              </a:rPr>
              <a:t>, registration, or product filings required for cosmetic products</a:t>
            </a:r>
          </a:p>
          <a:p>
            <a:pPr marL="173037" lvl="1" indent="-171450">
              <a:spcBef>
                <a:spcPts val="600"/>
              </a:spcBef>
              <a:buFont typeface="Wingdings" charset="2"/>
              <a:buChar char="§"/>
            </a:pPr>
            <a:r>
              <a:rPr lang="en-US" altLang="de-DE" sz="1100" dirty="0" smtClean="0">
                <a:solidFill>
                  <a:srgbClr val="000000"/>
                </a:solidFill>
              </a:rPr>
              <a:t>Company is </a:t>
            </a:r>
            <a:r>
              <a:rPr lang="en-US" altLang="de-DE" sz="1100" b="1" dirty="0" smtClean="0">
                <a:solidFill>
                  <a:srgbClr val="000000"/>
                </a:solidFill>
              </a:rPr>
              <a:t>legally responsible </a:t>
            </a:r>
            <a:r>
              <a:rPr lang="en-US" altLang="de-DE" sz="1100" dirty="0" smtClean="0">
                <a:solidFill>
                  <a:srgbClr val="000000"/>
                </a:solidFill>
              </a:rPr>
              <a:t>for product safety</a:t>
            </a:r>
          </a:p>
          <a:p>
            <a:pPr marL="173037" lvl="1" indent="-171450">
              <a:spcBef>
                <a:spcPts val="600"/>
              </a:spcBef>
              <a:buFont typeface="Wingdings" charset="2"/>
              <a:buChar char="§"/>
            </a:pPr>
            <a:r>
              <a:rPr lang="en-US" altLang="de-DE" sz="1100" dirty="0" smtClean="0">
                <a:solidFill>
                  <a:srgbClr val="000000"/>
                </a:solidFill>
              </a:rPr>
              <a:t>Exactly the </a:t>
            </a:r>
            <a:r>
              <a:rPr lang="en-US" altLang="de-DE" sz="1100" b="1" dirty="0" smtClean="0">
                <a:solidFill>
                  <a:srgbClr val="000000"/>
                </a:solidFill>
              </a:rPr>
              <a:t>same requirements</a:t>
            </a:r>
            <a:r>
              <a:rPr lang="en-US" altLang="de-DE" sz="1100" dirty="0" smtClean="0">
                <a:solidFill>
                  <a:srgbClr val="000000"/>
                </a:solidFill>
              </a:rPr>
              <a:t> for manufactured products as for imported goods</a:t>
            </a:r>
          </a:p>
          <a:p>
            <a:pPr marL="173037" lvl="1" indent="-171450">
              <a:spcBef>
                <a:spcPts val="600"/>
              </a:spcBef>
              <a:buFont typeface="Wingdings" charset="2"/>
              <a:buChar char="§"/>
            </a:pPr>
            <a:r>
              <a:rPr lang="en-US" altLang="de-DE" sz="1100" dirty="0" smtClean="0">
                <a:solidFill>
                  <a:srgbClr val="000000"/>
                </a:solidFill>
              </a:rPr>
              <a:t>FDA has </a:t>
            </a:r>
            <a:r>
              <a:rPr lang="en-US" altLang="de-DE" sz="1100" b="1" dirty="0" smtClean="0">
                <a:solidFill>
                  <a:srgbClr val="000000"/>
                </a:solidFill>
              </a:rPr>
              <a:t>power to request legal action</a:t>
            </a:r>
            <a:r>
              <a:rPr lang="en-US" altLang="de-DE" sz="1100" dirty="0" smtClean="0">
                <a:solidFill>
                  <a:srgbClr val="000000"/>
                </a:solidFill>
              </a:rPr>
              <a:t> against “unsafe” products</a:t>
            </a:r>
            <a:endParaRPr lang="en-US" altLang="de-DE" sz="1100" dirty="0">
              <a:solidFill>
                <a:srgbClr val="000000"/>
              </a:solidFill>
            </a:endParaRPr>
          </a:p>
        </p:txBody>
      </p:sp>
      <p:sp>
        <p:nvSpPr>
          <p:cNvPr id="59" name="Rectangle 25"/>
          <p:cNvSpPr>
            <a:spLocks noChangeArrowheads="1"/>
          </p:cNvSpPr>
          <p:nvPr/>
        </p:nvSpPr>
        <p:spPr bwMode="auto">
          <a:xfrm>
            <a:off x="3317410" y="2206040"/>
            <a:ext cx="2437207" cy="2508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>
                <a:latin typeface="Arial" panose="020B0604020202020204" pitchFamily="34" charset="0"/>
              </a:rPr>
              <a:t>The </a:t>
            </a:r>
            <a:r>
              <a:rPr lang="en-US" altLang="de-DE" sz="1100" b="1" dirty="0">
                <a:latin typeface="Arial" panose="020B0604020202020204" pitchFamily="34" charset="0"/>
              </a:rPr>
              <a:t>National Agency for Sanitary Surveillance </a:t>
            </a:r>
            <a:r>
              <a:rPr lang="en-US" altLang="de-DE" sz="1100" dirty="0">
                <a:latin typeface="Arial" panose="020B0604020202020204" pitchFamily="34" charset="0"/>
              </a:rPr>
              <a:t>(</a:t>
            </a:r>
            <a:r>
              <a:rPr lang="en-US" altLang="de-DE" sz="1100" dirty="0" err="1">
                <a:latin typeface="Arial" panose="020B0604020202020204" pitchFamily="34" charset="0"/>
              </a:rPr>
              <a:t>Anvisa</a:t>
            </a:r>
            <a:r>
              <a:rPr lang="en-US" altLang="de-DE" sz="1100" dirty="0">
                <a:latin typeface="Arial" panose="020B0604020202020204" pitchFamily="34" charset="0"/>
              </a:rPr>
              <a:t>) is the main regulator for cosmetics</a:t>
            </a:r>
          </a:p>
          <a:p>
            <a:pPr marL="180975" lvl="1" indent="-180975" defTabSz="330200">
              <a:spcBef>
                <a:spcPts val="600"/>
              </a:spcBef>
              <a:buFont typeface="Wingdings" charset="2"/>
              <a:buChar char="§"/>
              <a:tabLst>
                <a:tab pos="8521700" algn="r"/>
              </a:tabLst>
            </a:pPr>
            <a:r>
              <a:rPr lang="en-US" altLang="de-DE" sz="1100" dirty="0">
                <a:latin typeface="Arial" panose="020B0604020202020204" pitchFamily="34" charset="0"/>
              </a:rPr>
              <a:t>Products that </a:t>
            </a:r>
            <a:r>
              <a:rPr lang="en-US" altLang="de-DE" sz="1100" b="1" dirty="0">
                <a:latin typeface="Arial" panose="020B0604020202020204" pitchFamily="34" charset="0"/>
              </a:rPr>
              <a:t>require little instruction</a:t>
            </a:r>
            <a:r>
              <a:rPr lang="en-US" altLang="de-DE" sz="1100" dirty="0">
                <a:latin typeface="Arial" panose="020B0604020202020204" pitchFamily="34" charset="0"/>
              </a:rPr>
              <a:t> and can be approved in </a:t>
            </a:r>
            <a:r>
              <a:rPr lang="en-US" altLang="de-DE" sz="1100" b="1" dirty="0">
                <a:latin typeface="Arial" panose="020B0604020202020204" pitchFamily="34" charset="0"/>
              </a:rPr>
              <a:t>48 hours</a:t>
            </a:r>
            <a:endParaRPr lang="en-US" altLang="de-DE" sz="1100" dirty="0">
              <a:latin typeface="Arial" panose="020B0604020202020204" pitchFamily="34" charset="0"/>
            </a:endParaRPr>
          </a:p>
          <a:p>
            <a:pPr marL="180975" lvl="1" indent="-180975" defTabSz="330200">
              <a:spcBef>
                <a:spcPts val="600"/>
              </a:spcBef>
              <a:buFont typeface="Wingdings" charset="2"/>
              <a:buChar char="§"/>
              <a:tabLst>
                <a:tab pos="8521700" algn="r"/>
              </a:tabLst>
            </a:pPr>
            <a:r>
              <a:rPr lang="en-US" altLang="de-DE" sz="1100" dirty="0">
                <a:latin typeface="Arial" panose="020B0604020202020204" pitchFamily="34" charset="0"/>
              </a:rPr>
              <a:t>Strong requirements for </a:t>
            </a:r>
            <a:r>
              <a:rPr lang="en-US" altLang="de-DE" sz="1100" b="1" dirty="0">
                <a:latin typeface="Arial" panose="020B0604020202020204" pitchFamily="34" charset="0"/>
              </a:rPr>
              <a:t>dense “how to use” instructions</a:t>
            </a:r>
            <a:endParaRPr lang="en-US" altLang="de-DE" sz="1100" dirty="0">
              <a:latin typeface="Arial" panose="020B0604020202020204" pitchFamily="34" charset="0"/>
            </a:endParaRPr>
          </a:p>
          <a:p>
            <a:pPr marL="180975" lvl="1" indent="-180975" defTabSz="330200">
              <a:spcBef>
                <a:spcPts val="600"/>
              </a:spcBef>
              <a:buFont typeface="Wingdings" charset="2"/>
              <a:buChar char="§"/>
              <a:tabLst>
                <a:tab pos="8521700" algn="r"/>
              </a:tabLst>
            </a:pPr>
            <a:r>
              <a:rPr lang="en-US" altLang="de-DE" sz="1100" dirty="0">
                <a:latin typeface="Arial" panose="020B0604020202020204" pitchFamily="34" charset="0"/>
              </a:rPr>
              <a:t>Must submit </a:t>
            </a:r>
            <a:r>
              <a:rPr lang="en-US" altLang="de-DE" sz="1100" b="1" dirty="0">
                <a:latin typeface="Arial" panose="020B0604020202020204" pitchFamily="34" charset="0"/>
              </a:rPr>
              <a:t>proof of efficiency and safety</a:t>
            </a:r>
            <a:r>
              <a:rPr lang="en-US" altLang="de-DE" sz="1100" dirty="0">
                <a:latin typeface="Arial" panose="020B0604020202020204" pitchFamily="34" charset="0"/>
              </a:rPr>
              <a:t> for instructions and overall approval</a:t>
            </a:r>
          </a:p>
          <a:p>
            <a:pPr marL="180975" lvl="1" indent="-180975" defTabSz="330200">
              <a:spcBef>
                <a:spcPts val="600"/>
              </a:spcBef>
              <a:buFont typeface="Wingdings" charset="2"/>
              <a:buChar char="§"/>
              <a:tabLst>
                <a:tab pos="8521700" algn="r"/>
              </a:tabLst>
            </a:pPr>
            <a:r>
              <a:rPr lang="en-US" altLang="de-DE" sz="1100" dirty="0">
                <a:latin typeface="Arial" panose="020B0604020202020204" pitchFamily="34" charset="0"/>
              </a:rPr>
              <a:t>Approval procedure takes roughly 2 months </a:t>
            </a:r>
            <a:r>
              <a:rPr lang="en-US" altLang="de-DE" sz="1100" dirty="0" smtClean="0">
                <a:latin typeface="Arial" panose="020B0604020202020204" pitchFamily="34" charset="0"/>
              </a:rPr>
              <a:t>(valid </a:t>
            </a:r>
            <a:r>
              <a:rPr lang="en-US" altLang="de-DE" sz="1100" dirty="0">
                <a:latin typeface="Arial" panose="020B0604020202020204" pitchFamily="34" charset="0"/>
              </a:rPr>
              <a:t>for a total of </a:t>
            </a:r>
            <a:r>
              <a:rPr lang="en-US" altLang="de-DE" sz="1100" b="1" dirty="0">
                <a:latin typeface="Arial" panose="020B0604020202020204" pitchFamily="34" charset="0"/>
              </a:rPr>
              <a:t>5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years</a:t>
            </a:r>
            <a:r>
              <a:rPr lang="en-US" altLang="de-DE" sz="1100" dirty="0" smtClean="0">
                <a:latin typeface="Arial" panose="020B0604020202020204" pitchFamily="34" charset="0"/>
              </a:rPr>
              <a:t>)</a:t>
            </a:r>
            <a:endParaRPr lang="en-US" altLang="de-DE" sz="1100" dirty="0">
              <a:latin typeface="Arial" panose="020B0604020202020204" pitchFamily="34" charset="0"/>
            </a:endParaRPr>
          </a:p>
        </p:txBody>
      </p:sp>
      <p:sp>
        <p:nvSpPr>
          <p:cNvPr id="60" name="Rectangle 27"/>
          <p:cNvSpPr>
            <a:spLocks noChangeArrowheads="1"/>
          </p:cNvSpPr>
          <p:nvPr/>
        </p:nvSpPr>
        <p:spPr bwMode="auto">
          <a:xfrm>
            <a:off x="6203025" y="2206040"/>
            <a:ext cx="2410927" cy="2508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The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Indonesian Agency for Drug &amp; Food Control </a:t>
            </a:r>
            <a:r>
              <a:rPr lang="en-US" altLang="de-DE" sz="1100" dirty="0" smtClean="0">
                <a:latin typeface="Arial" panose="020B0604020202020204" pitchFamily="34" charset="0"/>
              </a:rPr>
              <a:t>(BPOM) is the main regulator for cosmetics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Each stock-keeping unit (SKU) or product variation requires a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separate registration</a:t>
            </a:r>
            <a:endParaRPr lang="en-US" altLang="de-DE" sz="1100" dirty="0" smtClean="0">
              <a:latin typeface="Arial" panose="020B0604020202020204" pitchFamily="34" charset="0"/>
            </a:endParaRP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Requires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local incorporation </a:t>
            </a:r>
            <a:r>
              <a:rPr lang="en-US" altLang="de-DE" sz="1100" dirty="0" smtClean="0">
                <a:latin typeface="Arial" panose="020B0604020202020204" pitchFamily="34" charset="0"/>
              </a:rPr>
              <a:t>and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partnership</a:t>
            </a:r>
            <a:r>
              <a:rPr lang="en-US" altLang="de-DE" sz="1100" dirty="0" smtClean="0">
                <a:latin typeface="Arial" panose="020B0604020202020204" pitchFamily="34" charset="0"/>
              </a:rPr>
              <a:t> with local natives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Approval and registration is a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extensive and complex process</a:t>
            </a:r>
            <a:r>
              <a:rPr lang="en-US" altLang="de-DE" sz="1100" dirty="0" smtClean="0">
                <a:latin typeface="Arial" panose="020B0604020202020204" pitchFamily="34" charset="0"/>
              </a:rPr>
              <a:t> but is valid for 3 years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b="1" dirty="0" smtClean="0">
                <a:latin typeface="Arial" panose="020B0604020202020204" pitchFamily="34" charset="0"/>
              </a:rPr>
              <a:t>Taxes are high </a:t>
            </a:r>
            <a:r>
              <a:rPr lang="en-US" altLang="de-DE" sz="1100" dirty="0" smtClean="0">
                <a:latin typeface="Arial" panose="020B0604020202020204" pitchFamily="34" charset="0"/>
              </a:rPr>
              <a:t>and BPOM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is not receptive</a:t>
            </a:r>
            <a:r>
              <a:rPr lang="en-US" altLang="de-DE" sz="1100" dirty="0" smtClean="0">
                <a:latin typeface="Arial" panose="020B0604020202020204" pitchFamily="34" charset="0"/>
              </a:rPr>
              <a:t> to foreign registrations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1798" y="5116078"/>
            <a:ext cx="229076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Highly </a:t>
            </a:r>
            <a:r>
              <a:rPr lang="en-US" sz="1300" b="1" dirty="0" smtClean="0"/>
              <a:t>attractive legal environment </a:t>
            </a:r>
            <a:r>
              <a:rPr lang="en-US" sz="1300" dirty="0" smtClean="0"/>
              <a:t>due to low costs and easy processes</a:t>
            </a:r>
            <a:endParaRPr lang="en-US" sz="1300" b="1" dirty="0"/>
          </a:p>
        </p:txBody>
      </p:sp>
      <p:sp>
        <p:nvSpPr>
          <p:cNvPr id="87" name="TextBox 86"/>
          <p:cNvSpPr txBox="1"/>
          <p:nvPr/>
        </p:nvSpPr>
        <p:spPr>
          <a:xfrm>
            <a:off x="3317410" y="5116078"/>
            <a:ext cx="229076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/>
              <a:t>Legal restrictions vary highly </a:t>
            </a:r>
            <a:r>
              <a:rPr lang="en-US" sz="1300" dirty="0" smtClean="0"/>
              <a:t>by product category; thus dependent</a:t>
            </a:r>
            <a:endParaRPr lang="en-US" sz="1300" b="1" dirty="0"/>
          </a:p>
        </p:txBody>
      </p:sp>
      <p:sp>
        <p:nvSpPr>
          <p:cNvPr id="88" name="TextBox 87"/>
          <p:cNvSpPr txBox="1"/>
          <p:nvPr/>
        </p:nvSpPr>
        <p:spPr>
          <a:xfrm>
            <a:off x="6090361" y="5116078"/>
            <a:ext cx="263625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/>
              <a:t>Strongly bureaucratic entry only </a:t>
            </a:r>
            <a:r>
              <a:rPr lang="en-US" sz="1300" dirty="0" smtClean="0"/>
              <a:t>with complex regulations and barriers among all segments</a:t>
            </a:r>
            <a:endParaRPr lang="en-US" sz="1300" b="1" dirty="0"/>
          </a:p>
        </p:txBody>
      </p:sp>
      <p:sp>
        <p:nvSpPr>
          <p:cNvPr id="91" name="Line 29"/>
          <p:cNvSpPr>
            <a:spLocks noChangeShapeType="1"/>
          </p:cNvSpPr>
          <p:nvPr/>
        </p:nvSpPr>
        <p:spPr bwMode="auto">
          <a:xfrm>
            <a:off x="8726617" y="2086070"/>
            <a:ext cx="0" cy="3767514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grpSp>
        <p:nvGrpSpPr>
          <p:cNvPr id="6" name="Gruppieren 5"/>
          <p:cNvGrpSpPr/>
          <p:nvPr/>
        </p:nvGrpSpPr>
        <p:grpSpPr>
          <a:xfrm>
            <a:off x="431797" y="4861526"/>
            <a:ext cx="2413580" cy="202848"/>
            <a:chOff x="431797" y="4861526"/>
            <a:chExt cx="2413580" cy="202848"/>
          </a:xfrm>
        </p:grpSpPr>
        <p:sp>
          <p:nvSpPr>
            <p:cNvPr id="95" name="Line 29"/>
            <p:cNvSpPr>
              <a:spLocks noChangeShapeType="1"/>
            </p:cNvSpPr>
            <p:nvPr/>
          </p:nvSpPr>
          <p:spPr bwMode="auto">
            <a:xfrm>
              <a:off x="431797" y="4956021"/>
              <a:ext cx="2413580" cy="0"/>
            </a:xfrm>
            <a:prstGeom prst="line">
              <a:avLst/>
            </a:prstGeom>
            <a:noFill/>
            <a:ln w="222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49" name="Gleichschenkliges Dreieck 35"/>
            <p:cNvSpPr/>
            <p:nvPr/>
          </p:nvSpPr>
          <p:spPr>
            <a:xfrm rot="10800000">
              <a:off x="1450981" y="4861526"/>
              <a:ext cx="375212" cy="202848"/>
            </a:xfrm>
            <a:prstGeom prst="triangle">
              <a:avLst/>
            </a:prstGeom>
            <a:solidFill>
              <a:srgbClr val="F49100"/>
            </a:solidFill>
            <a:ln w="22225">
              <a:solidFill>
                <a:schemeClr val="bg1"/>
              </a:solidFill>
              <a:round/>
              <a:headEnd type="triangle" w="med" len="med"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6" name="Gruppieren 95"/>
          <p:cNvGrpSpPr/>
          <p:nvPr/>
        </p:nvGrpSpPr>
        <p:grpSpPr>
          <a:xfrm>
            <a:off x="3305367" y="4861526"/>
            <a:ext cx="2413580" cy="202848"/>
            <a:chOff x="431797" y="4861526"/>
            <a:chExt cx="2413580" cy="202848"/>
          </a:xfrm>
        </p:grpSpPr>
        <p:sp>
          <p:nvSpPr>
            <p:cNvPr id="97" name="Line 29"/>
            <p:cNvSpPr>
              <a:spLocks noChangeShapeType="1"/>
            </p:cNvSpPr>
            <p:nvPr/>
          </p:nvSpPr>
          <p:spPr bwMode="auto">
            <a:xfrm>
              <a:off x="431797" y="4956021"/>
              <a:ext cx="2413580" cy="0"/>
            </a:xfrm>
            <a:prstGeom prst="line">
              <a:avLst/>
            </a:prstGeom>
            <a:noFill/>
            <a:ln w="222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98" name="Gleichschenkliges Dreieck 35"/>
            <p:cNvSpPr/>
            <p:nvPr/>
          </p:nvSpPr>
          <p:spPr>
            <a:xfrm rot="10800000">
              <a:off x="1450981" y="4861526"/>
              <a:ext cx="375212" cy="202848"/>
            </a:xfrm>
            <a:prstGeom prst="triangle">
              <a:avLst/>
            </a:prstGeom>
            <a:solidFill>
              <a:srgbClr val="F49100"/>
            </a:solidFill>
            <a:ln w="22225">
              <a:solidFill>
                <a:schemeClr val="bg1"/>
              </a:solidFill>
              <a:round/>
              <a:headEnd type="triangle" w="med" len="med"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9" name="Gruppieren 98"/>
          <p:cNvGrpSpPr/>
          <p:nvPr/>
        </p:nvGrpSpPr>
        <p:grpSpPr>
          <a:xfrm>
            <a:off x="6125561" y="4861526"/>
            <a:ext cx="2413580" cy="202848"/>
            <a:chOff x="431797" y="4861526"/>
            <a:chExt cx="2413580" cy="202848"/>
          </a:xfrm>
        </p:grpSpPr>
        <p:sp>
          <p:nvSpPr>
            <p:cNvPr id="100" name="Line 29"/>
            <p:cNvSpPr>
              <a:spLocks noChangeShapeType="1"/>
            </p:cNvSpPr>
            <p:nvPr/>
          </p:nvSpPr>
          <p:spPr bwMode="auto">
            <a:xfrm>
              <a:off x="431797" y="4956021"/>
              <a:ext cx="2413580" cy="0"/>
            </a:xfrm>
            <a:prstGeom prst="line">
              <a:avLst/>
            </a:prstGeom>
            <a:noFill/>
            <a:ln w="222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101" name="Gleichschenkliges Dreieck 35"/>
            <p:cNvSpPr/>
            <p:nvPr/>
          </p:nvSpPr>
          <p:spPr>
            <a:xfrm rot="10800000">
              <a:off x="1450981" y="4861526"/>
              <a:ext cx="375212" cy="202848"/>
            </a:xfrm>
            <a:prstGeom prst="triangle">
              <a:avLst/>
            </a:prstGeom>
            <a:solidFill>
              <a:srgbClr val="F49100"/>
            </a:solidFill>
            <a:ln w="22225">
              <a:solidFill>
                <a:schemeClr val="bg1"/>
              </a:solidFill>
              <a:round/>
              <a:headEnd type="triangle" w="med" len="med"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02" name="Ellipse 101"/>
          <p:cNvSpPr/>
          <p:nvPr>
            <p:custDataLst>
              <p:tags r:id="rId4"/>
            </p:custDataLst>
          </p:nvPr>
        </p:nvSpPr>
        <p:spPr bwMode="auto">
          <a:xfrm>
            <a:off x="7640638" y="6172200"/>
            <a:ext cx="107950" cy="1079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t"/>
          <a:lstStyle/>
          <a:p>
            <a:pPr marL="185738" indent="-185738"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103" name="Textfeld 102"/>
          <p:cNvSpPr txBox="1"/>
          <p:nvPr/>
        </p:nvSpPr>
        <p:spPr>
          <a:xfrm>
            <a:off x="7701598" y="6126168"/>
            <a:ext cx="1045527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 smtClean="0"/>
              <a:t>Significant regulation</a:t>
            </a:r>
          </a:p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 smtClean="0"/>
              <a:t>No regulation</a:t>
            </a:r>
          </a:p>
        </p:txBody>
      </p:sp>
      <p:sp>
        <p:nvSpPr>
          <p:cNvPr id="104" name="Ellipse 103"/>
          <p:cNvSpPr/>
          <p:nvPr>
            <p:custDataLst>
              <p:tags r:id="rId5"/>
            </p:custDataLst>
          </p:nvPr>
        </p:nvSpPr>
        <p:spPr bwMode="auto">
          <a:xfrm>
            <a:off x="7640638" y="6311900"/>
            <a:ext cx="107950" cy="1079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t"/>
          <a:lstStyle/>
          <a:p>
            <a:pPr marL="185738" indent="-185738"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108" name="Ellipse 107"/>
          <p:cNvSpPr/>
          <p:nvPr>
            <p:custDataLst>
              <p:tags r:id="rId6"/>
            </p:custDataLst>
          </p:nvPr>
        </p:nvSpPr>
        <p:spPr bwMode="auto">
          <a:xfrm>
            <a:off x="8462963" y="1728788"/>
            <a:ext cx="257175" cy="2571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t"/>
          <a:lstStyle/>
          <a:p>
            <a:pPr marL="185738" indent="-185738"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113" name="Ellipse 112"/>
          <p:cNvSpPr/>
          <p:nvPr>
            <p:custDataLst>
              <p:tags r:id="rId7"/>
            </p:custDataLst>
          </p:nvPr>
        </p:nvSpPr>
        <p:spPr bwMode="auto">
          <a:xfrm>
            <a:off x="5588000" y="1728788"/>
            <a:ext cx="257175" cy="2571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t"/>
          <a:lstStyle/>
          <a:p>
            <a:pPr marL="185738" indent="-185738"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8" name="Bogen 7"/>
          <p:cNvSpPr/>
          <p:nvPr>
            <p:custDataLst>
              <p:tags r:id="rId8"/>
            </p:custDataLst>
          </p:nvPr>
        </p:nvSpPr>
        <p:spPr bwMode="gray">
          <a:xfrm>
            <a:off x="5588000" y="1728788"/>
            <a:ext cx="257174" cy="257174"/>
          </a:xfrm>
          <a:prstGeom prst="arc">
            <a:avLst>
              <a:gd name="adj1" fmla="val 16200000"/>
              <a:gd name="adj2" fmla="val 5400000"/>
            </a:avLst>
          </a:prstGeom>
          <a:solidFill>
            <a:schemeClr val="accent1"/>
          </a:solidFill>
          <a:ln w="9525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Ellipse 113"/>
          <p:cNvSpPr/>
          <p:nvPr>
            <p:custDataLst>
              <p:tags r:id="rId9"/>
            </p:custDataLst>
          </p:nvPr>
        </p:nvSpPr>
        <p:spPr bwMode="auto">
          <a:xfrm>
            <a:off x="2701925" y="1728788"/>
            <a:ext cx="257175" cy="2571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t"/>
          <a:lstStyle/>
          <a:p>
            <a:pPr marL="185738" indent="-185738"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7" name="Bogen 6"/>
          <p:cNvSpPr/>
          <p:nvPr>
            <p:custDataLst>
              <p:tags r:id="rId10"/>
            </p:custDataLst>
          </p:nvPr>
        </p:nvSpPr>
        <p:spPr bwMode="gray">
          <a:xfrm>
            <a:off x="2701925" y="1728788"/>
            <a:ext cx="257174" cy="257174"/>
          </a:xfrm>
          <a:prstGeom prst="arc">
            <a:avLst>
              <a:gd name="adj1" fmla="val 16200000"/>
              <a:gd name="adj2" fmla="val 0"/>
            </a:avLst>
          </a:prstGeom>
          <a:solidFill>
            <a:schemeClr val="accent1"/>
          </a:solidFill>
          <a:ln w="9525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6" name="Picture 29" descr="Indonesien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627" y="1770448"/>
            <a:ext cx="334975" cy="21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11" descr="USA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8" y="1748881"/>
            <a:ext cx="335577" cy="21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17" descr="Brasilien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950" y="1770448"/>
            <a:ext cx="335577" cy="21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Textfeld 118"/>
          <p:cNvSpPr txBox="1"/>
          <p:nvPr/>
        </p:nvSpPr>
        <p:spPr>
          <a:xfrm>
            <a:off x="457200" y="1064381"/>
            <a:ext cx="822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accent3"/>
                </a:solidFill>
              </a:rPr>
              <a:t>Regulatory environment for selected countries</a:t>
            </a:r>
            <a:endParaRPr lang="en-US" sz="1500" b="1" dirty="0">
              <a:solidFill>
                <a:schemeClr val="accent3"/>
              </a:solidFill>
            </a:endParaRPr>
          </a:p>
        </p:txBody>
      </p:sp>
      <p:sp>
        <p:nvSpPr>
          <p:cNvPr id="120" name="Textfeld 119"/>
          <p:cNvSpPr txBox="1"/>
          <p:nvPr/>
        </p:nvSpPr>
        <p:spPr>
          <a:xfrm>
            <a:off x="431799" y="6129338"/>
            <a:ext cx="816164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 </a:t>
            </a:r>
          </a:p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Sources: Team analysis, </a:t>
            </a:r>
            <a:r>
              <a:rPr lang="en-US" sz="700" dirty="0" smtClean="0"/>
              <a:t>FDA, </a:t>
            </a:r>
            <a:r>
              <a:rPr lang="en-US" sz="700" dirty="0" err="1" smtClean="0"/>
              <a:t>Anvisa</a:t>
            </a:r>
            <a:r>
              <a:rPr lang="en-US" sz="700" dirty="0" smtClean="0"/>
              <a:t>, BPOM</a:t>
            </a:r>
            <a:endParaRPr lang="en-US" sz="700" dirty="0"/>
          </a:p>
        </p:txBody>
      </p:sp>
      <p:sp>
        <p:nvSpPr>
          <p:cNvPr id="42" name="Rechteck 41"/>
          <p:cNvSpPr/>
          <p:nvPr/>
        </p:nvSpPr>
        <p:spPr>
          <a:xfrm rot="900000">
            <a:off x="7146254" y="1038670"/>
            <a:ext cx="1356192" cy="455738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ctr"/>
          <a:lstStyle/>
          <a:p>
            <a:pPr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1100" b="1" dirty="0" smtClean="0">
                <a:solidFill>
                  <a:schemeClr val="bg1"/>
                </a:solidFill>
              </a:rPr>
              <a:t>Exemplary explanation</a:t>
            </a:r>
            <a:endParaRPr lang="en-US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4464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9105868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5" name="think-cell Folie" r:id="rId6" imgW="378" imgH="377" progId="TCLayout.ActiveDocument.1">
                  <p:embed/>
                </p:oleObj>
              </mc:Choice>
              <mc:Fallback>
                <p:oleObj name="think-cell Folie" r:id="rId6" imgW="378" imgH="37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rgbClr r="0" g="0" b="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tx2"/>
              </a:buClr>
            </a:pPr>
            <a:endParaRPr lang="en-US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Internal analysis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F15E-1F84-3740-8ED2-5CCB0C30F92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457200" y="1064381"/>
            <a:ext cx="822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accent3"/>
                </a:solidFill>
              </a:rPr>
              <a:t>Project approach</a:t>
            </a:r>
            <a:endParaRPr lang="en-US" sz="1500" b="1" dirty="0">
              <a:solidFill>
                <a:schemeClr val="accent3"/>
              </a:solidFill>
            </a:endParaRPr>
          </a:p>
        </p:txBody>
      </p:sp>
      <p:sp>
        <p:nvSpPr>
          <p:cNvPr id="21" name="Text10"/>
          <p:cNvSpPr>
            <a:spLocks noChangeArrowheads="1"/>
          </p:cNvSpPr>
          <p:nvPr/>
        </p:nvSpPr>
        <p:spPr bwMode="auto">
          <a:xfrm>
            <a:off x="431798" y="3172978"/>
            <a:ext cx="1784758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b="1" dirty="0" smtClean="0"/>
              <a:t>Industry analysis</a:t>
            </a:r>
            <a:endParaRPr lang="en-US" altLang="de-DE" b="1" dirty="0"/>
          </a:p>
        </p:txBody>
      </p:sp>
      <p:sp>
        <p:nvSpPr>
          <p:cNvPr id="22" name="Freeform 9"/>
          <p:cNvSpPr>
            <a:spLocks/>
          </p:cNvSpPr>
          <p:nvPr/>
        </p:nvSpPr>
        <p:spPr bwMode="auto">
          <a:xfrm flipV="1">
            <a:off x="431800" y="3405413"/>
            <a:ext cx="1786303" cy="1177097"/>
          </a:xfrm>
          <a:custGeom>
            <a:avLst/>
            <a:gdLst>
              <a:gd name="T0" fmla="*/ 1360922 w 772"/>
              <a:gd name="T1" fmla="*/ 967103 h 574"/>
              <a:gd name="T2" fmla="*/ 1360922 w 772"/>
              <a:gd name="T3" fmla="*/ 0 h 574"/>
              <a:gd name="T4" fmla="*/ 0 w 772"/>
              <a:gd name="T5" fmla="*/ 0 h 574"/>
              <a:gd name="T6" fmla="*/ 0 w 772"/>
              <a:gd name="T7" fmla="*/ 1476375 h 574"/>
              <a:gd name="T8" fmla="*/ 1833563 w 772"/>
              <a:gd name="T9" fmla="*/ 1476375 h 5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72" h="574">
                <a:moveTo>
                  <a:pt x="573" y="376"/>
                </a:moveTo>
                <a:lnTo>
                  <a:pt x="573" y="0"/>
                </a:lnTo>
                <a:lnTo>
                  <a:pt x="0" y="0"/>
                </a:lnTo>
                <a:lnTo>
                  <a:pt x="0" y="574"/>
                </a:lnTo>
                <a:lnTo>
                  <a:pt x="772" y="57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3" name="Text10"/>
          <p:cNvSpPr>
            <a:spLocks noChangeArrowheads="1"/>
          </p:cNvSpPr>
          <p:nvPr/>
        </p:nvSpPr>
        <p:spPr bwMode="auto">
          <a:xfrm>
            <a:off x="2598562" y="2804582"/>
            <a:ext cx="1786301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b="1" dirty="0" smtClean="0"/>
              <a:t>Internal analysis</a:t>
            </a:r>
            <a:endParaRPr lang="en-US" altLang="de-DE" b="1" dirty="0"/>
          </a:p>
        </p:txBody>
      </p:sp>
      <p:sp>
        <p:nvSpPr>
          <p:cNvPr id="24" name="Freeform 11"/>
          <p:cNvSpPr>
            <a:spLocks/>
          </p:cNvSpPr>
          <p:nvPr/>
        </p:nvSpPr>
        <p:spPr bwMode="auto">
          <a:xfrm flipV="1">
            <a:off x="2598563" y="3037095"/>
            <a:ext cx="1786302" cy="1177097"/>
          </a:xfrm>
          <a:custGeom>
            <a:avLst/>
            <a:gdLst>
              <a:gd name="T0" fmla="*/ 1360921 w 772"/>
              <a:gd name="T1" fmla="*/ 967103 h 574"/>
              <a:gd name="T2" fmla="*/ 1360921 w 772"/>
              <a:gd name="T3" fmla="*/ 0 h 574"/>
              <a:gd name="T4" fmla="*/ 0 w 772"/>
              <a:gd name="T5" fmla="*/ 0 h 574"/>
              <a:gd name="T6" fmla="*/ 0 w 772"/>
              <a:gd name="T7" fmla="*/ 1476375 h 574"/>
              <a:gd name="T8" fmla="*/ 1833562 w 772"/>
              <a:gd name="T9" fmla="*/ 1476375 h 5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72" h="574">
                <a:moveTo>
                  <a:pt x="573" y="376"/>
                </a:moveTo>
                <a:lnTo>
                  <a:pt x="573" y="0"/>
                </a:lnTo>
                <a:lnTo>
                  <a:pt x="0" y="0"/>
                </a:lnTo>
                <a:lnTo>
                  <a:pt x="0" y="574"/>
                </a:lnTo>
                <a:lnTo>
                  <a:pt x="772" y="57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5" name="Text10"/>
          <p:cNvSpPr>
            <a:spLocks noChangeArrowheads="1"/>
          </p:cNvSpPr>
          <p:nvPr/>
        </p:nvSpPr>
        <p:spPr bwMode="auto">
          <a:xfrm>
            <a:off x="4766871" y="2367784"/>
            <a:ext cx="1786301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b="1" dirty="0" smtClean="0"/>
              <a:t>Global strategy</a:t>
            </a:r>
            <a:endParaRPr lang="en-US" altLang="de-DE" b="1" dirty="0"/>
          </a:p>
        </p:txBody>
      </p:sp>
      <p:sp>
        <p:nvSpPr>
          <p:cNvPr id="26" name="Freeform 13"/>
          <p:cNvSpPr>
            <a:spLocks/>
          </p:cNvSpPr>
          <p:nvPr/>
        </p:nvSpPr>
        <p:spPr bwMode="auto">
          <a:xfrm flipV="1">
            <a:off x="4766871" y="2596633"/>
            <a:ext cx="1786302" cy="1177097"/>
          </a:xfrm>
          <a:custGeom>
            <a:avLst/>
            <a:gdLst>
              <a:gd name="T0" fmla="*/ 1360921 w 772"/>
              <a:gd name="T1" fmla="*/ 967103 h 574"/>
              <a:gd name="T2" fmla="*/ 1360921 w 772"/>
              <a:gd name="T3" fmla="*/ 0 h 574"/>
              <a:gd name="T4" fmla="*/ 0 w 772"/>
              <a:gd name="T5" fmla="*/ 0 h 574"/>
              <a:gd name="T6" fmla="*/ 0 w 772"/>
              <a:gd name="T7" fmla="*/ 1476375 h 574"/>
              <a:gd name="T8" fmla="*/ 1833562 w 772"/>
              <a:gd name="T9" fmla="*/ 1476375 h 5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72" h="574">
                <a:moveTo>
                  <a:pt x="573" y="376"/>
                </a:moveTo>
                <a:lnTo>
                  <a:pt x="573" y="0"/>
                </a:lnTo>
                <a:lnTo>
                  <a:pt x="0" y="0"/>
                </a:lnTo>
                <a:lnTo>
                  <a:pt x="0" y="574"/>
                </a:lnTo>
                <a:lnTo>
                  <a:pt x="772" y="57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7" name="Text10"/>
          <p:cNvSpPr>
            <a:spLocks noChangeArrowheads="1"/>
          </p:cNvSpPr>
          <p:nvPr/>
        </p:nvSpPr>
        <p:spPr bwMode="auto">
          <a:xfrm>
            <a:off x="6935179" y="1802776"/>
            <a:ext cx="1786301" cy="159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b="1" dirty="0" smtClean="0"/>
              <a:t>Recommendations</a:t>
            </a:r>
            <a:endParaRPr lang="en-US" altLang="de-DE" b="1" dirty="0"/>
          </a:p>
        </p:txBody>
      </p:sp>
      <p:sp>
        <p:nvSpPr>
          <p:cNvPr id="28" name="Freeform 15"/>
          <p:cNvSpPr>
            <a:spLocks/>
          </p:cNvSpPr>
          <p:nvPr/>
        </p:nvSpPr>
        <p:spPr bwMode="auto">
          <a:xfrm flipV="1">
            <a:off x="6935180" y="2032133"/>
            <a:ext cx="1786302" cy="1177097"/>
          </a:xfrm>
          <a:custGeom>
            <a:avLst/>
            <a:gdLst>
              <a:gd name="T0" fmla="*/ 1360921 w 772"/>
              <a:gd name="T1" fmla="*/ 967103 h 574"/>
              <a:gd name="T2" fmla="*/ 1360921 w 772"/>
              <a:gd name="T3" fmla="*/ 0 h 574"/>
              <a:gd name="T4" fmla="*/ 0 w 772"/>
              <a:gd name="T5" fmla="*/ 0 h 574"/>
              <a:gd name="T6" fmla="*/ 0 w 772"/>
              <a:gd name="T7" fmla="*/ 1476375 h 574"/>
              <a:gd name="T8" fmla="*/ 1833562 w 772"/>
              <a:gd name="T9" fmla="*/ 1476375 h 5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72" h="574">
                <a:moveTo>
                  <a:pt x="573" y="376"/>
                </a:moveTo>
                <a:lnTo>
                  <a:pt x="573" y="0"/>
                </a:lnTo>
                <a:lnTo>
                  <a:pt x="0" y="0"/>
                </a:lnTo>
                <a:lnTo>
                  <a:pt x="0" y="574"/>
                </a:lnTo>
                <a:lnTo>
                  <a:pt x="772" y="57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30" name="Rectangle 25"/>
          <p:cNvSpPr>
            <a:spLocks noChangeArrowheads="1"/>
          </p:cNvSpPr>
          <p:nvPr/>
        </p:nvSpPr>
        <p:spPr bwMode="auto">
          <a:xfrm>
            <a:off x="431798" y="4724029"/>
            <a:ext cx="1786305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Assess the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market</a:t>
            </a:r>
            <a:r>
              <a:rPr lang="en-US" altLang="de-DE" sz="1100" dirty="0" smtClean="0">
                <a:latin typeface="Arial" panose="020B0604020202020204" pitchFamily="34" charset="0"/>
              </a:rPr>
              <a:t> and its driving factors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Understand the industry and the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competition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Analyze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cost</a:t>
            </a:r>
            <a:r>
              <a:rPr lang="en-US" altLang="de-DE" sz="1100" dirty="0" smtClean="0">
                <a:latin typeface="Arial" panose="020B0604020202020204" pitchFamily="34" charset="0"/>
              </a:rPr>
              <a:t> structures and government policies</a:t>
            </a:r>
            <a:endParaRPr lang="en-US" altLang="de-DE" sz="1100" dirty="0">
              <a:latin typeface="Arial" panose="020B0604020202020204" pitchFamily="34" charset="0"/>
            </a:endParaRPr>
          </a:p>
        </p:txBody>
      </p:sp>
      <p:sp>
        <p:nvSpPr>
          <p:cNvPr id="32" name="Rectangle 25"/>
          <p:cNvSpPr>
            <a:spLocks noChangeArrowheads="1"/>
          </p:cNvSpPr>
          <p:nvPr/>
        </p:nvSpPr>
        <p:spPr bwMode="auto">
          <a:xfrm>
            <a:off x="2599245" y="4724029"/>
            <a:ext cx="1786305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>
                <a:latin typeface="Arial" panose="020B0604020202020204" pitchFamily="34" charset="0"/>
              </a:rPr>
              <a:t>Evaluate Hui Fang’s</a:t>
            </a:r>
            <a:r>
              <a:rPr lang="en-US" altLang="de-DE" sz="1100" b="1" dirty="0">
                <a:latin typeface="Arial" panose="020B0604020202020204" pitchFamily="34" charset="0"/>
              </a:rPr>
              <a:t> key success factors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>
                <a:latin typeface="Arial" panose="020B0604020202020204" pitchFamily="34" charset="0"/>
              </a:rPr>
              <a:t>Assess </a:t>
            </a:r>
            <a:r>
              <a:rPr lang="en-US" altLang="de-DE" sz="1100" b="1" dirty="0">
                <a:latin typeface="Arial" panose="020B0604020202020204" pitchFamily="34" charset="0"/>
              </a:rPr>
              <a:t>resources</a:t>
            </a:r>
            <a:r>
              <a:rPr lang="en-US" altLang="de-DE" sz="1100" dirty="0">
                <a:latin typeface="Arial" panose="020B0604020202020204" pitchFamily="34" charset="0"/>
              </a:rPr>
              <a:t> and </a:t>
            </a:r>
            <a:r>
              <a:rPr lang="en-US" altLang="de-DE" sz="1100" b="1" dirty="0">
                <a:latin typeface="Arial" panose="020B0604020202020204" pitchFamily="34" charset="0"/>
              </a:rPr>
              <a:t>capabilities</a:t>
            </a:r>
            <a:endParaRPr lang="en-US" altLang="de-DE" sz="1100" dirty="0">
              <a:latin typeface="Arial" panose="020B0604020202020204" pitchFamily="34" charset="0"/>
            </a:endParaRP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>
                <a:latin typeface="Arial" panose="020B0604020202020204" pitchFamily="34" charset="0"/>
              </a:rPr>
              <a:t>Check </a:t>
            </a:r>
            <a:r>
              <a:rPr lang="en-US" altLang="de-DE" sz="1100" b="1" dirty="0">
                <a:latin typeface="Arial" panose="020B0604020202020204" pitchFamily="34" charset="0"/>
              </a:rPr>
              <a:t>brands </a:t>
            </a:r>
            <a:r>
              <a:rPr lang="en-US" altLang="de-DE" sz="1100" dirty="0">
                <a:latin typeface="Arial" panose="020B0604020202020204" pitchFamily="34" charset="0"/>
              </a:rPr>
              <a:t>for their </a:t>
            </a:r>
            <a:r>
              <a:rPr lang="en-US" altLang="de-DE" sz="1100" b="1" dirty="0">
                <a:latin typeface="Arial" panose="020B0604020202020204" pitchFamily="34" charset="0"/>
              </a:rPr>
              <a:t>international potential</a:t>
            </a:r>
          </a:p>
        </p:txBody>
      </p:sp>
      <p:sp>
        <p:nvSpPr>
          <p:cNvPr id="34" name="Rectangle 25"/>
          <p:cNvSpPr>
            <a:spLocks noChangeArrowheads="1"/>
          </p:cNvSpPr>
          <p:nvPr/>
        </p:nvSpPr>
        <p:spPr bwMode="auto">
          <a:xfrm>
            <a:off x="4766871" y="4474904"/>
            <a:ext cx="1786305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Understand Hui Fang’s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global strategy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Evaluate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differences</a:t>
            </a:r>
            <a:r>
              <a:rPr lang="en-US" altLang="de-DE" sz="1100" dirty="0" smtClean="0">
                <a:latin typeface="Arial" panose="020B0604020202020204" pitchFamily="34" charset="0"/>
              </a:rPr>
              <a:t> between countries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Analyze crucial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factors</a:t>
            </a:r>
            <a:r>
              <a:rPr lang="en-US" altLang="de-DE" sz="1100" dirty="0" smtClean="0">
                <a:latin typeface="Arial" panose="020B0604020202020204" pitchFamily="34" charset="0"/>
              </a:rPr>
              <a:t>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for</a:t>
            </a:r>
            <a:r>
              <a:rPr lang="en-US" altLang="de-DE" sz="1100" dirty="0" smtClean="0">
                <a:latin typeface="Arial" panose="020B0604020202020204" pitchFamily="34" charset="0"/>
              </a:rPr>
              <a:t>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success</a:t>
            </a:r>
            <a:r>
              <a:rPr lang="en-US" altLang="de-DE" sz="1100" dirty="0" smtClean="0">
                <a:latin typeface="Arial" panose="020B0604020202020204" pitchFamily="34" charset="0"/>
              </a:rPr>
              <a:t> abroad</a:t>
            </a:r>
            <a:endParaRPr lang="en-US" altLang="de-DE" sz="1100" dirty="0">
              <a:latin typeface="Arial" panose="020B0604020202020204" pitchFamily="34" charset="0"/>
            </a:endParaRPr>
          </a:p>
        </p:txBody>
      </p:sp>
      <p:sp>
        <p:nvSpPr>
          <p:cNvPr id="35" name="Rectangle 25"/>
          <p:cNvSpPr>
            <a:spLocks noChangeArrowheads="1"/>
          </p:cNvSpPr>
          <p:nvPr/>
        </p:nvSpPr>
        <p:spPr bwMode="auto">
          <a:xfrm>
            <a:off x="6934497" y="3875532"/>
            <a:ext cx="1786305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Provide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answers to key questions </a:t>
            </a:r>
            <a:r>
              <a:rPr lang="en-US" altLang="de-DE" sz="1100" dirty="0" smtClean="0">
                <a:latin typeface="Arial" panose="020B0604020202020204" pitchFamily="34" charset="0"/>
              </a:rPr>
              <a:t>asked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Derive recommendations for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success abroad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Suggest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entry mode </a:t>
            </a:r>
            <a:r>
              <a:rPr lang="en-US" altLang="de-DE" sz="1100" dirty="0" smtClean="0">
                <a:latin typeface="Arial" panose="020B0604020202020204" pitchFamily="34" charset="0"/>
              </a:rPr>
              <a:t>for selected market</a:t>
            </a:r>
            <a:endParaRPr lang="en-US" altLang="de-DE" sz="1100" b="1" dirty="0">
              <a:latin typeface="Arial" panose="020B0604020202020204" pitchFamily="34" charset="0"/>
            </a:endParaRPr>
          </a:p>
        </p:txBody>
      </p:sp>
      <p:pic>
        <p:nvPicPr>
          <p:cNvPr id="44" name="Grafik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0462" y="2164930"/>
            <a:ext cx="1053699" cy="9273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triangle" w="med" len="lg"/>
          </a:ln>
          <a:effectLst>
            <a:softEdge rad="25400"/>
          </a:effectLst>
        </p:spPr>
      </p:pic>
      <p:pic>
        <p:nvPicPr>
          <p:cNvPr id="36" name="Grafik 35"/>
          <p:cNvPicPr>
            <a:picLocks noChangeAspect="1"/>
          </p:cNvPicPr>
          <p:nvPr/>
        </p:nvPicPr>
        <p:blipFill rotWithShape="1">
          <a:blip r:embed="rId9"/>
          <a:srcRect l="8128" r="7170"/>
          <a:stretch/>
        </p:blipFill>
        <p:spPr>
          <a:xfrm>
            <a:off x="4902491" y="2724099"/>
            <a:ext cx="1053699" cy="9273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triangle" w="med" len="lg"/>
          </a:ln>
          <a:effectLst>
            <a:softEdge rad="25400"/>
          </a:effectLst>
        </p:spPr>
      </p:pic>
      <p:sp>
        <p:nvSpPr>
          <p:cNvPr id="31" name="Textfeld 30"/>
          <p:cNvSpPr txBox="1"/>
          <p:nvPr/>
        </p:nvSpPr>
        <p:spPr>
          <a:xfrm>
            <a:off x="431799" y="6129338"/>
            <a:ext cx="816164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 </a:t>
            </a:r>
            <a:endParaRPr lang="en-US" sz="700" dirty="0" smtClean="0"/>
          </a:p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Sources</a:t>
            </a:r>
            <a:r>
              <a:rPr lang="en-US" sz="700"/>
              <a:t>: </a:t>
            </a:r>
            <a:r>
              <a:rPr lang="en-US" sz="700" smtClean="0"/>
              <a:t>Team analysis</a:t>
            </a:r>
            <a:endParaRPr lang="en-US" sz="700" dirty="0"/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10"/>
          <a:srcRect l="15633" r="10632"/>
          <a:stretch/>
        </p:blipFill>
        <p:spPr>
          <a:xfrm>
            <a:off x="570574" y="3527125"/>
            <a:ext cx="1053641" cy="93016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triangle" w="med" len="lg"/>
          </a:ln>
          <a:effectLst>
            <a:softEdge rad="25400"/>
          </a:effectLst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4241" y="3156530"/>
            <a:ext cx="1053641" cy="932361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520540" y="1600200"/>
            <a:ext cx="4432959" cy="47244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t"/>
          <a:lstStyle/>
          <a:p>
            <a:pPr marL="185738" indent="-185738"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33" name="Rechteck 32"/>
          <p:cNvSpPr/>
          <p:nvPr/>
        </p:nvSpPr>
        <p:spPr>
          <a:xfrm>
            <a:off x="210746" y="1600200"/>
            <a:ext cx="2141487" cy="47244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t"/>
          <a:lstStyle/>
          <a:p>
            <a:pPr marL="185738" indent="-185738"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20" name="Arc 2"/>
          <p:cNvSpPr>
            <a:spLocks/>
          </p:cNvSpPr>
          <p:nvPr/>
        </p:nvSpPr>
        <p:spPr bwMode="auto">
          <a:xfrm rot="5400000">
            <a:off x="3685065" y="734993"/>
            <a:ext cx="2063084" cy="5621827"/>
          </a:xfrm>
          <a:custGeom>
            <a:avLst/>
            <a:gdLst>
              <a:gd name="T0" fmla="*/ 969521 w 21600"/>
              <a:gd name="T1" fmla="*/ 0 h 20026"/>
              <a:gd name="T2" fmla="*/ 2587625 w 21600"/>
              <a:gd name="T3" fmla="*/ 5770562 h 20026"/>
              <a:gd name="T4" fmla="*/ 0 w 21600"/>
              <a:gd name="T5" fmla="*/ 5770562 h 2002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0026" fill="none" extrusionOk="0">
                <a:moveTo>
                  <a:pt x="8093" y="-1"/>
                </a:moveTo>
                <a:cubicBezTo>
                  <a:pt x="16256" y="3298"/>
                  <a:pt x="21600" y="11221"/>
                  <a:pt x="21600" y="20026"/>
                </a:cubicBezTo>
              </a:path>
              <a:path w="21600" h="20026" stroke="0" extrusionOk="0">
                <a:moveTo>
                  <a:pt x="8093" y="-1"/>
                </a:moveTo>
                <a:cubicBezTo>
                  <a:pt x="16256" y="3298"/>
                  <a:pt x="21600" y="11221"/>
                  <a:pt x="21600" y="20026"/>
                </a:cubicBezTo>
                <a:lnTo>
                  <a:pt x="0" y="20026"/>
                </a:lnTo>
                <a:lnTo>
                  <a:pt x="8093" y="-1"/>
                </a:lnTo>
                <a:close/>
              </a:path>
            </a:pathLst>
          </a:custGeom>
          <a:noFill/>
          <a:ln w="22225">
            <a:solidFill>
              <a:srgbClr val="F491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8873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84" name="think-cell Folie" r:id="rId6" imgW="378" imgH="377" progId="TCLayout.ActiveDocument.1">
                  <p:embed/>
                </p:oleObj>
              </mc:Choice>
              <mc:Fallback>
                <p:oleObj name="think-cell Folie" r:id="rId6" imgW="378" imgH="37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rgbClr r="0" g="0" b="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tx2"/>
              </a:buClr>
            </a:pPr>
            <a:endParaRPr lang="en-US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Operations abroad should exploit Hui Fang’s transferable key assets: strong R&amp;D, value-for-money products, and diversity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F15E-1F84-3740-8ED2-5CCB0C30F92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431799" y="6129338"/>
            <a:ext cx="816164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 </a:t>
            </a:r>
          </a:p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Sources: Team </a:t>
            </a:r>
            <a:r>
              <a:rPr lang="en-US" sz="700" dirty="0" smtClean="0"/>
              <a:t>analysis, Hui Fang information</a:t>
            </a:r>
            <a:endParaRPr lang="en-US" sz="700" dirty="0"/>
          </a:p>
        </p:txBody>
      </p: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431799" y="1776069"/>
            <a:ext cx="3075007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/>
              <a:t>Key success factor</a:t>
            </a:r>
            <a:endParaRPr lang="en-US" altLang="en-US" b="1" dirty="0"/>
          </a:p>
        </p:txBody>
      </p:sp>
      <p:sp>
        <p:nvSpPr>
          <p:cNvPr id="28" name="Rectangle 23"/>
          <p:cNvSpPr>
            <a:spLocks noChangeArrowheads="1"/>
          </p:cNvSpPr>
          <p:nvPr/>
        </p:nvSpPr>
        <p:spPr bwMode="auto">
          <a:xfrm>
            <a:off x="417493" y="2219459"/>
            <a:ext cx="3075007" cy="16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1925" indent="-160338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3037" lvl="1" indent="-171450" eaLnBrk="1" hangingPunct="1">
              <a:buFont typeface="Wingdings" panose="05000000000000000000" pitchFamily="2" charset="2"/>
              <a:buChar char="§"/>
            </a:pPr>
            <a:r>
              <a:rPr lang="en-US" altLang="de-DE" sz="1050" dirty="0" smtClean="0"/>
              <a:t>Unique </a:t>
            </a:r>
            <a:r>
              <a:rPr lang="en-US" altLang="de-DE" sz="1050" b="1" dirty="0" smtClean="0"/>
              <a:t>research and development </a:t>
            </a:r>
            <a:r>
              <a:rPr lang="en-US" altLang="de-DE" sz="1050" dirty="0"/>
              <a:t>c</a:t>
            </a:r>
            <a:r>
              <a:rPr lang="en-US" altLang="de-DE" sz="1050" dirty="0" smtClean="0"/>
              <a:t>apabilities</a:t>
            </a:r>
            <a:endParaRPr lang="en-US" altLang="de-DE" sz="1050" dirty="0"/>
          </a:p>
        </p:txBody>
      </p:sp>
      <p:sp>
        <p:nvSpPr>
          <p:cNvPr id="29" name="Rectangle 24"/>
          <p:cNvSpPr>
            <a:spLocks noChangeArrowheads="1"/>
          </p:cNvSpPr>
          <p:nvPr/>
        </p:nvSpPr>
        <p:spPr bwMode="auto">
          <a:xfrm>
            <a:off x="3831794" y="1768336"/>
            <a:ext cx="1545306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/>
              <a:t>Transferability</a:t>
            </a:r>
            <a:endParaRPr lang="en-US" altLang="en-US" baseline="30000" dirty="0"/>
          </a:p>
        </p:txBody>
      </p:sp>
      <p:sp>
        <p:nvSpPr>
          <p:cNvPr id="31" name="Rectangle 26"/>
          <p:cNvSpPr>
            <a:spLocks noChangeArrowheads="1"/>
          </p:cNvSpPr>
          <p:nvPr/>
        </p:nvSpPr>
        <p:spPr bwMode="auto">
          <a:xfrm>
            <a:off x="5699696" y="1768336"/>
            <a:ext cx="2353285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/>
              <a:t>Implication</a:t>
            </a:r>
            <a:endParaRPr lang="en-US" altLang="en-US" b="1" dirty="0"/>
          </a:p>
        </p:txBody>
      </p:sp>
      <p:sp>
        <p:nvSpPr>
          <p:cNvPr id="35" name="Line 29"/>
          <p:cNvSpPr>
            <a:spLocks noChangeShapeType="1"/>
          </p:cNvSpPr>
          <p:nvPr/>
        </p:nvSpPr>
        <p:spPr bwMode="auto">
          <a:xfrm>
            <a:off x="426664" y="2086070"/>
            <a:ext cx="3079945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48" name="Rectangle 23"/>
          <p:cNvSpPr>
            <a:spLocks noChangeArrowheads="1"/>
          </p:cNvSpPr>
          <p:nvPr/>
        </p:nvSpPr>
        <p:spPr bwMode="auto">
          <a:xfrm>
            <a:off x="417493" y="3512236"/>
            <a:ext cx="3075007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1925" indent="-160338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3037" lvl="1" indent="-171450" eaLnBrk="1" hangingPunct="1">
              <a:buFont typeface="Wingdings" panose="05000000000000000000" pitchFamily="2" charset="2"/>
              <a:buChar char="§"/>
            </a:pPr>
            <a:r>
              <a:rPr lang="en-US" altLang="de-DE" sz="1100" dirty="0" smtClean="0"/>
              <a:t>Marketing knowledge</a:t>
            </a:r>
            <a:endParaRPr lang="en-US" altLang="de-DE" sz="1000" dirty="0"/>
          </a:p>
        </p:txBody>
      </p:sp>
      <p:sp>
        <p:nvSpPr>
          <p:cNvPr id="51" name="Rectangle 23"/>
          <p:cNvSpPr>
            <a:spLocks noChangeArrowheads="1"/>
          </p:cNvSpPr>
          <p:nvPr/>
        </p:nvSpPr>
        <p:spPr bwMode="auto">
          <a:xfrm>
            <a:off x="417493" y="3948291"/>
            <a:ext cx="3075007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1925" indent="-160338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3037" lvl="1" indent="-171450" eaLnBrk="1" hangingPunct="1">
              <a:buFont typeface="Wingdings" panose="05000000000000000000" pitchFamily="2" charset="2"/>
              <a:buChar char="§"/>
            </a:pPr>
            <a:r>
              <a:rPr lang="en-US" altLang="de-DE" sz="1100" b="1" dirty="0"/>
              <a:t>Talented </a:t>
            </a:r>
            <a:r>
              <a:rPr lang="en-US" altLang="de-DE" sz="1100" b="1" dirty="0" smtClean="0"/>
              <a:t>management</a:t>
            </a:r>
            <a:r>
              <a:rPr lang="en-US" altLang="de-DE" sz="1100" dirty="0" smtClean="0"/>
              <a:t> with market knowhow</a:t>
            </a:r>
            <a:endParaRPr lang="en-US" altLang="de-DE" sz="1000" b="1" dirty="0"/>
          </a:p>
        </p:txBody>
      </p:sp>
      <p:sp>
        <p:nvSpPr>
          <p:cNvPr id="53" name="Rectangle 23"/>
          <p:cNvSpPr>
            <a:spLocks noChangeArrowheads="1"/>
          </p:cNvSpPr>
          <p:nvPr/>
        </p:nvSpPr>
        <p:spPr bwMode="auto">
          <a:xfrm>
            <a:off x="417493" y="4384346"/>
            <a:ext cx="3075007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1925" indent="-160338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3037" lvl="1" indent="-171450" eaLnBrk="1" hangingPunct="1">
              <a:buFont typeface="Wingdings" panose="05000000000000000000" pitchFamily="2" charset="2"/>
              <a:buChar char="§"/>
            </a:pPr>
            <a:r>
              <a:rPr lang="en-US" altLang="de-DE" sz="1100" dirty="0" smtClean="0"/>
              <a:t>Customer preferences </a:t>
            </a:r>
            <a:endParaRPr lang="en-US" altLang="de-DE" sz="1000" dirty="0"/>
          </a:p>
        </p:txBody>
      </p:sp>
      <p:sp>
        <p:nvSpPr>
          <p:cNvPr id="55" name="Rectangle 23"/>
          <p:cNvSpPr>
            <a:spLocks noChangeArrowheads="1"/>
          </p:cNvSpPr>
          <p:nvPr/>
        </p:nvSpPr>
        <p:spPr bwMode="auto">
          <a:xfrm>
            <a:off x="417493" y="4820401"/>
            <a:ext cx="3075007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1925" indent="-160338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3037" lvl="1" indent="-171450" eaLnBrk="1" hangingPunct="1">
              <a:buFont typeface="Wingdings" panose="05000000000000000000" pitchFamily="2" charset="2"/>
              <a:buChar char="§"/>
            </a:pPr>
            <a:r>
              <a:rPr lang="en-US" altLang="de-DE" sz="1100" dirty="0" smtClean="0"/>
              <a:t>Supermarkets as </a:t>
            </a:r>
            <a:r>
              <a:rPr lang="en-US" altLang="de-DE" sz="1100" b="1" dirty="0" smtClean="0"/>
              <a:t>main shopping channel</a:t>
            </a:r>
            <a:endParaRPr lang="en-US" altLang="de-DE" sz="1000" b="1" dirty="0"/>
          </a:p>
        </p:txBody>
      </p:sp>
      <p:sp>
        <p:nvSpPr>
          <p:cNvPr id="57" name="Rectangle 23"/>
          <p:cNvSpPr>
            <a:spLocks noChangeArrowheads="1"/>
          </p:cNvSpPr>
          <p:nvPr/>
        </p:nvSpPr>
        <p:spPr bwMode="auto">
          <a:xfrm>
            <a:off x="417493" y="5256456"/>
            <a:ext cx="3075007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1925" indent="-160338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3037" lvl="1" indent="-171450" eaLnBrk="1" hangingPunct="1">
              <a:buFont typeface="Wingdings" panose="05000000000000000000" pitchFamily="2" charset="2"/>
              <a:buChar char="§"/>
            </a:pPr>
            <a:r>
              <a:rPr lang="en-US" altLang="de-DE" sz="1100" dirty="0" smtClean="0"/>
              <a:t>Regional market leadership / penetration</a:t>
            </a:r>
            <a:endParaRPr lang="en-US" altLang="de-DE" sz="1000" dirty="0"/>
          </a:p>
        </p:txBody>
      </p:sp>
      <p:sp>
        <p:nvSpPr>
          <p:cNvPr id="59" name="Rectangle 23"/>
          <p:cNvSpPr>
            <a:spLocks noChangeArrowheads="1"/>
          </p:cNvSpPr>
          <p:nvPr/>
        </p:nvSpPr>
        <p:spPr bwMode="auto">
          <a:xfrm>
            <a:off x="417493" y="5692514"/>
            <a:ext cx="3075007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1925" indent="-160338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3037" lvl="1" indent="-171450" eaLnBrk="1" hangingPunct="1">
              <a:buFont typeface="Wingdings" panose="05000000000000000000" pitchFamily="2" charset="2"/>
              <a:buChar char="§"/>
            </a:pPr>
            <a:r>
              <a:rPr lang="en-US" altLang="de-DE" sz="1100" dirty="0" smtClean="0"/>
              <a:t>Brand equity and local awareness</a:t>
            </a:r>
            <a:endParaRPr lang="en-US" altLang="de-DE" sz="1000" dirty="0"/>
          </a:p>
        </p:txBody>
      </p:sp>
      <p:sp>
        <p:nvSpPr>
          <p:cNvPr id="61" name="Line 29"/>
          <p:cNvSpPr>
            <a:spLocks noChangeShapeType="1"/>
          </p:cNvSpPr>
          <p:nvPr/>
        </p:nvSpPr>
        <p:spPr bwMode="auto">
          <a:xfrm>
            <a:off x="426664" y="2514431"/>
            <a:ext cx="3079945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62" name="Line 29"/>
          <p:cNvSpPr>
            <a:spLocks noChangeShapeType="1"/>
          </p:cNvSpPr>
          <p:nvPr/>
        </p:nvSpPr>
        <p:spPr bwMode="auto">
          <a:xfrm>
            <a:off x="426664" y="2950486"/>
            <a:ext cx="3079945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63" name="Line 29"/>
          <p:cNvSpPr>
            <a:spLocks noChangeShapeType="1"/>
          </p:cNvSpPr>
          <p:nvPr/>
        </p:nvSpPr>
        <p:spPr bwMode="auto">
          <a:xfrm>
            <a:off x="426664" y="3378847"/>
            <a:ext cx="3079945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65" name="Line 29"/>
          <p:cNvSpPr>
            <a:spLocks noChangeShapeType="1"/>
          </p:cNvSpPr>
          <p:nvPr/>
        </p:nvSpPr>
        <p:spPr bwMode="auto">
          <a:xfrm>
            <a:off x="426664" y="3814902"/>
            <a:ext cx="3079945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66" name="Line 29"/>
          <p:cNvSpPr>
            <a:spLocks noChangeShapeType="1"/>
          </p:cNvSpPr>
          <p:nvPr/>
        </p:nvSpPr>
        <p:spPr bwMode="auto">
          <a:xfrm>
            <a:off x="426664" y="4250957"/>
            <a:ext cx="3079945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67" name="Line 29"/>
          <p:cNvSpPr>
            <a:spLocks noChangeShapeType="1"/>
          </p:cNvSpPr>
          <p:nvPr/>
        </p:nvSpPr>
        <p:spPr bwMode="auto">
          <a:xfrm>
            <a:off x="426664" y="4687012"/>
            <a:ext cx="3079945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68" name="Line 29"/>
          <p:cNvSpPr>
            <a:spLocks noChangeShapeType="1"/>
          </p:cNvSpPr>
          <p:nvPr/>
        </p:nvSpPr>
        <p:spPr bwMode="auto">
          <a:xfrm>
            <a:off x="426664" y="5123067"/>
            <a:ext cx="3079945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69" name="Line 29"/>
          <p:cNvSpPr>
            <a:spLocks noChangeShapeType="1"/>
          </p:cNvSpPr>
          <p:nvPr/>
        </p:nvSpPr>
        <p:spPr bwMode="auto">
          <a:xfrm>
            <a:off x="426664" y="5559122"/>
            <a:ext cx="3079945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93" name="Rectangle 23"/>
          <p:cNvSpPr>
            <a:spLocks noChangeArrowheads="1"/>
          </p:cNvSpPr>
          <p:nvPr/>
        </p:nvSpPr>
        <p:spPr bwMode="auto">
          <a:xfrm>
            <a:off x="417493" y="2647820"/>
            <a:ext cx="3075007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1925" indent="-160338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3037" lvl="1" indent="-171450" eaLnBrk="1" hangingPunct="1">
              <a:buFont typeface="Wingdings" panose="05000000000000000000" pitchFamily="2" charset="2"/>
              <a:buChar char="§"/>
            </a:pPr>
            <a:r>
              <a:rPr lang="en-US" altLang="de-DE" sz="1100" dirty="0" smtClean="0"/>
              <a:t>Reasonably price </a:t>
            </a:r>
            <a:r>
              <a:rPr lang="en-US" altLang="de-DE" sz="1100" dirty="0"/>
              <a:t>consumer goods / products</a:t>
            </a:r>
            <a:endParaRPr lang="en-US" altLang="de-DE" sz="1000" dirty="0"/>
          </a:p>
        </p:txBody>
      </p:sp>
      <p:sp>
        <p:nvSpPr>
          <p:cNvPr id="94" name="Rectangle 23"/>
          <p:cNvSpPr>
            <a:spLocks noChangeArrowheads="1"/>
          </p:cNvSpPr>
          <p:nvPr/>
        </p:nvSpPr>
        <p:spPr bwMode="auto">
          <a:xfrm>
            <a:off x="5730851" y="2219459"/>
            <a:ext cx="2981461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1925" indent="-160338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3037" lvl="1" indent="-171450" eaLnBrk="1" hangingPunct="1">
              <a:buFont typeface="Wingdings" panose="05000000000000000000" pitchFamily="2" charset="2"/>
              <a:buChar char="§"/>
            </a:pPr>
            <a:r>
              <a:rPr lang="en-US" altLang="de-DE" sz="1100" dirty="0" smtClean="0"/>
              <a:t>Continue pattern of </a:t>
            </a:r>
            <a:r>
              <a:rPr lang="en-US" altLang="de-DE" sz="1100" b="1" dirty="0" smtClean="0"/>
              <a:t>innovation </a:t>
            </a:r>
            <a:endParaRPr lang="en-US" altLang="de-DE" sz="1000" b="1" dirty="0"/>
          </a:p>
        </p:txBody>
      </p:sp>
      <p:sp>
        <p:nvSpPr>
          <p:cNvPr id="95" name="Line 29"/>
          <p:cNvSpPr>
            <a:spLocks noChangeShapeType="1"/>
          </p:cNvSpPr>
          <p:nvPr/>
        </p:nvSpPr>
        <p:spPr bwMode="auto">
          <a:xfrm>
            <a:off x="5740367" y="2086070"/>
            <a:ext cx="2986249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99" name="Rectangle 23"/>
          <p:cNvSpPr>
            <a:spLocks noChangeArrowheads="1"/>
          </p:cNvSpPr>
          <p:nvPr/>
        </p:nvSpPr>
        <p:spPr bwMode="auto">
          <a:xfrm>
            <a:off x="5730851" y="3527624"/>
            <a:ext cx="2981461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1925" indent="-160338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3037" lvl="1" indent="-171450" eaLnBrk="1" hangingPunct="1">
              <a:buFont typeface="Wingdings" panose="05000000000000000000" pitchFamily="2" charset="2"/>
              <a:buChar char="§"/>
            </a:pPr>
            <a:r>
              <a:rPr lang="en-US" altLang="de-DE" sz="1100" dirty="0" smtClean="0"/>
              <a:t>Acknowledge local differences</a:t>
            </a:r>
            <a:endParaRPr lang="en-US" altLang="de-DE" sz="1000" dirty="0"/>
          </a:p>
        </p:txBody>
      </p:sp>
      <p:sp>
        <p:nvSpPr>
          <p:cNvPr id="100" name="Rectangle 23"/>
          <p:cNvSpPr>
            <a:spLocks noChangeArrowheads="1"/>
          </p:cNvSpPr>
          <p:nvPr/>
        </p:nvSpPr>
        <p:spPr bwMode="auto">
          <a:xfrm>
            <a:off x="5730851" y="3963679"/>
            <a:ext cx="2981461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1925" indent="-160338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3037" lvl="1" indent="-171450" eaLnBrk="1" hangingPunct="1">
              <a:buFont typeface="Wingdings" panose="05000000000000000000" pitchFamily="2" charset="2"/>
              <a:buChar char="§"/>
            </a:pPr>
            <a:r>
              <a:rPr lang="en-US" altLang="de-DE" sz="1100" dirty="0" smtClean="0"/>
              <a:t>Find </a:t>
            </a:r>
            <a:r>
              <a:rPr lang="en-US" altLang="de-DE" sz="1100" b="1" dirty="0" smtClean="0"/>
              <a:t>local</a:t>
            </a:r>
            <a:r>
              <a:rPr lang="en-US" altLang="de-DE" sz="1100" dirty="0" smtClean="0"/>
              <a:t> </a:t>
            </a:r>
            <a:r>
              <a:rPr lang="en-US" altLang="de-DE" sz="1100" b="1" dirty="0"/>
              <a:t>management</a:t>
            </a:r>
            <a:endParaRPr lang="en-US" altLang="de-DE" sz="1000" b="1" dirty="0"/>
          </a:p>
        </p:txBody>
      </p:sp>
      <p:sp>
        <p:nvSpPr>
          <p:cNvPr id="101" name="Rectangle 23"/>
          <p:cNvSpPr>
            <a:spLocks noChangeArrowheads="1"/>
          </p:cNvSpPr>
          <p:nvPr/>
        </p:nvSpPr>
        <p:spPr bwMode="auto">
          <a:xfrm>
            <a:off x="5730851" y="4399734"/>
            <a:ext cx="2981461" cy="16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1925" indent="-160338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3037" lvl="1" indent="-171450" eaLnBrk="1" hangingPunct="1">
              <a:buFont typeface="Wingdings" panose="05000000000000000000" pitchFamily="2" charset="2"/>
              <a:buChar char="§"/>
            </a:pPr>
            <a:r>
              <a:rPr lang="en-US" altLang="de-DE" sz="1050" dirty="0"/>
              <a:t>Tailor products to locate tastes</a:t>
            </a:r>
          </a:p>
        </p:txBody>
      </p:sp>
      <p:sp>
        <p:nvSpPr>
          <p:cNvPr id="102" name="Rectangle 23"/>
          <p:cNvSpPr>
            <a:spLocks noChangeArrowheads="1"/>
          </p:cNvSpPr>
          <p:nvPr/>
        </p:nvSpPr>
        <p:spPr bwMode="auto">
          <a:xfrm>
            <a:off x="5730851" y="4820401"/>
            <a:ext cx="3145781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1925" indent="-160338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3037" lvl="1" indent="-171450" eaLnBrk="1" hangingPunct="1">
              <a:buFont typeface="Wingdings" panose="05000000000000000000" pitchFamily="2" charset="2"/>
              <a:buChar char="§"/>
            </a:pPr>
            <a:r>
              <a:rPr lang="en-US" altLang="de-DE" sz="1100" dirty="0" smtClean="0"/>
              <a:t>Check </a:t>
            </a:r>
            <a:r>
              <a:rPr lang="en-US" altLang="de-DE" sz="1100" b="1" dirty="0" smtClean="0"/>
              <a:t>locally prevailing distribution </a:t>
            </a:r>
            <a:r>
              <a:rPr lang="en-US" altLang="de-DE" sz="1100" dirty="0" smtClean="0"/>
              <a:t>channels</a:t>
            </a:r>
            <a:endParaRPr lang="en-US" altLang="de-DE" sz="1000" dirty="0"/>
          </a:p>
        </p:txBody>
      </p:sp>
      <p:sp>
        <p:nvSpPr>
          <p:cNvPr id="103" name="Rectangle 23"/>
          <p:cNvSpPr>
            <a:spLocks noChangeArrowheads="1"/>
          </p:cNvSpPr>
          <p:nvPr/>
        </p:nvSpPr>
        <p:spPr bwMode="auto">
          <a:xfrm>
            <a:off x="5730851" y="5256457"/>
            <a:ext cx="2981461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1925" indent="-160338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3037" lvl="1" indent="-171450" eaLnBrk="1" hangingPunct="1">
              <a:buFont typeface="Wingdings" panose="05000000000000000000" pitchFamily="2" charset="2"/>
              <a:buChar char="§"/>
            </a:pPr>
            <a:r>
              <a:rPr lang="en-US" altLang="de-DE" sz="1100" dirty="0" smtClean="0"/>
              <a:t>Get market leadership through growth</a:t>
            </a:r>
            <a:endParaRPr lang="en-US" altLang="de-DE" sz="1000" dirty="0"/>
          </a:p>
        </p:txBody>
      </p:sp>
      <p:sp>
        <p:nvSpPr>
          <p:cNvPr id="104" name="Rectangle 23"/>
          <p:cNvSpPr>
            <a:spLocks noChangeArrowheads="1"/>
          </p:cNvSpPr>
          <p:nvPr/>
        </p:nvSpPr>
        <p:spPr bwMode="auto">
          <a:xfrm>
            <a:off x="5730851" y="5692514"/>
            <a:ext cx="2981461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1925" indent="-160338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3037" lvl="1" indent="-171450" eaLnBrk="1" hangingPunct="1">
              <a:buFont typeface="Wingdings" panose="05000000000000000000" pitchFamily="2" charset="2"/>
              <a:buChar char="§"/>
            </a:pPr>
            <a:r>
              <a:rPr lang="en-US" altLang="de-DE" sz="1100" dirty="0" smtClean="0"/>
              <a:t>Market with respect to local conditions</a:t>
            </a:r>
            <a:endParaRPr lang="en-US" altLang="de-DE" sz="1000" dirty="0"/>
          </a:p>
        </p:txBody>
      </p:sp>
      <p:sp>
        <p:nvSpPr>
          <p:cNvPr id="105" name="Line 29"/>
          <p:cNvSpPr>
            <a:spLocks noChangeShapeType="1"/>
          </p:cNvSpPr>
          <p:nvPr/>
        </p:nvSpPr>
        <p:spPr bwMode="auto">
          <a:xfrm>
            <a:off x="5740367" y="2522125"/>
            <a:ext cx="2986249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06" name="Line 29"/>
          <p:cNvSpPr>
            <a:spLocks noChangeShapeType="1"/>
          </p:cNvSpPr>
          <p:nvPr/>
        </p:nvSpPr>
        <p:spPr bwMode="auto">
          <a:xfrm>
            <a:off x="5740367" y="2958180"/>
            <a:ext cx="2986249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07" name="Line 29"/>
          <p:cNvSpPr>
            <a:spLocks noChangeShapeType="1"/>
          </p:cNvSpPr>
          <p:nvPr/>
        </p:nvSpPr>
        <p:spPr bwMode="auto">
          <a:xfrm>
            <a:off x="5699696" y="3394235"/>
            <a:ext cx="2986249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09" name="Line 29"/>
          <p:cNvSpPr>
            <a:spLocks noChangeShapeType="1"/>
          </p:cNvSpPr>
          <p:nvPr/>
        </p:nvSpPr>
        <p:spPr bwMode="auto">
          <a:xfrm>
            <a:off x="5740367" y="3830290"/>
            <a:ext cx="2986249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10" name="Line 29"/>
          <p:cNvSpPr>
            <a:spLocks noChangeShapeType="1"/>
          </p:cNvSpPr>
          <p:nvPr/>
        </p:nvSpPr>
        <p:spPr bwMode="auto">
          <a:xfrm>
            <a:off x="5740367" y="4266345"/>
            <a:ext cx="2986249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11" name="Line 29"/>
          <p:cNvSpPr>
            <a:spLocks noChangeShapeType="1"/>
          </p:cNvSpPr>
          <p:nvPr/>
        </p:nvSpPr>
        <p:spPr bwMode="auto">
          <a:xfrm>
            <a:off x="5740367" y="4687012"/>
            <a:ext cx="2986249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12" name="Line 29"/>
          <p:cNvSpPr>
            <a:spLocks noChangeShapeType="1"/>
          </p:cNvSpPr>
          <p:nvPr/>
        </p:nvSpPr>
        <p:spPr bwMode="auto">
          <a:xfrm>
            <a:off x="5740367" y="5123068"/>
            <a:ext cx="2986249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13" name="Line 29"/>
          <p:cNvSpPr>
            <a:spLocks noChangeShapeType="1"/>
          </p:cNvSpPr>
          <p:nvPr/>
        </p:nvSpPr>
        <p:spPr bwMode="auto">
          <a:xfrm>
            <a:off x="5740367" y="5559123"/>
            <a:ext cx="2986249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15" name="Line 29"/>
          <p:cNvSpPr>
            <a:spLocks noChangeShapeType="1"/>
          </p:cNvSpPr>
          <p:nvPr/>
        </p:nvSpPr>
        <p:spPr bwMode="auto">
          <a:xfrm>
            <a:off x="3869894" y="2520315"/>
            <a:ext cx="1426006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16" name="Line 29"/>
          <p:cNvSpPr>
            <a:spLocks noChangeShapeType="1"/>
          </p:cNvSpPr>
          <p:nvPr/>
        </p:nvSpPr>
        <p:spPr bwMode="auto">
          <a:xfrm>
            <a:off x="3869894" y="2954560"/>
            <a:ext cx="1426006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17" name="Line 29"/>
          <p:cNvSpPr>
            <a:spLocks noChangeShapeType="1"/>
          </p:cNvSpPr>
          <p:nvPr/>
        </p:nvSpPr>
        <p:spPr bwMode="auto">
          <a:xfrm>
            <a:off x="3869894" y="3388805"/>
            <a:ext cx="1426006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19" name="Line 29"/>
          <p:cNvSpPr>
            <a:spLocks noChangeShapeType="1"/>
          </p:cNvSpPr>
          <p:nvPr/>
        </p:nvSpPr>
        <p:spPr bwMode="auto">
          <a:xfrm>
            <a:off x="3869894" y="3823050"/>
            <a:ext cx="1426006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20" name="Line 29"/>
          <p:cNvSpPr>
            <a:spLocks noChangeShapeType="1"/>
          </p:cNvSpPr>
          <p:nvPr/>
        </p:nvSpPr>
        <p:spPr bwMode="auto">
          <a:xfrm>
            <a:off x="3869894" y="4257295"/>
            <a:ext cx="1426006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21" name="Line 29"/>
          <p:cNvSpPr>
            <a:spLocks noChangeShapeType="1"/>
          </p:cNvSpPr>
          <p:nvPr/>
        </p:nvSpPr>
        <p:spPr bwMode="auto">
          <a:xfrm>
            <a:off x="3869894" y="4691540"/>
            <a:ext cx="1426006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22" name="Line 29"/>
          <p:cNvSpPr>
            <a:spLocks noChangeShapeType="1"/>
          </p:cNvSpPr>
          <p:nvPr/>
        </p:nvSpPr>
        <p:spPr bwMode="auto">
          <a:xfrm>
            <a:off x="3869894" y="5125785"/>
            <a:ext cx="1426006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23" name="Line 29"/>
          <p:cNvSpPr>
            <a:spLocks noChangeShapeType="1"/>
          </p:cNvSpPr>
          <p:nvPr/>
        </p:nvSpPr>
        <p:spPr bwMode="auto">
          <a:xfrm>
            <a:off x="3869894" y="5560030"/>
            <a:ext cx="1426006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grpSp>
        <p:nvGrpSpPr>
          <p:cNvPr id="6" name="Gruppieren 5"/>
          <p:cNvGrpSpPr/>
          <p:nvPr/>
        </p:nvGrpSpPr>
        <p:grpSpPr>
          <a:xfrm>
            <a:off x="3499664" y="1867361"/>
            <a:ext cx="315806" cy="433702"/>
            <a:chOff x="3195383" y="1941513"/>
            <a:chExt cx="930275" cy="914400"/>
          </a:xfrm>
          <a:solidFill>
            <a:schemeClr val="accent2"/>
          </a:solidFill>
        </p:grpSpPr>
        <p:sp>
          <p:nvSpPr>
            <p:cNvPr id="125" name="Oval 3"/>
            <p:cNvSpPr>
              <a:spLocks noChangeArrowheads="1"/>
            </p:cNvSpPr>
            <p:nvPr/>
          </p:nvSpPr>
          <p:spPr bwMode="auto">
            <a:xfrm>
              <a:off x="3204908" y="1941513"/>
              <a:ext cx="914400" cy="914400"/>
            </a:xfrm>
            <a:prstGeom prst="ellipse">
              <a:avLst/>
            </a:prstGeom>
            <a:solidFill>
              <a:schemeClr val="bg1"/>
            </a:solidFill>
            <a:ln w="6350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  <p:sp>
          <p:nvSpPr>
            <p:cNvPr id="126" name="Freeform 4"/>
            <p:cNvSpPr>
              <a:spLocks/>
            </p:cNvSpPr>
            <p:nvPr/>
          </p:nvSpPr>
          <p:spPr bwMode="auto">
            <a:xfrm>
              <a:off x="3195383" y="2130425"/>
              <a:ext cx="930275" cy="536575"/>
            </a:xfrm>
            <a:custGeom>
              <a:avLst/>
              <a:gdLst>
                <a:gd name="T0" fmla="*/ 0 w 2474"/>
                <a:gd name="T1" fmla="*/ 270177 h 852"/>
                <a:gd name="T2" fmla="*/ 50011 w 2474"/>
                <a:gd name="T3" fmla="*/ 270177 h 852"/>
                <a:gd name="T4" fmla="*/ 50011 w 2474"/>
                <a:gd name="T5" fmla="*/ 168782 h 852"/>
                <a:gd name="T6" fmla="*/ 117694 w 2474"/>
                <a:gd name="T7" fmla="*/ 364644 h 852"/>
                <a:gd name="T8" fmla="*/ 117694 w 2474"/>
                <a:gd name="T9" fmla="*/ 71165 h 852"/>
                <a:gd name="T10" fmla="*/ 278255 w 2474"/>
                <a:gd name="T11" fmla="*/ 536575 h 852"/>
                <a:gd name="T12" fmla="*/ 278255 w 2474"/>
                <a:gd name="T13" fmla="*/ 168782 h 852"/>
                <a:gd name="T14" fmla="*/ 345939 w 2474"/>
                <a:gd name="T15" fmla="*/ 364644 h 852"/>
                <a:gd name="T16" fmla="*/ 345939 w 2474"/>
                <a:gd name="T17" fmla="*/ 0 h 852"/>
                <a:gd name="T18" fmla="*/ 529813 w 2474"/>
                <a:gd name="T19" fmla="*/ 533426 h 852"/>
                <a:gd name="T20" fmla="*/ 529813 w 2474"/>
                <a:gd name="T21" fmla="*/ 168782 h 852"/>
                <a:gd name="T22" fmla="*/ 597497 w 2474"/>
                <a:gd name="T23" fmla="*/ 364644 h 852"/>
                <a:gd name="T24" fmla="*/ 597497 w 2474"/>
                <a:gd name="T25" fmla="*/ 71165 h 852"/>
                <a:gd name="T26" fmla="*/ 756929 w 2474"/>
                <a:gd name="T27" fmla="*/ 533426 h 852"/>
                <a:gd name="T28" fmla="*/ 756929 w 2474"/>
                <a:gd name="T29" fmla="*/ 0 h 852"/>
                <a:gd name="T30" fmla="*/ 884024 w 2474"/>
                <a:gd name="T31" fmla="*/ 369053 h 852"/>
                <a:gd name="T32" fmla="*/ 884024 w 2474"/>
                <a:gd name="T33" fmla="*/ 270177 h 852"/>
                <a:gd name="T34" fmla="*/ 930275 w 2474"/>
                <a:gd name="T35" fmla="*/ 270177 h 85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74" h="852">
                  <a:moveTo>
                    <a:pt x="0" y="429"/>
                  </a:moveTo>
                  <a:lnTo>
                    <a:pt x="133" y="429"/>
                  </a:lnTo>
                  <a:lnTo>
                    <a:pt x="133" y="268"/>
                  </a:lnTo>
                  <a:lnTo>
                    <a:pt x="313" y="579"/>
                  </a:lnTo>
                  <a:lnTo>
                    <a:pt x="313" y="113"/>
                  </a:lnTo>
                  <a:lnTo>
                    <a:pt x="740" y="852"/>
                  </a:lnTo>
                  <a:lnTo>
                    <a:pt x="740" y="268"/>
                  </a:lnTo>
                  <a:lnTo>
                    <a:pt x="920" y="579"/>
                  </a:lnTo>
                  <a:lnTo>
                    <a:pt x="920" y="0"/>
                  </a:lnTo>
                  <a:lnTo>
                    <a:pt x="1409" y="847"/>
                  </a:lnTo>
                  <a:lnTo>
                    <a:pt x="1409" y="268"/>
                  </a:lnTo>
                  <a:lnTo>
                    <a:pt x="1589" y="579"/>
                  </a:lnTo>
                  <a:lnTo>
                    <a:pt x="1589" y="113"/>
                  </a:lnTo>
                  <a:lnTo>
                    <a:pt x="2013" y="847"/>
                  </a:lnTo>
                  <a:lnTo>
                    <a:pt x="2013" y="0"/>
                  </a:lnTo>
                  <a:lnTo>
                    <a:pt x="2351" y="586"/>
                  </a:lnTo>
                  <a:lnTo>
                    <a:pt x="2351" y="429"/>
                  </a:lnTo>
                  <a:lnTo>
                    <a:pt x="2474" y="429"/>
                  </a:lnTo>
                </a:path>
              </a:pathLst>
            </a:custGeom>
            <a:solidFill>
              <a:schemeClr val="bg1"/>
            </a:solidFill>
            <a:ln w="22225" cap="flat" cmpd="sng">
              <a:solidFill>
                <a:schemeClr val="accent2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</p:grpSp>
      <p:sp>
        <p:nvSpPr>
          <p:cNvPr id="127" name="Rectangle 23"/>
          <p:cNvSpPr>
            <a:spLocks noChangeArrowheads="1"/>
          </p:cNvSpPr>
          <p:nvPr/>
        </p:nvSpPr>
        <p:spPr bwMode="auto">
          <a:xfrm>
            <a:off x="3815471" y="2218554"/>
            <a:ext cx="1561630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1925" indent="-160338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587" lvl="1" indent="0" algn="ctr" eaLnBrk="1" hangingPunct="1"/>
            <a:r>
              <a:rPr lang="en-US" altLang="de-DE" sz="1100" dirty="0" smtClean="0"/>
              <a:t>Yes</a:t>
            </a:r>
            <a:endParaRPr lang="en-US" altLang="de-DE" sz="1000" dirty="0"/>
          </a:p>
        </p:txBody>
      </p:sp>
      <p:sp>
        <p:nvSpPr>
          <p:cNvPr id="128" name="Rectangle 23"/>
          <p:cNvSpPr>
            <a:spLocks noChangeArrowheads="1"/>
          </p:cNvSpPr>
          <p:nvPr/>
        </p:nvSpPr>
        <p:spPr bwMode="auto">
          <a:xfrm>
            <a:off x="3815471" y="3087044"/>
            <a:ext cx="1561630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1925" indent="-160338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587" lvl="1" indent="0" algn="ctr" eaLnBrk="1" hangingPunct="1"/>
            <a:r>
              <a:rPr lang="en-US" altLang="de-DE" sz="1100" dirty="0" smtClean="0"/>
              <a:t>Yes</a:t>
            </a:r>
            <a:endParaRPr lang="en-US" altLang="de-DE" sz="1000" dirty="0"/>
          </a:p>
        </p:txBody>
      </p:sp>
      <p:sp>
        <p:nvSpPr>
          <p:cNvPr id="130" name="Rectangle 23"/>
          <p:cNvSpPr>
            <a:spLocks noChangeArrowheads="1"/>
          </p:cNvSpPr>
          <p:nvPr/>
        </p:nvSpPr>
        <p:spPr bwMode="auto">
          <a:xfrm>
            <a:off x="3815471" y="3521289"/>
            <a:ext cx="1561630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1925" indent="-160338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587" lvl="1" indent="0" algn="ctr" eaLnBrk="1" hangingPunct="1"/>
            <a:r>
              <a:rPr lang="en-US" altLang="de-DE" sz="1100" dirty="0" smtClean="0"/>
              <a:t>???</a:t>
            </a:r>
            <a:endParaRPr lang="en-US" altLang="de-DE" sz="1000" dirty="0"/>
          </a:p>
        </p:txBody>
      </p:sp>
      <p:sp>
        <p:nvSpPr>
          <p:cNvPr id="131" name="Rectangle 23"/>
          <p:cNvSpPr>
            <a:spLocks noChangeArrowheads="1"/>
          </p:cNvSpPr>
          <p:nvPr/>
        </p:nvSpPr>
        <p:spPr bwMode="auto">
          <a:xfrm>
            <a:off x="3815471" y="3955534"/>
            <a:ext cx="1561630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1925" indent="-160338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587" lvl="1" indent="0" algn="ctr" eaLnBrk="1" hangingPunct="1"/>
            <a:r>
              <a:rPr lang="en-US" altLang="de-DE" sz="1100" dirty="0"/>
              <a:t>???</a:t>
            </a:r>
            <a:endParaRPr lang="en-US" altLang="de-DE" sz="1000" dirty="0"/>
          </a:p>
        </p:txBody>
      </p:sp>
      <p:sp>
        <p:nvSpPr>
          <p:cNvPr id="132" name="Rectangle 23"/>
          <p:cNvSpPr>
            <a:spLocks noChangeArrowheads="1"/>
          </p:cNvSpPr>
          <p:nvPr/>
        </p:nvSpPr>
        <p:spPr bwMode="auto">
          <a:xfrm>
            <a:off x="3815471" y="4389779"/>
            <a:ext cx="1561630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1925" indent="-160338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587" lvl="1" indent="0" algn="ctr" eaLnBrk="1" hangingPunct="1"/>
            <a:r>
              <a:rPr lang="en-US" altLang="de-DE" sz="1100" dirty="0"/>
              <a:t>???</a:t>
            </a:r>
            <a:endParaRPr lang="en-US" altLang="de-DE" sz="1000" dirty="0"/>
          </a:p>
        </p:txBody>
      </p:sp>
      <p:sp>
        <p:nvSpPr>
          <p:cNvPr id="133" name="Rectangle 23"/>
          <p:cNvSpPr>
            <a:spLocks noChangeArrowheads="1"/>
          </p:cNvSpPr>
          <p:nvPr/>
        </p:nvSpPr>
        <p:spPr bwMode="auto">
          <a:xfrm>
            <a:off x="3815471" y="4824024"/>
            <a:ext cx="1561630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1925" indent="-160338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587" lvl="1" indent="0" algn="ctr" eaLnBrk="1" hangingPunct="1"/>
            <a:r>
              <a:rPr lang="en-US" altLang="de-DE" sz="1100" dirty="0"/>
              <a:t>???</a:t>
            </a:r>
            <a:endParaRPr lang="en-US" altLang="de-DE" sz="1000" dirty="0"/>
          </a:p>
        </p:txBody>
      </p:sp>
      <p:sp>
        <p:nvSpPr>
          <p:cNvPr id="134" name="Rectangle 23"/>
          <p:cNvSpPr>
            <a:spLocks noChangeArrowheads="1"/>
          </p:cNvSpPr>
          <p:nvPr/>
        </p:nvSpPr>
        <p:spPr bwMode="auto">
          <a:xfrm>
            <a:off x="3815471" y="5258269"/>
            <a:ext cx="1561630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1925" indent="-160338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587" lvl="1" indent="0" algn="ctr" eaLnBrk="1" hangingPunct="1"/>
            <a:r>
              <a:rPr lang="en-US" altLang="de-DE" sz="1100" dirty="0" smtClean="0"/>
              <a:t>No</a:t>
            </a:r>
            <a:endParaRPr lang="en-US" altLang="de-DE" sz="1000" dirty="0"/>
          </a:p>
        </p:txBody>
      </p:sp>
      <p:sp>
        <p:nvSpPr>
          <p:cNvPr id="135" name="Rectangle 23"/>
          <p:cNvSpPr>
            <a:spLocks noChangeArrowheads="1"/>
          </p:cNvSpPr>
          <p:nvPr/>
        </p:nvSpPr>
        <p:spPr bwMode="auto">
          <a:xfrm>
            <a:off x="3815471" y="5692514"/>
            <a:ext cx="1561630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1925" indent="-160338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587" lvl="1" indent="0" algn="ctr" eaLnBrk="1" hangingPunct="1"/>
            <a:r>
              <a:rPr lang="en-US" altLang="de-DE" sz="1100" dirty="0"/>
              <a:t>No</a:t>
            </a:r>
            <a:endParaRPr lang="en-US" altLang="de-DE" sz="1000" dirty="0"/>
          </a:p>
        </p:txBody>
      </p:sp>
      <p:sp>
        <p:nvSpPr>
          <p:cNvPr id="136" name="Rectangle 23"/>
          <p:cNvSpPr>
            <a:spLocks noChangeArrowheads="1"/>
          </p:cNvSpPr>
          <p:nvPr/>
        </p:nvSpPr>
        <p:spPr bwMode="auto">
          <a:xfrm>
            <a:off x="3815471" y="2652799"/>
            <a:ext cx="1561630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1925" indent="-160338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587" lvl="1" indent="0" algn="ctr" eaLnBrk="1" hangingPunct="1"/>
            <a:r>
              <a:rPr lang="en-US" altLang="de-DE" sz="1100" dirty="0" smtClean="0"/>
              <a:t>Yes</a:t>
            </a:r>
            <a:endParaRPr lang="en-US" altLang="de-DE" sz="1000" dirty="0"/>
          </a:p>
        </p:txBody>
      </p:sp>
      <p:sp>
        <p:nvSpPr>
          <p:cNvPr id="90" name="Line 29"/>
          <p:cNvSpPr>
            <a:spLocks noChangeShapeType="1"/>
          </p:cNvSpPr>
          <p:nvPr/>
        </p:nvSpPr>
        <p:spPr bwMode="auto">
          <a:xfrm rot="16200000">
            <a:off x="3424662" y="3875532"/>
            <a:ext cx="4196041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91" name="Gleichschenkliges Dreieck 90"/>
          <p:cNvSpPr/>
          <p:nvPr/>
        </p:nvSpPr>
        <p:spPr>
          <a:xfrm rot="5400000">
            <a:off x="5354126" y="3877926"/>
            <a:ext cx="375212" cy="202848"/>
          </a:xfrm>
          <a:prstGeom prst="triangle">
            <a:avLst/>
          </a:prstGeom>
          <a:solidFill>
            <a:srgbClr val="F49100"/>
          </a:solidFill>
          <a:ln w="22225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 wrap="none" lIns="0" tIns="0" rIns="0" bIns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2" name="Line 29"/>
          <p:cNvSpPr>
            <a:spLocks noChangeShapeType="1"/>
          </p:cNvSpPr>
          <p:nvPr/>
        </p:nvSpPr>
        <p:spPr bwMode="auto">
          <a:xfrm>
            <a:off x="3802775" y="2086070"/>
            <a:ext cx="1493125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94700" y="736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153400" y="660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4" name="Rectangle 23"/>
          <p:cNvSpPr>
            <a:spLocks noChangeArrowheads="1"/>
          </p:cNvSpPr>
          <p:nvPr/>
        </p:nvSpPr>
        <p:spPr bwMode="auto">
          <a:xfrm>
            <a:off x="417493" y="3083875"/>
            <a:ext cx="3075007" cy="16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1925" indent="-160338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3037" lvl="1" indent="-171450" eaLnBrk="1" hangingPunct="1">
              <a:buFont typeface="Wingdings" panose="05000000000000000000" pitchFamily="2" charset="2"/>
              <a:buChar char="§"/>
            </a:pPr>
            <a:r>
              <a:rPr lang="en-US" altLang="de-DE" sz="1050" dirty="0" smtClean="0"/>
              <a:t>Offers a </a:t>
            </a:r>
            <a:r>
              <a:rPr lang="en-US" altLang="de-DE" sz="1050" b="1" dirty="0" smtClean="0"/>
              <a:t>diverse array of products   </a:t>
            </a:r>
            <a:endParaRPr lang="en-US" altLang="de-DE" sz="1050" b="1" dirty="0"/>
          </a:p>
        </p:txBody>
      </p:sp>
      <p:sp>
        <p:nvSpPr>
          <p:cNvPr id="137" name="Rectangle 23"/>
          <p:cNvSpPr>
            <a:spLocks noChangeArrowheads="1"/>
          </p:cNvSpPr>
          <p:nvPr/>
        </p:nvSpPr>
        <p:spPr bwMode="auto">
          <a:xfrm>
            <a:off x="5745155" y="2655514"/>
            <a:ext cx="2981461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1925" indent="-160338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3037" lvl="1" indent="-171450" eaLnBrk="1" hangingPunct="1">
              <a:buFont typeface="Wingdings" panose="05000000000000000000" pitchFamily="2" charset="2"/>
              <a:buChar char="§"/>
            </a:pPr>
            <a:r>
              <a:rPr lang="en-US" altLang="de-DE" sz="1100" dirty="0" smtClean="0"/>
              <a:t>Appeal to cost-conscious consumers</a:t>
            </a:r>
            <a:endParaRPr lang="en-US" altLang="de-DE" sz="1100" dirty="0"/>
          </a:p>
        </p:txBody>
      </p:sp>
      <p:sp>
        <p:nvSpPr>
          <p:cNvPr id="138" name="Rectangle 23"/>
          <p:cNvSpPr>
            <a:spLocks noChangeArrowheads="1"/>
          </p:cNvSpPr>
          <p:nvPr/>
        </p:nvSpPr>
        <p:spPr bwMode="auto">
          <a:xfrm>
            <a:off x="5745155" y="3091569"/>
            <a:ext cx="2981461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1925" indent="-160338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3037" lvl="1" indent="-171450" eaLnBrk="1" hangingPunct="1">
              <a:buFont typeface="Wingdings" panose="05000000000000000000" pitchFamily="2" charset="2"/>
              <a:buChar char="§"/>
            </a:pPr>
            <a:r>
              <a:rPr lang="en-US" altLang="de-DE" sz="1100" dirty="0"/>
              <a:t>A</a:t>
            </a:r>
            <a:r>
              <a:rPr lang="en-US" altLang="de-DE" sz="1100" dirty="0" smtClean="0"/>
              <a:t>ppeal to a </a:t>
            </a:r>
            <a:r>
              <a:rPr lang="en-US" altLang="de-DE" sz="1100" b="1" dirty="0" smtClean="0"/>
              <a:t>wider</a:t>
            </a:r>
            <a:r>
              <a:rPr lang="en-US" altLang="de-DE" sz="1100" dirty="0" smtClean="0"/>
              <a:t> </a:t>
            </a:r>
            <a:r>
              <a:rPr lang="en-US" altLang="de-DE" sz="1100" b="1" dirty="0" smtClean="0"/>
              <a:t>audience</a:t>
            </a:r>
            <a:endParaRPr lang="en-US" altLang="de-DE" sz="1000" b="1" dirty="0"/>
          </a:p>
        </p:txBody>
      </p:sp>
      <p:sp>
        <p:nvSpPr>
          <p:cNvPr id="74" name="Textfeld 73"/>
          <p:cNvSpPr txBox="1"/>
          <p:nvPr/>
        </p:nvSpPr>
        <p:spPr>
          <a:xfrm>
            <a:off x="457200" y="1064381"/>
            <a:ext cx="822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accent3"/>
                </a:solidFill>
              </a:rPr>
              <a:t>Core assets of Hui Fang</a:t>
            </a:r>
            <a:endParaRPr lang="en-US" sz="15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6020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Objekt 4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3293079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63" name="think-cell Folie" r:id="rId15" imgW="378" imgH="377" progId="TCLayout.ActiveDocument.1">
                  <p:embed/>
                </p:oleObj>
              </mc:Choice>
              <mc:Fallback>
                <p:oleObj name="think-cell Folie" r:id="rId15" imgW="378" imgH="37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9" name="Gerader Verbinder 148"/>
          <p:cNvCxnSpPr/>
          <p:nvPr/>
        </p:nvCxnSpPr>
        <p:spPr>
          <a:xfrm>
            <a:off x="6461806" y="2086070"/>
            <a:ext cx="0" cy="3811126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8" name="Gerader Verbinder 147"/>
          <p:cNvCxnSpPr/>
          <p:nvPr/>
        </p:nvCxnSpPr>
        <p:spPr>
          <a:xfrm>
            <a:off x="1904224" y="2086070"/>
            <a:ext cx="0" cy="3811126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 Silk, Yore Sky, and </a:t>
            </a:r>
            <a:r>
              <a:rPr lang="en-US" dirty="0" err="1" smtClean="0"/>
              <a:t>Eshine</a:t>
            </a:r>
            <a:r>
              <a:rPr lang="en-US" dirty="0" smtClean="0"/>
              <a:t> have the highest potential in international markets due to their broad target groups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F15E-1F84-3740-8ED2-5CCB0C30F926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457200" y="1064381"/>
            <a:ext cx="822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accent3"/>
                </a:solidFill>
              </a:rPr>
              <a:t>Product analysis</a:t>
            </a:r>
            <a:endParaRPr lang="en-US" sz="1500" b="1" dirty="0">
              <a:solidFill>
                <a:schemeClr val="accent3"/>
              </a:solidFill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431798" y="1768336"/>
            <a:ext cx="1530352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/>
              <a:t>Brand</a:t>
            </a:r>
            <a:endParaRPr lang="en-US" altLang="en-US" b="1" dirty="0"/>
          </a:p>
        </p:txBody>
      </p:sp>
      <p:sp>
        <p:nvSpPr>
          <p:cNvPr id="10" name="Line 29"/>
          <p:cNvSpPr>
            <a:spLocks noChangeShapeType="1"/>
          </p:cNvSpPr>
          <p:nvPr/>
        </p:nvSpPr>
        <p:spPr bwMode="auto">
          <a:xfrm>
            <a:off x="431799" y="2086070"/>
            <a:ext cx="1472425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7" name="Rectangle 23"/>
          <p:cNvSpPr>
            <a:spLocks noChangeArrowheads="1"/>
          </p:cNvSpPr>
          <p:nvPr/>
        </p:nvSpPr>
        <p:spPr bwMode="auto">
          <a:xfrm>
            <a:off x="431798" y="2326210"/>
            <a:ext cx="1397897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587" lvl="1">
              <a:spcBef>
                <a:spcPts val="600"/>
              </a:spcBef>
            </a:pPr>
            <a:r>
              <a:rPr lang="en-US" altLang="de-DE" sz="1300" b="1" dirty="0">
                <a:solidFill>
                  <a:srgbClr val="000000"/>
                </a:solidFill>
              </a:rPr>
              <a:t>Life Violin </a:t>
            </a:r>
          </a:p>
        </p:txBody>
      </p:sp>
      <p:sp>
        <p:nvSpPr>
          <p:cNvPr id="46" name="Textfeld 45"/>
          <p:cNvSpPr txBox="1"/>
          <p:nvPr/>
        </p:nvSpPr>
        <p:spPr>
          <a:xfrm>
            <a:off x="431799" y="6129338"/>
            <a:ext cx="816164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 </a:t>
            </a:r>
          </a:p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Sources: Team analysis, Hui Fang information</a:t>
            </a:r>
          </a:p>
        </p:txBody>
      </p:sp>
      <p:sp>
        <p:nvSpPr>
          <p:cNvPr id="47" name="Rectangle 24"/>
          <p:cNvSpPr>
            <a:spLocks noChangeArrowheads="1"/>
          </p:cNvSpPr>
          <p:nvPr/>
        </p:nvSpPr>
        <p:spPr bwMode="auto">
          <a:xfrm>
            <a:off x="2113913" y="1768336"/>
            <a:ext cx="2107567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/>
              <a:t>Background</a:t>
            </a:r>
            <a:endParaRPr lang="en-US" altLang="en-US" b="1" dirty="0"/>
          </a:p>
        </p:txBody>
      </p:sp>
      <p:sp>
        <p:nvSpPr>
          <p:cNvPr id="48" name="Line 29"/>
          <p:cNvSpPr>
            <a:spLocks noChangeShapeType="1"/>
          </p:cNvSpPr>
          <p:nvPr/>
        </p:nvSpPr>
        <p:spPr bwMode="auto">
          <a:xfrm>
            <a:off x="2113914" y="2086070"/>
            <a:ext cx="2107565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0" name="Rectangle 24"/>
          <p:cNvSpPr>
            <a:spLocks noChangeArrowheads="1"/>
          </p:cNvSpPr>
          <p:nvPr/>
        </p:nvSpPr>
        <p:spPr bwMode="auto">
          <a:xfrm>
            <a:off x="4363718" y="1768336"/>
            <a:ext cx="2107567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/>
              <a:t>Success in China</a:t>
            </a:r>
            <a:endParaRPr lang="en-US" altLang="en-US" b="1" dirty="0"/>
          </a:p>
        </p:txBody>
      </p:sp>
      <p:sp>
        <p:nvSpPr>
          <p:cNvPr id="51" name="Line 29"/>
          <p:cNvSpPr>
            <a:spLocks noChangeShapeType="1"/>
          </p:cNvSpPr>
          <p:nvPr/>
        </p:nvSpPr>
        <p:spPr bwMode="auto">
          <a:xfrm>
            <a:off x="4363719" y="2086070"/>
            <a:ext cx="2107565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3" name="Rectangle 24"/>
          <p:cNvSpPr>
            <a:spLocks noChangeArrowheads="1"/>
          </p:cNvSpPr>
          <p:nvPr/>
        </p:nvSpPr>
        <p:spPr bwMode="auto">
          <a:xfrm>
            <a:off x="6613915" y="1768336"/>
            <a:ext cx="2107567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/>
              <a:t>International potential</a:t>
            </a:r>
            <a:endParaRPr lang="en-US" altLang="en-US" b="1" dirty="0"/>
          </a:p>
        </p:txBody>
      </p:sp>
      <p:sp>
        <p:nvSpPr>
          <p:cNvPr id="54" name="Line 29"/>
          <p:cNvSpPr>
            <a:spLocks noChangeShapeType="1"/>
          </p:cNvSpPr>
          <p:nvPr/>
        </p:nvSpPr>
        <p:spPr bwMode="auto">
          <a:xfrm>
            <a:off x="6613916" y="2086070"/>
            <a:ext cx="2107565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6" name="Line 29"/>
          <p:cNvSpPr>
            <a:spLocks noChangeShapeType="1"/>
          </p:cNvSpPr>
          <p:nvPr/>
        </p:nvSpPr>
        <p:spPr bwMode="auto">
          <a:xfrm>
            <a:off x="431801" y="2735627"/>
            <a:ext cx="1344984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1300"/>
          </a:p>
        </p:txBody>
      </p:sp>
      <p:sp>
        <p:nvSpPr>
          <p:cNvPr id="61" name="Gleichschenkliges Dreieck 60"/>
          <p:cNvSpPr/>
          <p:nvPr/>
        </p:nvSpPr>
        <p:spPr>
          <a:xfrm rot="5400000">
            <a:off x="1789985" y="2365886"/>
            <a:ext cx="244767" cy="132327"/>
          </a:xfrm>
          <a:prstGeom prst="triangle">
            <a:avLst/>
          </a:prstGeom>
          <a:solidFill>
            <a:srgbClr val="F49100"/>
          </a:solidFill>
          <a:ln w="22225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 wrap="none" lIns="0" tIns="0" rIns="0" bIns="0" anchor="ctr"/>
          <a:lstStyle/>
          <a:p>
            <a:endParaRPr lang="en-US" sz="1300" dirty="0">
              <a:solidFill>
                <a:schemeClr val="tx1"/>
              </a:solidFill>
            </a:endParaRPr>
          </a:p>
        </p:txBody>
      </p:sp>
      <p:sp>
        <p:nvSpPr>
          <p:cNvPr id="64" name="Rectangle 23"/>
          <p:cNvSpPr>
            <a:spLocks noChangeArrowheads="1"/>
          </p:cNvSpPr>
          <p:nvPr/>
        </p:nvSpPr>
        <p:spPr bwMode="auto">
          <a:xfrm>
            <a:off x="431800" y="2975767"/>
            <a:ext cx="1397897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587" lvl="1">
              <a:spcBef>
                <a:spcPts val="600"/>
              </a:spcBef>
            </a:pPr>
            <a:r>
              <a:rPr lang="en-US" altLang="de-DE" sz="1300" b="1" dirty="0">
                <a:solidFill>
                  <a:srgbClr val="000000"/>
                </a:solidFill>
              </a:rPr>
              <a:t>Yore Sky </a:t>
            </a:r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>
            <a:off x="431801" y="3385184"/>
            <a:ext cx="1344984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1300"/>
          </a:p>
        </p:txBody>
      </p:sp>
      <p:sp>
        <p:nvSpPr>
          <p:cNvPr id="36" name="Rectangle 23"/>
          <p:cNvSpPr>
            <a:spLocks noChangeArrowheads="1"/>
          </p:cNvSpPr>
          <p:nvPr/>
        </p:nvSpPr>
        <p:spPr bwMode="auto">
          <a:xfrm>
            <a:off x="431800" y="3625324"/>
            <a:ext cx="1397897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587" lvl="1">
              <a:spcBef>
                <a:spcPts val="600"/>
              </a:spcBef>
            </a:pPr>
            <a:r>
              <a:rPr lang="en-US" altLang="de-DE" sz="1300" b="1" dirty="0">
                <a:solidFill>
                  <a:srgbClr val="000000"/>
                </a:solidFill>
              </a:rPr>
              <a:t>Soft Silk </a:t>
            </a:r>
          </a:p>
        </p:txBody>
      </p:sp>
      <p:sp>
        <p:nvSpPr>
          <p:cNvPr id="40" name="Line 29"/>
          <p:cNvSpPr>
            <a:spLocks noChangeShapeType="1"/>
          </p:cNvSpPr>
          <p:nvPr/>
        </p:nvSpPr>
        <p:spPr bwMode="auto">
          <a:xfrm>
            <a:off x="431801" y="4034741"/>
            <a:ext cx="1344984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1300"/>
          </a:p>
        </p:txBody>
      </p:sp>
      <p:sp>
        <p:nvSpPr>
          <p:cNvPr id="41" name="Rectangle 23"/>
          <p:cNvSpPr>
            <a:spLocks noChangeArrowheads="1"/>
          </p:cNvSpPr>
          <p:nvPr/>
        </p:nvSpPr>
        <p:spPr bwMode="auto">
          <a:xfrm>
            <a:off x="431800" y="4274881"/>
            <a:ext cx="1397897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587" lvl="1">
              <a:spcBef>
                <a:spcPts val="600"/>
              </a:spcBef>
            </a:pPr>
            <a:r>
              <a:rPr lang="en-US" altLang="de-DE" sz="1300" b="1" dirty="0" err="1">
                <a:solidFill>
                  <a:srgbClr val="000000"/>
                </a:solidFill>
              </a:rPr>
              <a:t>Le’Bral</a:t>
            </a:r>
            <a:r>
              <a:rPr lang="en-US" altLang="de-DE" sz="13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2" name="Line 29"/>
          <p:cNvSpPr>
            <a:spLocks noChangeShapeType="1"/>
          </p:cNvSpPr>
          <p:nvPr/>
        </p:nvSpPr>
        <p:spPr bwMode="auto">
          <a:xfrm>
            <a:off x="431801" y="4684298"/>
            <a:ext cx="1344984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1300"/>
          </a:p>
        </p:txBody>
      </p:sp>
      <p:sp>
        <p:nvSpPr>
          <p:cNvPr id="43" name="Rectangle 23"/>
          <p:cNvSpPr>
            <a:spLocks noChangeArrowheads="1"/>
          </p:cNvSpPr>
          <p:nvPr/>
        </p:nvSpPr>
        <p:spPr bwMode="auto">
          <a:xfrm>
            <a:off x="431800" y="4924438"/>
            <a:ext cx="1397897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587" lvl="1">
              <a:spcBef>
                <a:spcPts val="600"/>
              </a:spcBef>
            </a:pPr>
            <a:r>
              <a:rPr lang="en-US" altLang="de-DE" sz="1300" b="1" dirty="0" err="1">
                <a:solidFill>
                  <a:srgbClr val="000000"/>
                </a:solidFill>
              </a:rPr>
              <a:t>Eshine</a:t>
            </a:r>
            <a:r>
              <a:rPr lang="en-US" altLang="de-DE" sz="13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5" name="Line 29"/>
          <p:cNvSpPr>
            <a:spLocks noChangeShapeType="1"/>
          </p:cNvSpPr>
          <p:nvPr/>
        </p:nvSpPr>
        <p:spPr bwMode="auto">
          <a:xfrm>
            <a:off x="431801" y="5333855"/>
            <a:ext cx="1344984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1300"/>
          </a:p>
        </p:txBody>
      </p:sp>
      <p:sp>
        <p:nvSpPr>
          <p:cNvPr id="68" name="Rectangle 23"/>
          <p:cNvSpPr>
            <a:spLocks noChangeArrowheads="1"/>
          </p:cNvSpPr>
          <p:nvPr/>
        </p:nvSpPr>
        <p:spPr bwMode="auto">
          <a:xfrm>
            <a:off x="431800" y="5573995"/>
            <a:ext cx="1397897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587" lvl="1">
              <a:spcBef>
                <a:spcPts val="600"/>
              </a:spcBef>
            </a:pPr>
            <a:r>
              <a:rPr lang="en-US" altLang="de-DE" sz="1300" b="1" dirty="0" err="1">
                <a:solidFill>
                  <a:srgbClr val="000000"/>
                </a:solidFill>
              </a:rPr>
              <a:t>Baobao</a:t>
            </a:r>
            <a:r>
              <a:rPr lang="en-US" altLang="de-DE" sz="13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0" name="Rectangle 23"/>
          <p:cNvSpPr>
            <a:spLocks noChangeArrowheads="1"/>
          </p:cNvSpPr>
          <p:nvPr/>
        </p:nvSpPr>
        <p:spPr bwMode="auto">
          <a:xfrm>
            <a:off x="2113911" y="2130945"/>
            <a:ext cx="2107568" cy="54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de-DE" sz="1100" dirty="0">
                <a:solidFill>
                  <a:srgbClr val="000000"/>
                </a:solidFill>
              </a:rPr>
              <a:t>Established in </a:t>
            </a:r>
            <a:r>
              <a:rPr lang="en-US" altLang="de-DE" sz="1100" dirty="0" smtClean="0">
                <a:solidFill>
                  <a:srgbClr val="000000"/>
                </a:solidFill>
              </a:rPr>
              <a:t>1999 with 7 key series +102 SKUs (hair / skin)</a:t>
            </a:r>
          </a:p>
          <a:p>
            <a:pPr marL="173037" lvl="1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de-DE" sz="1100" dirty="0" smtClean="0">
                <a:solidFill>
                  <a:srgbClr val="000000"/>
                </a:solidFill>
              </a:rPr>
              <a:t>Mainly for </a:t>
            </a:r>
            <a:r>
              <a:rPr lang="en-US" altLang="de-DE" sz="1100" b="1" dirty="0" smtClean="0">
                <a:solidFill>
                  <a:srgbClr val="000000"/>
                </a:solidFill>
              </a:rPr>
              <a:t>young women</a:t>
            </a:r>
            <a:endParaRPr lang="en-US" altLang="de-DE" sz="1100" b="1" dirty="0">
              <a:solidFill>
                <a:srgbClr val="000000"/>
              </a:solidFill>
            </a:endParaRPr>
          </a:p>
        </p:txBody>
      </p:sp>
      <p:sp>
        <p:nvSpPr>
          <p:cNvPr id="71" name="Line 29"/>
          <p:cNvSpPr>
            <a:spLocks noChangeShapeType="1"/>
          </p:cNvSpPr>
          <p:nvPr/>
        </p:nvSpPr>
        <p:spPr bwMode="auto">
          <a:xfrm>
            <a:off x="2113913" y="2735627"/>
            <a:ext cx="2107567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72" name="Rectangle 23"/>
          <p:cNvSpPr>
            <a:spLocks noChangeArrowheads="1"/>
          </p:cNvSpPr>
          <p:nvPr/>
        </p:nvSpPr>
        <p:spPr bwMode="auto">
          <a:xfrm>
            <a:off x="2113913" y="2780502"/>
            <a:ext cx="2107568" cy="54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de-DE" sz="1100" dirty="0">
                <a:solidFill>
                  <a:srgbClr val="000000"/>
                </a:solidFill>
              </a:rPr>
              <a:t>Established in </a:t>
            </a:r>
            <a:r>
              <a:rPr lang="en-US" altLang="de-DE" sz="1100" dirty="0" smtClean="0">
                <a:solidFill>
                  <a:srgbClr val="000000"/>
                </a:solidFill>
              </a:rPr>
              <a:t>2003, now 8 key series and 101 skin care SKUs</a:t>
            </a:r>
            <a:endParaRPr lang="en-US" altLang="de-DE" sz="1100" dirty="0">
              <a:solidFill>
                <a:srgbClr val="000000"/>
              </a:solidFill>
            </a:endParaRPr>
          </a:p>
          <a:p>
            <a:pPr marL="173037" lvl="1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de-DE" sz="1100" dirty="0" smtClean="0">
                <a:solidFill>
                  <a:srgbClr val="000000"/>
                </a:solidFill>
              </a:rPr>
              <a:t>Green </a:t>
            </a:r>
            <a:r>
              <a:rPr lang="en-US" altLang="de-DE" sz="1100" b="1" dirty="0" smtClean="0">
                <a:solidFill>
                  <a:srgbClr val="000000"/>
                </a:solidFill>
              </a:rPr>
              <a:t>lifestyle brand</a:t>
            </a:r>
            <a:endParaRPr lang="en-US" altLang="de-DE" sz="1100" b="1" dirty="0">
              <a:solidFill>
                <a:srgbClr val="000000"/>
              </a:solidFill>
            </a:endParaRPr>
          </a:p>
        </p:txBody>
      </p:sp>
      <p:sp>
        <p:nvSpPr>
          <p:cNvPr id="73" name="Line 29"/>
          <p:cNvSpPr>
            <a:spLocks noChangeShapeType="1"/>
          </p:cNvSpPr>
          <p:nvPr/>
        </p:nvSpPr>
        <p:spPr bwMode="auto">
          <a:xfrm>
            <a:off x="2113913" y="3385184"/>
            <a:ext cx="2107567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74" name="Rectangle 23"/>
          <p:cNvSpPr>
            <a:spLocks noChangeArrowheads="1"/>
          </p:cNvSpPr>
          <p:nvPr/>
        </p:nvSpPr>
        <p:spPr bwMode="auto">
          <a:xfrm>
            <a:off x="2113913" y="3430059"/>
            <a:ext cx="2107568" cy="54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de-DE" sz="1100" dirty="0" smtClean="0">
                <a:solidFill>
                  <a:srgbClr val="000000"/>
                </a:solidFill>
              </a:rPr>
              <a:t>From ocean plant, with 7 key series and 185 skin care SKUs</a:t>
            </a:r>
          </a:p>
          <a:p>
            <a:pPr marL="173037" lvl="1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de-DE" sz="1100" b="1" dirty="0" smtClean="0">
                <a:solidFill>
                  <a:srgbClr val="000000"/>
                </a:solidFill>
              </a:rPr>
              <a:t>Also</a:t>
            </a:r>
            <a:r>
              <a:rPr lang="en-US" altLang="de-DE" sz="1100" dirty="0" smtClean="0">
                <a:solidFill>
                  <a:srgbClr val="000000"/>
                </a:solidFill>
              </a:rPr>
              <a:t> targets </a:t>
            </a:r>
            <a:r>
              <a:rPr lang="en-US" altLang="de-DE" sz="1100" b="1" dirty="0" smtClean="0">
                <a:solidFill>
                  <a:srgbClr val="000000"/>
                </a:solidFill>
              </a:rPr>
              <a:t>male</a:t>
            </a:r>
            <a:r>
              <a:rPr lang="en-US" altLang="de-DE" sz="1100" dirty="0" smtClean="0">
                <a:solidFill>
                  <a:srgbClr val="000000"/>
                </a:solidFill>
              </a:rPr>
              <a:t> customers</a:t>
            </a:r>
            <a:endParaRPr lang="en-US" altLang="de-DE" sz="1100" dirty="0">
              <a:solidFill>
                <a:srgbClr val="000000"/>
              </a:solidFill>
            </a:endParaRPr>
          </a:p>
        </p:txBody>
      </p:sp>
      <p:sp>
        <p:nvSpPr>
          <p:cNvPr id="75" name="Line 29"/>
          <p:cNvSpPr>
            <a:spLocks noChangeShapeType="1"/>
          </p:cNvSpPr>
          <p:nvPr/>
        </p:nvSpPr>
        <p:spPr bwMode="auto">
          <a:xfrm>
            <a:off x="2113913" y="4034741"/>
            <a:ext cx="2107567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76" name="Rectangle 23"/>
          <p:cNvSpPr>
            <a:spLocks noChangeArrowheads="1"/>
          </p:cNvSpPr>
          <p:nvPr/>
        </p:nvSpPr>
        <p:spPr bwMode="auto">
          <a:xfrm>
            <a:off x="2113913" y="4079616"/>
            <a:ext cx="2107568" cy="54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de-DE" sz="1100" dirty="0" smtClean="0">
                <a:solidFill>
                  <a:srgbClr val="000000"/>
                </a:solidFill>
              </a:rPr>
              <a:t>Top quality skin care (herbal oil) and high-end design</a:t>
            </a:r>
            <a:endParaRPr lang="en-US" altLang="de-DE" sz="1100" dirty="0">
              <a:solidFill>
                <a:srgbClr val="000000"/>
              </a:solidFill>
            </a:endParaRPr>
          </a:p>
          <a:p>
            <a:pPr marL="173037" lvl="1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de-DE" sz="1100" b="1" dirty="0" smtClean="0">
                <a:solidFill>
                  <a:srgbClr val="000000"/>
                </a:solidFill>
              </a:rPr>
              <a:t>All-organic</a:t>
            </a:r>
            <a:r>
              <a:rPr lang="en-US" altLang="de-DE" sz="1100" dirty="0" smtClean="0">
                <a:solidFill>
                  <a:srgbClr val="000000"/>
                </a:solidFill>
              </a:rPr>
              <a:t> layout planned</a:t>
            </a:r>
            <a:endParaRPr lang="en-US" altLang="de-DE" sz="1100" dirty="0">
              <a:solidFill>
                <a:srgbClr val="000000"/>
              </a:solidFill>
            </a:endParaRPr>
          </a:p>
        </p:txBody>
      </p:sp>
      <p:sp>
        <p:nvSpPr>
          <p:cNvPr id="77" name="Line 29"/>
          <p:cNvSpPr>
            <a:spLocks noChangeShapeType="1"/>
          </p:cNvSpPr>
          <p:nvPr/>
        </p:nvSpPr>
        <p:spPr bwMode="auto">
          <a:xfrm>
            <a:off x="2113913" y="4684298"/>
            <a:ext cx="2107567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78" name="Rectangle 23"/>
          <p:cNvSpPr>
            <a:spLocks noChangeArrowheads="1"/>
          </p:cNvSpPr>
          <p:nvPr/>
        </p:nvSpPr>
        <p:spPr bwMode="auto">
          <a:xfrm>
            <a:off x="2113913" y="4729173"/>
            <a:ext cx="2107568" cy="54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de-DE" sz="1100" dirty="0">
                <a:solidFill>
                  <a:srgbClr val="000000"/>
                </a:solidFill>
              </a:rPr>
              <a:t>129 </a:t>
            </a:r>
            <a:r>
              <a:rPr lang="en-US" altLang="de-DE" sz="1100" dirty="0" smtClean="0">
                <a:solidFill>
                  <a:srgbClr val="000000"/>
                </a:solidFill>
              </a:rPr>
              <a:t>SKUs within makeup, lip-stick, and removers</a:t>
            </a:r>
            <a:endParaRPr lang="en-US" altLang="de-DE" sz="1100" dirty="0">
              <a:solidFill>
                <a:srgbClr val="000000"/>
              </a:solidFill>
            </a:endParaRPr>
          </a:p>
          <a:p>
            <a:pPr marL="173037" lvl="1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de-DE" sz="1100" dirty="0" smtClean="0">
                <a:solidFill>
                  <a:srgbClr val="000000"/>
                </a:solidFill>
              </a:rPr>
              <a:t>Unique </a:t>
            </a:r>
            <a:r>
              <a:rPr lang="en-US" altLang="de-DE" sz="1100" b="1" dirty="0" smtClean="0">
                <a:solidFill>
                  <a:srgbClr val="000000"/>
                </a:solidFill>
              </a:rPr>
              <a:t>skin-care feature</a:t>
            </a:r>
            <a:endParaRPr lang="en-US" altLang="de-DE" sz="1100" b="1" dirty="0">
              <a:solidFill>
                <a:srgbClr val="000000"/>
              </a:solidFill>
            </a:endParaRPr>
          </a:p>
        </p:txBody>
      </p:sp>
      <p:sp>
        <p:nvSpPr>
          <p:cNvPr id="79" name="Line 29"/>
          <p:cNvSpPr>
            <a:spLocks noChangeShapeType="1"/>
          </p:cNvSpPr>
          <p:nvPr/>
        </p:nvSpPr>
        <p:spPr bwMode="auto">
          <a:xfrm>
            <a:off x="2113913" y="5333855"/>
            <a:ext cx="2107567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80" name="Rectangle 23"/>
          <p:cNvSpPr>
            <a:spLocks noChangeArrowheads="1"/>
          </p:cNvSpPr>
          <p:nvPr/>
        </p:nvSpPr>
        <p:spPr bwMode="auto">
          <a:xfrm>
            <a:off x="2113913" y="5378730"/>
            <a:ext cx="2107568" cy="54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de-DE" sz="1100" dirty="0" smtClean="0">
                <a:solidFill>
                  <a:srgbClr val="000000"/>
                </a:solidFill>
              </a:rPr>
              <a:t>Skin care </a:t>
            </a:r>
            <a:r>
              <a:rPr lang="en-US" altLang="de-DE" sz="1100" dirty="0">
                <a:solidFill>
                  <a:srgbClr val="000000"/>
                </a:solidFill>
              </a:rPr>
              <a:t>products </a:t>
            </a:r>
            <a:r>
              <a:rPr lang="en-US" altLang="de-DE" sz="1100" dirty="0" smtClean="0">
                <a:solidFill>
                  <a:srgbClr val="000000"/>
                </a:solidFill>
              </a:rPr>
              <a:t>for babies and pregnant women</a:t>
            </a:r>
          </a:p>
          <a:p>
            <a:pPr marL="173037" lvl="1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de-DE" sz="1100" b="1" dirty="0" smtClean="0">
                <a:solidFill>
                  <a:srgbClr val="000000"/>
                </a:solidFill>
              </a:rPr>
              <a:t>All-natural</a:t>
            </a:r>
            <a:r>
              <a:rPr lang="en-US" altLang="de-DE" sz="1100" dirty="0" smtClean="0">
                <a:solidFill>
                  <a:srgbClr val="000000"/>
                </a:solidFill>
              </a:rPr>
              <a:t> ingredients</a:t>
            </a:r>
            <a:endParaRPr lang="en-US" altLang="de-DE" sz="1100" dirty="0">
              <a:solidFill>
                <a:srgbClr val="000000"/>
              </a:solidFill>
            </a:endParaRPr>
          </a:p>
        </p:txBody>
      </p:sp>
      <p:sp>
        <p:nvSpPr>
          <p:cNvPr id="81" name="Rectangle 23"/>
          <p:cNvSpPr>
            <a:spLocks noChangeArrowheads="1"/>
          </p:cNvSpPr>
          <p:nvPr/>
        </p:nvSpPr>
        <p:spPr bwMode="auto">
          <a:xfrm>
            <a:off x="4373241" y="2130945"/>
            <a:ext cx="1962904" cy="54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sz="1100" dirty="0" smtClean="0">
                <a:solidFill>
                  <a:srgbClr val="000000"/>
                </a:solidFill>
              </a:rPr>
              <a:t>Successful introductions of new brands (oil </a:t>
            </a:r>
            <a:r>
              <a:rPr lang="en-US" sz="1100" dirty="0">
                <a:solidFill>
                  <a:srgbClr val="000000"/>
                </a:solidFill>
              </a:rPr>
              <a:t>skin </a:t>
            </a:r>
            <a:r>
              <a:rPr lang="en-US" sz="1100" dirty="0" smtClean="0">
                <a:solidFill>
                  <a:srgbClr val="000000"/>
                </a:solidFill>
              </a:rPr>
              <a:t>care</a:t>
            </a:r>
            <a:r>
              <a:rPr lang="en-US" altLang="zh-CN" sz="1100" dirty="0" smtClean="0">
                <a:solidFill>
                  <a:srgbClr val="000000"/>
                </a:solidFill>
              </a:rPr>
              <a:t>)</a:t>
            </a:r>
          </a:p>
          <a:p>
            <a:pPr marL="173037" lvl="1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de-DE" sz="1100" dirty="0">
                <a:solidFill>
                  <a:srgbClr val="000000"/>
                </a:solidFill>
              </a:rPr>
              <a:t>Very broad product </a:t>
            </a:r>
            <a:r>
              <a:rPr lang="en-US" altLang="de-DE" sz="1100" b="1" dirty="0" smtClean="0">
                <a:solidFill>
                  <a:srgbClr val="000000"/>
                </a:solidFill>
              </a:rPr>
              <a:t>portfolio</a:t>
            </a:r>
            <a:endParaRPr lang="en-US" altLang="de-DE" sz="1100" b="1" dirty="0">
              <a:solidFill>
                <a:srgbClr val="000000"/>
              </a:solidFill>
            </a:endParaRPr>
          </a:p>
        </p:txBody>
      </p:sp>
      <p:sp>
        <p:nvSpPr>
          <p:cNvPr id="82" name="Line 29"/>
          <p:cNvSpPr>
            <a:spLocks noChangeShapeType="1"/>
          </p:cNvSpPr>
          <p:nvPr/>
        </p:nvSpPr>
        <p:spPr bwMode="auto">
          <a:xfrm>
            <a:off x="4373243" y="2735627"/>
            <a:ext cx="1962903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83" name="Rectangle 23"/>
          <p:cNvSpPr>
            <a:spLocks noChangeArrowheads="1"/>
          </p:cNvSpPr>
          <p:nvPr/>
        </p:nvSpPr>
        <p:spPr bwMode="auto">
          <a:xfrm>
            <a:off x="4373243" y="2780502"/>
            <a:ext cx="1962904" cy="54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de-DE" sz="1100" dirty="0">
                <a:solidFill>
                  <a:srgbClr val="000000"/>
                </a:solidFill>
              </a:rPr>
              <a:t>Has the </a:t>
            </a:r>
            <a:r>
              <a:rPr lang="en-US" altLang="de-DE" sz="1100" b="1" dirty="0">
                <a:solidFill>
                  <a:srgbClr val="000000"/>
                </a:solidFill>
              </a:rPr>
              <a:t>highest contribution</a:t>
            </a:r>
            <a:r>
              <a:rPr lang="en-US" altLang="de-DE" sz="1100" dirty="0">
                <a:solidFill>
                  <a:srgbClr val="000000"/>
                </a:solidFill>
              </a:rPr>
              <a:t> to the </a:t>
            </a:r>
            <a:r>
              <a:rPr lang="en-US" altLang="de-DE" sz="1100" b="1" dirty="0" smtClean="0">
                <a:solidFill>
                  <a:srgbClr val="000000"/>
                </a:solidFill>
              </a:rPr>
              <a:t>profit</a:t>
            </a:r>
          </a:p>
          <a:p>
            <a:pPr marL="173037" lvl="1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de-DE" sz="1100" dirty="0" smtClean="0">
                <a:solidFill>
                  <a:srgbClr val="000000"/>
                </a:solidFill>
              </a:rPr>
              <a:t>Philanthropy events</a:t>
            </a:r>
            <a:endParaRPr lang="en-US" altLang="de-DE" sz="1100" dirty="0">
              <a:solidFill>
                <a:srgbClr val="000000"/>
              </a:solidFill>
            </a:endParaRPr>
          </a:p>
        </p:txBody>
      </p:sp>
      <p:sp>
        <p:nvSpPr>
          <p:cNvPr id="84" name="Line 29"/>
          <p:cNvSpPr>
            <a:spLocks noChangeShapeType="1"/>
          </p:cNvSpPr>
          <p:nvPr/>
        </p:nvSpPr>
        <p:spPr bwMode="auto">
          <a:xfrm>
            <a:off x="4373243" y="3385184"/>
            <a:ext cx="1962903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85" name="Rectangle 23"/>
          <p:cNvSpPr>
            <a:spLocks noChangeArrowheads="1"/>
          </p:cNvSpPr>
          <p:nvPr/>
        </p:nvSpPr>
        <p:spPr bwMode="auto">
          <a:xfrm>
            <a:off x="4373243" y="3430059"/>
            <a:ext cx="1962904" cy="54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de-DE" sz="1100" b="1" dirty="0" smtClean="0">
                <a:solidFill>
                  <a:srgbClr val="000000"/>
                </a:solidFill>
              </a:rPr>
              <a:t>High profit </a:t>
            </a:r>
            <a:r>
              <a:rPr lang="en-US" altLang="de-DE" sz="1100" dirty="0" smtClean="0">
                <a:solidFill>
                  <a:srgbClr val="000000"/>
                </a:solidFill>
              </a:rPr>
              <a:t>contribution  due to </a:t>
            </a:r>
            <a:r>
              <a:rPr lang="en-US" altLang="de-DE" sz="1100" b="1" dirty="0" smtClean="0">
                <a:solidFill>
                  <a:srgbClr val="000000"/>
                </a:solidFill>
              </a:rPr>
              <a:t>mod. price</a:t>
            </a:r>
            <a:r>
              <a:rPr lang="en-US" altLang="de-DE" sz="1100" dirty="0" smtClean="0">
                <a:solidFill>
                  <a:srgbClr val="000000"/>
                </a:solidFill>
              </a:rPr>
              <a:t> / </a:t>
            </a:r>
            <a:r>
              <a:rPr lang="en-US" altLang="de-DE" sz="1100" dirty="0">
                <a:solidFill>
                  <a:srgbClr val="000000"/>
                </a:solidFill>
              </a:rPr>
              <a:t>good </a:t>
            </a:r>
            <a:r>
              <a:rPr lang="en-US" altLang="de-DE" sz="1100" b="1" dirty="0" smtClean="0">
                <a:solidFill>
                  <a:srgbClr val="000000"/>
                </a:solidFill>
              </a:rPr>
              <a:t>image</a:t>
            </a:r>
          </a:p>
          <a:p>
            <a:pPr marL="173037" lvl="1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de-DE" sz="1100" b="1" dirty="0" smtClean="0">
                <a:solidFill>
                  <a:srgbClr val="000000"/>
                </a:solidFill>
              </a:rPr>
              <a:t>Won title </a:t>
            </a:r>
            <a:r>
              <a:rPr lang="en-US" altLang="de-DE" sz="1100" dirty="0" smtClean="0">
                <a:solidFill>
                  <a:srgbClr val="000000"/>
                </a:solidFill>
              </a:rPr>
              <a:t>in 2010</a:t>
            </a:r>
            <a:endParaRPr lang="en-US" altLang="de-DE" sz="1100" dirty="0">
              <a:solidFill>
                <a:srgbClr val="000000"/>
              </a:solidFill>
            </a:endParaRPr>
          </a:p>
        </p:txBody>
      </p:sp>
      <p:sp>
        <p:nvSpPr>
          <p:cNvPr id="86" name="Line 29"/>
          <p:cNvSpPr>
            <a:spLocks noChangeShapeType="1"/>
          </p:cNvSpPr>
          <p:nvPr/>
        </p:nvSpPr>
        <p:spPr bwMode="auto">
          <a:xfrm>
            <a:off x="4373243" y="4034741"/>
            <a:ext cx="1962903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87" name="Rectangle 23"/>
          <p:cNvSpPr>
            <a:spLocks noChangeArrowheads="1"/>
          </p:cNvSpPr>
          <p:nvPr/>
        </p:nvSpPr>
        <p:spPr bwMode="auto">
          <a:xfrm>
            <a:off x="4373243" y="4079616"/>
            <a:ext cx="1962904" cy="54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de-DE" sz="1100" dirty="0" smtClean="0">
                <a:solidFill>
                  <a:srgbClr val="000000"/>
                </a:solidFill>
              </a:rPr>
              <a:t>Proven to be customizable to various demands </a:t>
            </a:r>
            <a:endParaRPr lang="en-US" altLang="de-DE" sz="1100" dirty="0">
              <a:solidFill>
                <a:srgbClr val="000000"/>
              </a:solidFill>
            </a:endParaRPr>
          </a:p>
          <a:p>
            <a:pPr marL="173037" lvl="1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de-DE" sz="1100" dirty="0" smtClean="0">
                <a:solidFill>
                  <a:srgbClr val="000000"/>
                </a:solidFill>
              </a:rPr>
              <a:t>Acceptable of </a:t>
            </a:r>
            <a:r>
              <a:rPr lang="en-US" altLang="de-DE" sz="1100" b="1" dirty="0" smtClean="0">
                <a:solidFill>
                  <a:srgbClr val="000000"/>
                </a:solidFill>
              </a:rPr>
              <a:t>lead clients</a:t>
            </a:r>
            <a:endParaRPr lang="en-US" altLang="de-DE" sz="1100" b="1" dirty="0">
              <a:solidFill>
                <a:srgbClr val="000000"/>
              </a:solidFill>
            </a:endParaRPr>
          </a:p>
        </p:txBody>
      </p:sp>
      <p:sp>
        <p:nvSpPr>
          <p:cNvPr id="88" name="Line 29"/>
          <p:cNvSpPr>
            <a:spLocks noChangeShapeType="1"/>
          </p:cNvSpPr>
          <p:nvPr/>
        </p:nvSpPr>
        <p:spPr bwMode="auto">
          <a:xfrm>
            <a:off x="4373243" y="4684298"/>
            <a:ext cx="1962903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89" name="Rectangle 23"/>
          <p:cNvSpPr>
            <a:spLocks noChangeArrowheads="1"/>
          </p:cNvSpPr>
          <p:nvPr/>
        </p:nvSpPr>
        <p:spPr bwMode="auto">
          <a:xfrm>
            <a:off x="4373243" y="4729173"/>
            <a:ext cx="1962904" cy="54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de-DE" sz="1100" dirty="0">
                <a:solidFill>
                  <a:srgbClr val="000000"/>
                </a:solidFill>
              </a:rPr>
              <a:t>Created a new market for </a:t>
            </a:r>
            <a:r>
              <a:rPr lang="en-US" altLang="de-DE" sz="1100" b="1" dirty="0">
                <a:solidFill>
                  <a:srgbClr val="000000"/>
                </a:solidFill>
              </a:rPr>
              <a:t>skincare makeup </a:t>
            </a:r>
            <a:r>
              <a:rPr lang="en-US" altLang="de-DE" sz="1100" dirty="0">
                <a:solidFill>
                  <a:srgbClr val="000000"/>
                </a:solidFill>
              </a:rPr>
              <a:t>products</a:t>
            </a:r>
          </a:p>
          <a:p>
            <a:pPr marL="173037" lvl="1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de-DE" sz="1100" b="1" dirty="0" smtClean="0">
                <a:solidFill>
                  <a:srgbClr val="000000"/>
                </a:solidFill>
              </a:rPr>
              <a:t>Disruptive</a:t>
            </a:r>
            <a:r>
              <a:rPr lang="en-US" altLang="de-DE" sz="1100" dirty="0" smtClean="0">
                <a:solidFill>
                  <a:srgbClr val="000000"/>
                </a:solidFill>
              </a:rPr>
              <a:t> and interesting</a:t>
            </a:r>
            <a:endParaRPr lang="en-US" altLang="de-DE" sz="1100" dirty="0">
              <a:solidFill>
                <a:srgbClr val="000000"/>
              </a:solidFill>
            </a:endParaRPr>
          </a:p>
        </p:txBody>
      </p:sp>
      <p:sp>
        <p:nvSpPr>
          <p:cNvPr id="90" name="Line 29"/>
          <p:cNvSpPr>
            <a:spLocks noChangeShapeType="1"/>
          </p:cNvSpPr>
          <p:nvPr/>
        </p:nvSpPr>
        <p:spPr bwMode="auto">
          <a:xfrm>
            <a:off x="4373243" y="5333855"/>
            <a:ext cx="1962903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91" name="Rectangle 23"/>
          <p:cNvSpPr>
            <a:spLocks noChangeArrowheads="1"/>
          </p:cNvSpPr>
          <p:nvPr/>
        </p:nvSpPr>
        <p:spPr bwMode="auto">
          <a:xfrm>
            <a:off x="4373243" y="5378730"/>
            <a:ext cx="1962904" cy="54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de-DE" sz="1100" dirty="0">
                <a:solidFill>
                  <a:srgbClr val="000000"/>
                </a:solidFill>
              </a:rPr>
              <a:t>Built a </a:t>
            </a:r>
            <a:r>
              <a:rPr lang="en-US" altLang="de-DE" sz="1100" b="1" dirty="0">
                <a:solidFill>
                  <a:srgbClr val="000000"/>
                </a:solidFill>
              </a:rPr>
              <a:t>reliable brand image </a:t>
            </a:r>
            <a:r>
              <a:rPr lang="en-US" altLang="de-DE" sz="1100" dirty="0" smtClean="0">
                <a:solidFill>
                  <a:srgbClr val="000000"/>
                </a:solidFill>
              </a:rPr>
              <a:t>in China</a:t>
            </a:r>
          </a:p>
          <a:p>
            <a:pPr marL="173037" lvl="1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de-DE" sz="1100" dirty="0" smtClean="0">
                <a:solidFill>
                  <a:srgbClr val="000000"/>
                </a:solidFill>
              </a:rPr>
              <a:t>Interesting target group</a:t>
            </a:r>
            <a:endParaRPr lang="en-US" altLang="de-DE" sz="1100" dirty="0">
              <a:solidFill>
                <a:srgbClr val="000000"/>
              </a:solidFill>
            </a:endParaRPr>
          </a:p>
        </p:txBody>
      </p:sp>
      <p:sp>
        <p:nvSpPr>
          <p:cNvPr id="92" name="Rectangle 23"/>
          <p:cNvSpPr>
            <a:spLocks noChangeArrowheads="1"/>
          </p:cNvSpPr>
          <p:nvPr/>
        </p:nvSpPr>
        <p:spPr bwMode="auto">
          <a:xfrm>
            <a:off x="6618604" y="2130945"/>
            <a:ext cx="1850387" cy="54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de-DE" sz="1100" dirty="0" smtClean="0">
                <a:solidFill>
                  <a:srgbClr val="000000"/>
                </a:solidFill>
              </a:rPr>
              <a:t>Low-price-strategy may foster stereotype-thinking</a:t>
            </a:r>
          </a:p>
          <a:p>
            <a:pPr marL="173037" lvl="1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de-DE" sz="1100" dirty="0" smtClean="0">
                <a:solidFill>
                  <a:srgbClr val="000000"/>
                </a:solidFill>
              </a:rPr>
              <a:t>Thus, rather </a:t>
            </a:r>
            <a:r>
              <a:rPr lang="en-US" altLang="de-DE" sz="1100" b="1" dirty="0" smtClean="0">
                <a:solidFill>
                  <a:srgbClr val="000000"/>
                </a:solidFill>
              </a:rPr>
              <a:t>low potential</a:t>
            </a:r>
            <a:endParaRPr lang="en-US" altLang="de-DE" sz="1100" b="1" dirty="0">
              <a:solidFill>
                <a:srgbClr val="000000"/>
              </a:solidFill>
            </a:endParaRPr>
          </a:p>
        </p:txBody>
      </p:sp>
      <p:sp>
        <p:nvSpPr>
          <p:cNvPr id="93" name="Line 29"/>
          <p:cNvSpPr>
            <a:spLocks noChangeShapeType="1"/>
          </p:cNvSpPr>
          <p:nvPr/>
        </p:nvSpPr>
        <p:spPr bwMode="auto">
          <a:xfrm>
            <a:off x="6632569" y="2735627"/>
            <a:ext cx="2107567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94" name="Rectangle 23"/>
          <p:cNvSpPr>
            <a:spLocks noChangeArrowheads="1"/>
          </p:cNvSpPr>
          <p:nvPr/>
        </p:nvSpPr>
        <p:spPr bwMode="auto">
          <a:xfrm>
            <a:off x="6618606" y="2780502"/>
            <a:ext cx="1850387" cy="54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de-DE" sz="1100" dirty="0" smtClean="0">
                <a:solidFill>
                  <a:srgbClr val="000000"/>
                </a:solidFill>
              </a:rPr>
              <a:t>Convertible to both similar and distant markets</a:t>
            </a:r>
          </a:p>
          <a:p>
            <a:pPr marL="173037" lvl="1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de-DE" sz="1100" dirty="0">
                <a:solidFill>
                  <a:srgbClr val="000000"/>
                </a:solidFill>
              </a:rPr>
              <a:t>Thus, </a:t>
            </a:r>
            <a:r>
              <a:rPr lang="en-US" altLang="de-DE" sz="1100" b="1" dirty="0" smtClean="0">
                <a:solidFill>
                  <a:srgbClr val="000000"/>
                </a:solidFill>
              </a:rPr>
              <a:t>high potential</a:t>
            </a:r>
            <a:endParaRPr lang="en-US" altLang="de-DE" sz="1100" b="1" dirty="0">
              <a:solidFill>
                <a:srgbClr val="000000"/>
              </a:solidFill>
            </a:endParaRPr>
          </a:p>
        </p:txBody>
      </p:sp>
      <p:sp>
        <p:nvSpPr>
          <p:cNvPr id="95" name="Line 29"/>
          <p:cNvSpPr>
            <a:spLocks noChangeShapeType="1"/>
          </p:cNvSpPr>
          <p:nvPr/>
        </p:nvSpPr>
        <p:spPr bwMode="auto">
          <a:xfrm>
            <a:off x="6632569" y="3385184"/>
            <a:ext cx="2107567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96" name="Rectangle 23"/>
          <p:cNvSpPr>
            <a:spLocks noChangeArrowheads="1"/>
          </p:cNvSpPr>
          <p:nvPr/>
        </p:nvSpPr>
        <p:spPr bwMode="auto">
          <a:xfrm>
            <a:off x="6618606" y="3430059"/>
            <a:ext cx="1850387" cy="54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de-DE" sz="1100" dirty="0" smtClean="0">
                <a:solidFill>
                  <a:srgbClr val="000000"/>
                </a:solidFill>
              </a:rPr>
              <a:t>Suitable for developed markets due to image</a:t>
            </a:r>
          </a:p>
          <a:p>
            <a:pPr marL="173037" lvl="1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de-DE" sz="1100" dirty="0" smtClean="0">
                <a:solidFill>
                  <a:srgbClr val="000000"/>
                </a:solidFill>
              </a:rPr>
              <a:t>Thus, </a:t>
            </a:r>
            <a:r>
              <a:rPr lang="en-US" altLang="de-DE" sz="1100" b="1" dirty="0" smtClean="0">
                <a:solidFill>
                  <a:srgbClr val="000000"/>
                </a:solidFill>
              </a:rPr>
              <a:t>very</a:t>
            </a:r>
            <a:r>
              <a:rPr lang="en-US" altLang="de-DE" sz="1100" dirty="0" smtClean="0">
                <a:solidFill>
                  <a:srgbClr val="000000"/>
                </a:solidFill>
              </a:rPr>
              <a:t> </a:t>
            </a:r>
            <a:r>
              <a:rPr lang="en-US" altLang="de-DE" sz="1100" b="1" dirty="0" smtClean="0">
                <a:solidFill>
                  <a:srgbClr val="000000"/>
                </a:solidFill>
              </a:rPr>
              <a:t>high potential</a:t>
            </a:r>
            <a:endParaRPr lang="en-US" altLang="de-DE" sz="1100" b="1" dirty="0">
              <a:solidFill>
                <a:srgbClr val="000000"/>
              </a:solidFill>
            </a:endParaRPr>
          </a:p>
        </p:txBody>
      </p:sp>
      <p:sp>
        <p:nvSpPr>
          <p:cNvPr id="97" name="Line 29"/>
          <p:cNvSpPr>
            <a:spLocks noChangeShapeType="1"/>
          </p:cNvSpPr>
          <p:nvPr/>
        </p:nvSpPr>
        <p:spPr bwMode="auto">
          <a:xfrm>
            <a:off x="6632569" y="4034741"/>
            <a:ext cx="2107567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98" name="Rectangle 23"/>
          <p:cNvSpPr>
            <a:spLocks noChangeArrowheads="1"/>
          </p:cNvSpPr>
          <p:nvPr/>
        </p:nvSpPr>
        <p:spPr bwMode="auto">
          <a:xfrm>
            <a:off x="6618606" y="4079616"/>
            <a:ext cx="1850387" cy="54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de-DE" sz="1100" dirty="0" smtClean="0">
                <a:solidFill>
                  <a:srgbClr val="000000"/>
                </a:solidFill>
              </a:rPr>
              <a:t>Focus </a:t>
            </a:r>
            <a:r>
              <a:rPr lang="en-US" altLang="de-DE" sz="1100" dirty="0">
                <a:solidFill>
                  <a:srgbClr val="000000"/>
                </a:solidFill>
              </a:rPr>
              <a:t>on all organic products </a:t>
            </a:r>
            <a:r>
              <a:rPr lang="en-US" altLang="de-DE" sz="1100" dirty="0" smtClean="0">
                <a:solidFill>
                  <a:srgbClr val="000000"/>
                </a:solidFill>
              </a:rPr>
              <a:t>meets trends</a:t>
            </a:r>
          </a:p>
          <a:p>
            <a:pPr marL="173037" lvl="1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de-DE" sz="1100" b="1" dirty="0" smtClean="0">
                <a:solidFill>
                  <a:srgbClr val="000000"/>
                </a:solidFill>
              </a:rPr>
              <a:t>Mid-potential</a:t>
            </a:r>
            <a:r>
              <a:rPr lang="en-US" altLang="de-DE" sz="1100" dirty="0" smtClean="0">
                <a:solidFill>
                  <a:srgbClr val="000000"/>
                </a:solidFill>
              </a:rPr>
              <a:t> (niche)</a:t>
            </a:r>
            <a:endParaRPr lang="en-US" altLang="de-DE" sz="1100" dirty="0">
              <a:solidFill>
                <a:srgbClr val="000000"/>
              </a:solidFill>
            </a:endParaRPr>
          </a:p>
        </p:txBody>
      </p:sp>
      <p:sp>
        <p:nvSpPr>
          <p:cNvPr id="99" name="Line 29"/>
          <p:cNvSpPr>
            <a:spLocks noChangeShapeType="1"/>
          </p:cNvSpPr>
          <p:nvPr/>
        </p:nvSpPr>
        <p:spPr bwMode="auto">
          <a:xfrm>
            <a:off x="6632569" y="4684298"/>
            <a:ext cx="2107567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00" name="Rectangle 23"/>
          <p:cNvSpPr>
            <a:spLocks noChangeArrowheads="1"/>
          </p:cNvSpPr>
          <p:nvPr/>
        </p:nvSpPr>
        <p:spPr bwMode="auto">
          <a:xfrm>
            <a:off x="6618606" y="4729173"/>
            <a:ext cx="1850387" cy="54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de-DE" sz="1100" dirty="0" smtClean="0">
                <a:solidFill>
                  <a:srgbClr val="000000"/>
                </a:solidFill>
              </a:rPr>
              <a:t>Unique </a:t>
            </a:r>
            <a:r>
              <a:rPr lang="en-US" altLang="de-DE" sz="1100" dirty="0">
                <a:solidFill>
                  <a:srgbClr val="000000"/>
                </a:solidFill>
              </a:rPr>
              <a:t>product </a:t>
            </a:r>
            <a:r>
              <a:rPr lang="en-US" altLang="de-DE" sz="1100" dirty="0" smtClean="0">
                <a:solidFill>
                  <a:srgbClr val="000000"/>
                </a:solidFill>
              </a:rPr>
              <a:t>feature could disrupt new markets</a:t>
            </a:r>
          </a:p>
          <a:p>
            <a:pPr marL="173037" lvl="1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de-DE" sz="1100" b="1" dirty="0" smtClean="0">
                <a:solidFill>
                  <a:srgbClr val="000000"/>
                </a:solidFill>
              </a:rPr>
              <a:t>High potential </a:t>
            </a:r>
            <a:r>
              <a:rPr lang="en-US" altLang="de-DE" sz="1100" dirty="0" smtClean="0">
                <a:solidFill>
                  <a:srgbClr val="000000"/>
                </a:solidFill>
              </a:rPr>
              <a:t>(risky)</a:t>
            </a:r>
            <a:endParaRPr lang="en-US" altLang="de-DE" sz="1100" dirty="0">
              <a:solidFill>
                <a:srgbClr val="000000"/>
              </a:solidFill>
            </a:endParaRPr>
          </a:p>
        </p:txBody>
      </p:sp>
      <p:sp>
        <p:nvSpPr>
          <p:cNvPr id="101" name="Line 29"/>
          <p:cNvSpPr>
            <a:spLocks noChangeShapeType="1"/>
          </p:cNvSpPr>
          <p:nvPr/>
        </p:nvSpPr>
        <p:spPr bwMode="auto">
          <a:xfrm>
            <a:off x="6632569" y="5333855"/>
            <a:ext cx="2107567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02" name="Rectangle 23"/>
          <p:cNvSpPr>
            <a:spLocks noChangeArrowheads="1"/>
          </p:cNvSpPr>
          <p:nvPr/>
        </p:nvSpPr>
        <p:spPr bwMode="auto">
          <a:xfrm>
            <a:off x="6618606" y="5378730"/>
            <a:ext cx="1850387" cy="54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de-DE" sz="1100" dirty="0" smtClean="0">
                <a:solidFill>
                  <a:srgbClr val="000000"/>
                </a:solidFill>
              </a:rPr>
              <a:t>High quality and moderate price interesting</a:t>
            </a:r>
          </a:p>
          <a:p>
            <a:pPr marL="173037" lvl="1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altLang="de-DE" sz="1100" b="1" dirty="0" smtClean="0">
                <a:solidFill>
                  <a:srgbClr val="000000"/>
                </a:solidFill>
              </a:rPr>
              <a:t>Mid-potential</a:t>
            </a:r>
            <a:r>
              <a:rPr lang="en-US" altLang="de-DE" sz="1100" dirty="0" smtClean="0">
                <a:solidFill>
                  <a:srgbClr val="000000"/>
                </a:solidFill>
              </a:rPr>
              <a:t> (niche)</a:t>
            </a:r>
            <a:endParaRPr lang="en-US" altLang="de-DE" sz="1100" dirty="0">
              <a:solidFill>
                <a:srgbClr val="000000"/>
              </a:solidFill>
            </a:endParaRPr>
          </a:p>
        </p:txBody>
      </p:sp>
      <p:sp>
        <p:nvSpPr>
          <p:cNvPr id="103" name="Ellipse 102"/>
          <p:cNvSpPr/>
          <p:nvPr>
            <p:custDataLst>
              <p:tags r:id="rId3"/>
            </p:custDataLst>
          </p:nvPr>
        </p:nvSpPr>
        <p:spPr bwMode="auto">
          <a:xfrm>
            <a:off x="8513763" y="2330450"/>
            <a:ext cx="203200" cy="203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t"/>
          <a:lstStyle/>
          <a:p>
            <a:pPr marL="185738" indent="-185738"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104" name="Bogen 103"/>
          <p:cNvSpPr/>
          <p:nvPr>
            <p:custDataLst>
              <p:tags r:id="rId4"/>
            </p:custDataLst>
          </p:nvPr>
        </p:nvSpPr>
        <p:spPr bwMode="gray">
          <a:xfrm>
            <a:off x="8513763" y="2330450"/>
            <a:ext cx="203200" cy="203200"/>
          </a:xfrm>
          <a:prstGeom prst="arc">
            <a:avLst>
              <a:gd name="adj1" fmla="val 16200000"/>
              <a:gd name="adj2" fmla="val 0"/>
            </a:avLst>
          </a:prstGeom>
          <a:solidFill>
            <a:schemeClr val="tx1"/>
          </a:solidFill>
          <a:ln w="9525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Ellipse 106"/>
          <p:cNvSpPr/>
          <p:nvPr>
            <p:custDataLst>
              <p:tags r:id="rId5"/>
            </p:custDataLst>
          </p:nvPr>
        </p:nvSpPr>
        <p:spPr bwMode="auto">
          <a:xfrm>
            <a:off x="8513763" y="2979738"/>
            <a:ext cx="203200" cy="203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t"/>
          <a:lstStyle/>
          <a:p>
            <a:pPr marL="185738" indent="-185738"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3" name="Bogen 2"/>
          <p:cNvSpPr/>
          <p:nvPr>
            <p:custDataLst>
              <p:tags r:id="rId6"/>
            </p:custDataLst>
          </p:nvPr>
        </p:nvSpPr>
        <p:spPr bwMode="gray">
          <a:xfrm>
            <a:off x="8513763" y="2979738"/>
            <a:ext cx="203200" cy="203200"/>
          </a:xfrm>
          <a:prstGeom prst="arc">
            <a:avLst>
              <a:gd name="adj1" fmla="val 16200000"/>
              <a:gd name="adj2" fmla="val 10800000"/>
            </a:avLst>
          </a:prstGeom>
          <a:solidFill>
            <a:schemeClr val="tx1"/>
          </a:solidFill>
          <a:ln w="9525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Ellipse 110"/>
          <p:cNvSpPr/>
          <p:nvPr>
            <p:custDataLst>
              <p:tags r:id="rId7"/>
            </p:custDataLst>
          </p:nvPr>
        </p:nvSpPr>
        <p:spPr bwMode="auto">
          <a:xfrm>
            <a:off x="8513763" y="3630613"/>
            <a:ext cx="203200" cy="203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t"/>
          <a:lstStyle/>
          <a:p>
            <a:pPr marL="185738" indent="-185738"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115" name="Ellipse 114"/>
          <p:cNvSpPr/>
          <p:nvPr>
            <p:custDataLst>
              <p:tags r:id="rId8"/>
            </p:custDataLst>
          </p:nvPr>
        </p:nvSpPr>
        <p:spPr bwMode="auto">
          <a:xfrm>
            <a:off x="8513763" y="4279900"/>
            <a:ext cx="203200" cy="203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t"/>
          <a:lstStyle/>
          <a:p>
            <a:pPr marL="185738" indent="-185738"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116" name="Bogen 115"/>
          <p:cNvSpPr/>
          <p:nvPr>
            <p:custDataLst>
              <p:tags r:id="rId9"/>
            </p:custDataLst>
          </p:nvPr>
        </p:nvSpPr>
        <p:spPr bwMode="gray">
          <a:xfrm>
            <a:off x="8513763" y="4279900"/>
            <a:ext cx="203200" cy="203200"/>
          </a:xfrm>
          <a:prstGeom prst="arc">
            <a:avLst>
              <a:gd name="adj1" fmla="val 16200000"/>
              <a:gd name="adj2" fmla="val 5400000"/>
            </a:avLst>
          </a:prstGeom>
          <a:solidFill>
            <a:schemeClr val="tx1"/>
          </a:solidFill>
          <a:ln w="9525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Ellipse 118"/>
          <p:cNvSpPr/>
          <p:nvPr>
            <p:custDataLst>
              <p:tags r:id="rId10"/>
            </p:custDataLst>
          </p:nvPr>
        </p:nvSpPr>
        <p:spPr bwMode="auto">
          <a:xfrm>
            <a:off x="8513763" y="4929188"/>
            <a:ext cx="203200" cy="203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t"/>
          <a:lstStyle/>
          <a:p>
            <a:pPr marL="185738" indent="-185738"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120" name="Bogen 119"/>
          <p:cNvSpPr/>
          <p:nvPr>
            <p:custDataLst>
              <p:tags r:id="rId11"/>
            </p:custDataLst>
          </p:nvPr>
        </p:nvSpPr>
        <p:spPr bwMode="gray">
          <a:xfrm>
            <a:off x="8513763" y="4929188"/>
            <a:ext cx="203200" cy="203200"/>
          </a:xfrm>
          <a:prstGeom prst="arc">
            <a:avLst>
              <a:gd name="adj1" fmla="val 16200000"/>
              <a:gd name="adj2" fmla="val 10800000"/>
            </a:avLst>
          </a:prstGeom>
          <a:solidFill>
            <a:schemeClr val="tx1"/>
          </a:solidFill>
          <a:ln w="9525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Ellipse 122"/>
          <p:cNvSpPr/>
          <p:nvPr>
            <p:custDataLst>
              <p:tags r:id="rId12"/>
            </p:custDataLst>
          </p:nvPr>
        </p:nvSpPr>
        <p:spPr bwMode="auto">
          <a:xfrm>
            <a:off x="8513763" y="5567363"/>
            <a:ext cx="203200" cy="203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t"/>
          <a:lstStyle/>
          <a:p>
            <a:pPr marL="185738" indent="-185738"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124" name="Bogen 123"/>
          <p:cNvSpPr/>
          <p:nvPr>
            <p:custDataLst>
              <p:tags r:id="rId13"/>
            </p:custDataLst>
          </p:nvPr>
        </p:nvSpPr>
        <p:spPr bwMode="gray">
          <a:xfrm>
            <a:off x="8513763" y="5567363"/>
            <a:ext cx="203200" cy="203200"/>
          </a:xfrm>
          <a:prstGeom prst="arc">
            <a:avLst>
              <a:gd name="adj1" fmla="val 16200000"/>
              <a:gd name="adj2" fmla="val 5400000"/>
            </a:avLst>
          </a:prstGeom>
          <a:solidFill>
            <a:schemeClr val="tx1"/>
          </a:solidFill>
          <a:ln w="9525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Gleichschenkliges Dreieck 124"/>
          <p:cNvSpPr/>
          <p:nvPr/>
        </p:nvSpPr>
        <p:spPr>
          <a:xfrm rot="5400000">
            <a:off x="1796651" y="3013129"/>
            <a:ext cx="244767" cy="132327"/>
          </a:xfrm>
          <a:prstGeom prst="triangle">
            <a:avLst/>
          </a:prstGeom>
          <a:solidFill>
            <a:srgbClr val="F49100"/>
          </a:solidFill>
          <a:ln w="22225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 wrap="none" lIns="0" tIns="0" rIns="0" bIns="0" anchor="ctr"/>
          <a:lstStyle/>
          <a:p>
            <a:endParaRPr lang="en-US" sz="1300" dirty="0">
              <a:solidFill>
                <a:schemeClr val="tx1"/>
              </a:solidFill>
            </a:endParaRPr>
          </a:p>
        </p:txBody>
      </p:sp>
      <p:sp>
        <p:nvSpPr>
          <p:cNvPr id="126" name="Gleichschenkliges Dreieck 125"/>
          <p:cNvSpPr/>
          <p:nvPr/>
        </p:nvSpPr>
        <p:spPr>
          <a:xfrm rot="5400000">
            <a:off x="1796651" y="3664721"/>
            <a:ext cx="244767" cy="132327"/>
          </a:xfrm>
          <a:prstGeom prst="triangle">
            <a:avLst/>
          </a:prstGeom>
          <a:solidFill>
            <a:srgbClr val="F49100"/>
          </a:solidFill>
          <a:ln w="22225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 wrap="none" lIns="0" tIns="0" rIns="0" bIns="0" anchor="ctr"/>
          <a:lstStyle/>
          <a:p>
            <a:endParaRPr lang="en-US" sz="1300" dirty="0">
              <a:solidFill>
                <a:schemeClr val="tx1"/>
              </a:solidFill>
            </a:endParaRPr>
          </a:p>
        </p:txBody>
      </p:sp>
      <p:sp>
        <p:nvSpPr>
          <p:cNvPr id="127" name="Gleichschenkliges Dreieck 126"/>
          <p:cNvSpPr/>
          <p:nvPr/>
        </p:nvSpPr>
        <p:spPr>
          <a:xfrm rot="5400000">
            <a:off x="1789985" y="4294557"/>
            <a:ext cx="244767" cy="132327"/>
          </a:xfrm>
          <a:prstGeom prst="triangle">
            <a:avLst/>
          </a:prstGeom>
          <a:solidFill>
            <a:srgbClr val="F49100"/>
          </a:solidFill>
          <a:ln w="22225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 wrap="none" lIns="0" tIns="0" rIns="0" bIns="0" anchor="ctr"/>
          <a:lstStyle/>
          <a:p>
            <a:endParaRPr lang="en-US" sz="1300" dirty="0">
              <a:solidFill>
                <a:schemeClr val="tx1"/>
              </a:solidFill>
            </a:endParaRPr>
          </a:p>
        </p:txBody>
      </p:sp>
      <p:sp>
        <p:nvSpPr>
          <p:cNvPr id="128" name="Gleichschenkliges Dreieck 127"/>
          <p:cNvSpPr/>
          <p:nvPr/>
        </p:nvSpPr>
        <p:spPr>
          <a:xfrm rot="5400000">
            <a:off x="1796651" y="4941800"/>
            <a:ext cx="244767" cy="132327"/>
          </a:xfrm>
          <a:prstGeom prst="triangle">
            <a:avLst/>
          </a:prstGeom>
          <a:solidFill>
            <a:srgbClr val="F49100"/>
          </a:solidFill>
          <a:ln w="22225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 wrap="none" lIns="0" tIns="0" rIns="0" bIns="0" anchor="ctr"/>
          <a:lstStyle/>
          <a:p>
            <a:endParaRPr lang="en-US" sz="1300" dirty="0">
              <a:solidFill>
                <a:schemeClr val="tx1"/>
              </a:solidFill>
            </a:endParaRPr>
          </a:p>
        </p:txBody>
      </p:sp>
      <p:sp>
        <p:nvSpPr>
          <p:cNvPr id="129" name="Gleichschenkliges Dreieck 128"/>
          <p:cNvSpPr/>
          <p:nvPr/>
        </p:nvSpPr>
        <p:spPr>
          <a:xfrm rot="5400000">
            <a:off x="1796651" y="5593392"/>
            <a:ext cx="244767" cy="132327"/>
          </a:xfrm>
          <a:prstGeom prst="triangle">
            <a:avLst/>
          </a:prstGeom>
          <a:solidFill>
            <a:srgbClr val="F49100"/>
          </a:solidFill>
          <a:ln w="22225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 wrap="none" lIns="0" tIns="0" rIns="0" bIns="0" anchor="ctr"/>
          <a:lstStyle/>
          <a:p>
            <a:endParaRPr lang="en-US" sz="1300" dirty="0">
              <a:solidFill>
                <a:schemeClr val="tx1"/>
              </a:solidFill>
            </a:endParaRPr>
          </a:p>
        </p:txBody>
      </p:sp>
      <p:sp>
        <p:nvSpPr>
          <p:cNvPr id="142" name="Gleichschenkliges Dreieck 141"/>
          <p:cNvSpPr/>
          <p:nvPr/>
        </p:nvSpPr>
        <p:spPr>
          <a:xfrm rot="5400000">
            <a:off x="6348109" y="2365886"/>
            <a:ext cx="244767" cy="132327"/>
          </a:xfrm>
          <a:prstGeom prst="triangle">
            <a:avLst/>
          </a:prstGeom>
          <a:solidFill>
            <a:srgbClr val="F49100"/>
          </a:solidFill>
          <a:ln w="22225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 wrap="none" lIns="0" tIns="0" rIns="0" bIns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3" name="Gleichschenkliges Dreieck 142"/>
          <p:cNvSpPr/>
          <p:nvPr/>
        </p:nvSpPr>
        <p:spPr>
          <a:xfrm rot="5400000">
            <a:off x="6354775" y="3013129"/>
            <a:ext cx="244767" cy="132327"/>
          </a:xfrm>
          <a:prstGeom prst="triangle">
            <a:avLst/>
          </a:prstGeom>
          <a:solidFill>
            <a:srgbClr val="F49100"/>
          </a:solidFill>
          <a:ln w="22225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 wrap="none" lIns="0" tIns="0" rIns="0" bIns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4" name="Gleichschenkliges Dreieck 143"/>
          <p:cNvSpPr/>
          <p:nvPr/>
        </p:nvSpPr>
        <p:spPr>
          <a:xfrm rot="5400000">
            <a:off x="6354775" y="3664721"/>
            <a:ext cx="244767" cy="132327"/>
          </a:xfrm>
          <a:prstGeom prst="triangle">
            <a:avLst/>
          </a:prstGeom>
          <a:solidFill>
            <a:srgbClr val="F49100"/>
          </a:solidFill>
          <a:ln w="22225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 wrap="none" lIns="0" tIns="0" rIns="0" bIns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5" name="Gleichschenkliges Dreieck 144"/>
          <p:cNvSpPr/>
          <p:nvPr/>
        </p:nvSpPr>
        <p:spPr>
          <a:xfrm rot="5400000">
            <a:off x="6348109" y="4294557"/>
            <a:ext cx="244767" cy="132327"/>
          </a:xfrm>
          <a:prstGeom prst="triangle">
            <a:avLst/>
          </a:prstGeom>
          <a:solidFill>
            <a:srgbClr val="F49100"/>
          </a:solidFill>
          <a:ln w="22225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 wrap="none" lIns="0" tIns="0" rIns="0" bIns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6" name="Gleichschenkliges Dreieck 145"/>
          <p:cNvSpPr/>
          <p:nvPr/>
        </p:nvSpPr>
        <p:spPr>
          <a:xfrm rot="5400000">
            <a:off x="6354775" y="4941800"/>
            <a:ext cx="244767" cy="132327"/>
          </a:xfrm>
          <a:prstGeom prst="triangle">
            <a:avLst/>
          </a:prstGeom>
          <a:solidFill>
            <a:srgbClr val="F49100"/>
          </a:solidFill>
          <a:ln w="22225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 wrap="none" lIns="0" tIns="0" rIns="0" bIns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7" name="Gleichschenkliges Dreieck 146"/>
          <p:cNvSpPr/>
          <p:nvPr/>
        </p:nvSpPr>
        <p:spPr>
          <a:xfrm rot="5400000">
            <a:off x="6354775" y="5593392"/>
            <a:ext cx="244767" cy="132327"/>
          </a:xfrm>
          <a:prstGeom prst="triangle">
            <a:avLst/>
          </a:prstGeom>
          <a:solidFill>
            <a:srgbClr val="F49100"/>
          </a:solidFill>
          <a:ln w="22225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 wrap="none" lIns="0" tIns="0" rIns="0" bIns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3625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8" name="think-cell Folie" r:id="rId6" imgW="378" imgH="377" progId="TCLayout.ActiveDocument.1">
                  <p:embed/>
                </p:oleObj>
              </mc:Choice>
              <mc:Fallback>
                <p:oleObj name="think-cell Folie" r:id="rId6" imgW="378" imgH="37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rgbClr r="0" g="0" b="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tx2"/>
              </a:buClr>
            </a:pPr>
            <a:endParaRPr lang="en-US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Global strategy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F15E-1F84-3740-8ED2-5CCB0C30F92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457200" y="1064381"/>
            <a:ext cx="822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accent3"/>
                </a:solidFill>
              </a:rPr>
              <a:t>Project approach</a:t>
            </a:r>
            <a:endParaRPr lang="en-US" sz="1500" b="1" dirty="0">
              <a:solidFill>
                <a:schemeClr val="accent3"/>
              </a:solidFill>
            </a:endParaRPr>
          </a:p>
        </p:txBody>
      </p:sp>
      <p:sp>
        <p:nvSpPr>
          <p:cNvPr id="21" name="Text10"/>
          <p:cNvSpPr>
            <a:spLocks noChangeArrowheads="1"/>
          </p:cNvSpPr>
          <p:nvPr/>
        </p:nvSpPr>
        <p:spPr bwMode="auto">
          <a:xfrm>
            <a:off x="431798" y="3172978"/>
            <a:ext cx="1784758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b="1" dirty="0" smtClean="0"/>
              <a:t>Industry analysis</a:t>
            </a:r>
            <a:endParaRPr lang="en-US" altLang="de-DE" b="1" dirty="0"/>
          </a:p>
        </p:txBody>
      </p:sp>
      <p:sp>
        <p:nvSpPr>
          <p:cNvPr id="22" name="Freeform 9"/>
          <p:cNvSpPr>
            <a:spLocks/>
          </p:cNvSpPr>
          <p:nvPr/>
        </p:nvSpPr>
        <p:spPr bwMode="auto">
          <a:xfrm flipV="1">
            <a:off x="431800" y="3405413"/>
            <a:ext cx="1786303" cy="1177097"/>
          </a:xfrm>
          <a:custGeom>
            <a:avLst/>
            <a:gdLst>
              <a:gd name="T0" fmla="*/ 1360922 w 772"/>
              <a:gd name="T1" fmla="*/ 967103 h 574"/>
              <a:gd name="T2" fmla="*/ 1360922 w 772"/>
              <a:gd name="T3" fmla="*/ 0 h 574"/>
              <a:gd name="T4" fmla="*/ 0 w 772"/>
              <a:gd name="T5" fmla="*/ 0 h 574"/>
              <a:gd name="T6" fmla="*/ 0 w 772"/>
              <a:gd name="T7" fmla="*/ 1476375 h 574"/>
              <a:gd name="T8" fmla="*/ 1833563 w 772"/>
              <a:gd name="T9" fmla="*/ 1476375 h 5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72" h="574">
                <a:moveTo>
                  <a:pt x="573" y="376"/>
                </a:moveTo>
                <a:lnTo>
                  <a:pt x="573" y="0"/>
                </a:lnTo>
                <a:lnTo>
                  <a:pt x="0" y="0"/>
                </a:lnTo>
                <a:lnTo>
                  <a:pt x="0" y="574"/>
                </a:lnTo>
                <a:lnTo>
                  <a:pt x="772" y="57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3" name="Text10"/>
          <p:cNvSpPr>
            <a:spLocks noChangeArrowheads="1"/>
          </p:cNvSpPr>
          <p:nvPr/>
        </p:nvSpPr>
        <p:spPr bwMode="auto">
          <a:xfrm>
            <a:off x="2598562" y="2804582"/>
            <a:ext cx="1786301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b="1" dirty="0" smtClean="0"/>
              <a:t>Internal analysis</a:t>
            </a:r>
            <a:endParaRPr lang="en-US" altLang="de-DE" b="1" dirty="0"/>
          </a:p>
        </p:txBody>
      </p:sp>
      <p:sp>
        <p:nvSpPr>
          <p:cNvPr id="24" name="Freeform 11"/>
          <p:cNvSpPr>
            <a:spLocks/>
          </p:cNvSpPr>
          <p:nvPr/>
        </p:nvSpPr>
        <p:spPr bwMode="auto">
          <a:xfrm flipV="1">
            <a:off x="2598563" y="3037095"/>
            <a:ext cx="1786302" cy="1177097"/>
          </a:xfrm>
          <a:custGeom>
            <a:avLst/>
            <a:gdLst>
              <a:gd name="T0" fmla="*/ 1360921 w 772"/>
              <a:gd name="T1" fmla="*/ 967103 h 574"/>
              <a:gd name="T2" fmla="*/ 1360921 w 772"/>
              <a:gd name="T3" fmla="*/ 0 h 574"/>
              <a:gd name="T4" fmla="*/ 0 w 772"/>
              <a:gd name="T5" fmla="*/ 0 h 574"/>
              <a:gd name="T6" fmla="*/ 0 w 772"/>
              <a:gd name="T7" fmla="*/ 1476375 h 574"/>
              <a:gd name="T8" fmla="*/ 1833562 w 772"/>
              <a:gd name="T9" fmla="*/ 1476375 h 5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72" h="574">
                <a:moveTo>
                  <a:pt x="573" y="376"/>
                </a:moveTo>
                <a:lnTo>
                  <a:pt x="573" y="0"/>
                </a:lnTo>
                <a:lnTo>
                  <a:pt x="0" y="0"/>
                </a:lnTo>
                <a:lnTo>
                  <a:pt x="0" y="574"/>
                </a:lnTo>
                <a:lnTo>
                  <a:pt x="772" y="57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5" name="Text10"/>
          <p:cNvSpPr>
            <a:spLocks noChangeArrowheads="1"/>
          </p:cNvSpPr>
          <p:nvPr/>
        </p:nvSpPr>
        <p:spPr bwMode="auto">
          <a:xfrm>
            <a:off x="4766871" y="2367784"/>
            <a:ext cx="1786301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b="1" dirty="0" smtClean="0"/>
              <a:t>Global strategy</a:t>
            </a:r>
            <a:endParaRPr lang="en-US" altLang="de-DE" b="1" dirty="0"/>
          </a:p>
        </p:txBody>
      </p:sp>
      <p:sp>
        <p:nvSpPr>
          <p:cNvPr id="26" name="Freeform 13"/>
          <p:cNvSpPr>
            <a:spLocks/>
          </p:cNvSpPr>
          <p:nvPr/>
        </p:nvSpPr>
        <p:spPr bwMode="auto">
          <a:xfrm flipV="1">
            <a:off x="4766871" y="2596633"/>
            <a:ext cx="1786302" cy="1177097"/>
          </a:xfrm>
          <a:custGeom>
            <a:avLst/>
            <a:gdLst>
              <a:gd name="T0" fmla="*/ 1360921 w 772"/>
              <a:gd name="T1" fmla="*/ 967103 h 574"/>
              <a:gd name="T2" fmla="*/ 1360921 w 772"/>
              <a:gd name="T3" fmla="*/ 0 h 574"/>
              <a:gd name="T4" fmla="*/ 0 w 772"/>
              <a:gd name="T5" fmla="*/ 0 h 574"/>
              <a:gd name="T6" fmla="*/ 0 w 772"/>
              <a:gd name="T7" fmla="*/ 1476375 h 574"/>
              <a:gd name="T8" fmla="*/ 1833562 w 772"/>
              <a:gd name="T9" fmla="*/ 1476375 h 5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72" h="574">
                <a:moveTo>
                  <a:pt x="573" y="376"/>
                </a:moveTo>
                <a:lnTo>
                  <a:pt x="573" y="0"/>
                </a:lnTo>
                <a:lnTo>
                  <a:pt x="0" y="0"/>
                </a:lnTo>
                <a:lnTo>
                  <a:pt x="0" y="574"/>
                </a:lnTo>
                <a:lnTo>
                  <a:pt x="772" y="57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7" name="Text10"/>
          <p:cNvSpPr>
            <a:spLocks noChangeArrowheads="1"/>
          </p:cNvSpPr>
          <p:nvPr/>
        </p:nvSpPr>
        <p:spPr bwMode="auto">
          <a:xfrm>
            <a:off x="6935179" y="1802776"/>
            <a:ext cx="1786301" cy="159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b="1" dirty="0" smtClean="0"/>
              <a:t>Recommendations</a:t>
            </a:r>
            <a:endParaRPr lang="en-US" altLang="de-DE" b="1" dirty="0"/>
          </a:p>
        </p:txBody>
      </p:sp>
      <p:sp>
        <p:nvSpPr>
          <p:cNvPr id="28" name="Freeform 15"/>
          <p:cNvSpPr>
            <a:spLocks/>
          </p:cNvSpPr>
          <p:nvPr/>
        </p:nvSpPr>
        <p:spPr bwMode="auto">
          <a:xfrm flipV="1">
            <a:off x="6935180" y="2032133"/>
            <a:ext cx="1786302" cy="1177097"/>
          </a:xfrm>
          <a:custGeom>
            <a:avLst/>
            <a:gdLst>
              <a:gd name="T0" fmla="*/ 1360921 w 772"/>
              <a:gd name="T1" fmla="*/ 967103 h 574"/>
              <a:gd name="T2" fmla="*/ 1360921 w 772"/>
              <a:gd name="T3" fmla="*/ 0 h 574"/>
              <a:gd name="T4" fmla="*/ 0 w 772"/>
              <a:gd name="T5" fmla="*/ 0 h 574"/>
              <a:gd name="T6" fmla="*/ 0 w 772"/>
              <a:gd name="T7" fmla="*/ 1476375 h 574"/>
              <a:gd name="T8" fmla="*/ 1833562 w 772"/>
              <a:gd name="T9" fmla="*/ 1476375 h 5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72" h="574">
                <a:moveTo>
                  <a:pt x="573" y="376"/>
                </a:moveTo>
                <a:lnTo>
                  <a:pt x="573" y="0"/>
                </a:lnTo>
                <a:lnTo>
                  <a:pt x="0" y="0"/>
                </a:lnTo>
                <a:lnTo>
                  <a:pt x="0" y="574"/>
                </a:lnTo>
                <a:lnTo>
                  <a:pt x="772" y="57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30" name="Rectangle 25"/>
          <p:cNvSpPr>
            <a:spLocks noChangeArrowheads="1"/>
          </p:cNvSpPr>
          <p:nvPr/>
        </p:nvSpPr>
        <p:spPr bwMode="auto">
          <a:xfrm>
            <a:off x="431798" y="4724029"/>
            <a:ext cx="1786305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Assess the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market</a:t>
            </a:r>
            <a:r>
              <a:rPr lang="en-US" altLang="de-DE" sz="1100" dirty="0" smtClean="0">
                <a:latin typeface="Arial" panose="020B0604020202020204" pitchFamily="34" charset="0"/>
              </a:rPr>
              <a:t> and its driving factors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Understand the industry and the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competition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Analyze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cost</a:t>
            </a:r>
            <a:r>
              <a:rPr lang="en-US" altLang="de-DE" sz="1100" dirty="0" smtClean="0">
                <a:latin typeface="Arial" panose="020B0604020202020204" pitchFamily="34" charset="0"/>
              </a:rPr>
              <a:t> structures and government policies</a:t>
            </a:r>
            <a:endParaRPr lang="en-US" altLang="de-DE" sz="1100" dirty="0">
              <a:latin typeface="Arial" panose="020B0604020202020204" pitchFamily="34" charset="0"/>
            </a:endParaRPr>
          </a:p>
        </p:txBody>
      </p:sp>
      <p:sp>
        <p:nvSpPr>
          <p:cNvPr id="32" name="Rectangle 25"/>
          <p:cNvSpPr>
            <a:spLocks noChangeArrowheads="1"/>
          </p:cNvSpPr>
          <p:nvPr/>
        </p:nvSpPr>
        <p:spPr bwMode="auto">
          <a:xfrm>
            <a:off x="2599245" y="4724029"/>
            <a:ext cx="1786305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>
                <a:latin typeface="Arial" panose="020B0604020202020204" pitchFamily="34" charset="0"/>
              </a:rPr>
              <a:t>Evaluate Hui Fang’s</a:t>
            </a:r>
            <a:r>
              <a:rPr lang="en-US" altLang="de-DE" sz="1100" b="1" dirty="0">
                <a:latin typeface="Arial" panose="020B0604020202020204" pitchFamily="34" charset="0"/>
              </a:rPr>
              <a:t> key success factors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>
                <a:latin typeface="Arial" panose="020B0604020202020204" pitchFamily="34" charset="0"/>
              </a:rPr>
              <a:t>Assess </a:t>
            </a:r>
            <a:r>
              <a:rPr lang="en-US" altLang="de-DE" sz="1100" b="1" dirty="0">
                <a:latin typeface="Arial" panose="020B0604020202020204" pitchFamily="34" charset="0"/>
              </a:rPr>
              <a:t>resources</a:t>
            </a:r>
            <a:r>
              <a:rPr lang="en-US" altLang="de-DE" sz="1100" dirty="0">
                <a:latin typeface="Arial" panose="020B0604020202020204" pitchFamily="34" charset="0"/>
              </a:rPr>
              <a:t> and </a:t>
            </a:r>
            <a:r>
              <a:rPr lang="en-US" altLang="de-DE" sz="1100" b="1" dirty="0">
                <a:latin typeface="Arial" panose="020B0604020202020204" pitchFamily="34" charset="0"/>
              </a:rPr>
              <a:t>capabilities</a:t>
            </a:r>
            <a:endParaRPr lang="en-US" altLang="de-DE" sz="1100" dirty="0">
              <a:latin typeface="Arial" panose="020B0604020202020204" pitchFamily="34" charset="0"/>
            </a:endParaRP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>
                <a:latin typeface="Arial" panose="020B0604020202020204" pitchFamily="34" charset="0"/>
              </a:rPr>
              <a:t>Check </a:t>
            </a:r>
            <a:r>
              <a:rPr lang="en-US" altLang="de-DE" sz="1100" b="1" dirty="0">
                <a:latin typeface="Arial" panose="020B0604020202020204" pitchFamily="34" charset="0"/>
              </a:rPr>
              <a:t>brands </a:t>
            </a:r>
            <a:r>
              <a:rPr lang="en-US" altLang="de-DE" sz="1100" dirty="0">
                <a:latin typeface="Arial" panose="020B0604020202020204" pitchFamily="34" charset="0"/>
              </a:rPr>
              <a:t>for their </a:t>
            </a:r>
            <a:r>
              <a:rPr lang="en-US" altLang="de-DE" sz="1100" b="1" dirty="0">
                <a:latin typeface="Arial" panose="020B0604020202020204" pitchFamily="34" charset="0"/>
              </a:rPr>
              <a:t>international potential</a:t>
            </a:r>
          </a:p>
        </p:txBody>
      </p:sp>
      <p:sp>
        <p:nvSpPr>
          <p:cNvPr id="34" name="Rectangle 25"/>
          <p:cNvSpPr>
            <a:spLocks noChangeArrowheads="1"/>
          </p:cNvSpPr>
          <p:nvPr/>
        </p:nvSpPr>
        <p:spPr bwMode="auto">
          <a:xfrm>
            <a:off x="4766871" y="4474904"/>
            <a:ext cx="1786305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Understand Hui Fang’s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global strategy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Evaluate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differences</a:t>
            </a:r>
            <a:r>
              <a:rPr lang="en-US" altLang="de-DE" sz="1100" dirty="0" smtClean="0">
                <a:latin typeface="Arial" panose="020B0604020202020204" pitchFamily="34" charset="0"/>
              </a:rPr>
              <a:t> between countries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Analyze crucial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factors</a:t>
            </a:r>
            <a:r>
              <a:rPr lang="en-US" altLang="de-DE" sz="1100" dirty="0" smtClean="0">
                <a:latin typeface="Arial" panose="020B0604020202020204" pitchFamily="34" charset="0"/>
              </a:rPr>
              <a:t>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for</a:t>
            </a:r>
            <a:r>
              <a:rPr lang="en-US" altLang="de-DE" sz="1100" dirty="0" smtClean="0">
                <a:latin typeface="Arial" panose="020B0604020202020204" pitchFamily="34" charset="0"/>
              </a:rPr>
              <a:t>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success</a:t>
            </a:r>
            <a:r>
              <a:rPr lang="en-US" altLang="de-DE" sz="1100" dirty="0" smtClean="0">
                <a:latin typeface="Arial" panose="020B0604020202020204" pitchFamily="34" charset="0"/>
              </a:rPr>
              <a:t> abroad</a:t>
            </a:r>
            <a:endParaRPr lang="en-US" altLang="de-DE" sz="1100" dirty="0">
              <a:latin typeface="Arial" panose="020B0604020202020204" pitchFamily="34" charset="0"/>
            </a:endParaRPr>
          </a:p>
        </p:txBody>
      </p:sp>
      <p:sp>
        <p:nvSpPr>
          <p:cNvPr id="35" name="Rectangle 25"/>
          <p:cNvSpPr>
            <a:spLocks noChangeArrowheads="1"/>
          </p:cNvSpPr>
          <p:nvPr/>
        </p:nvSpPr>
        <p:spPr bwMode="auto">
          <a:xfrm>
            <a:off x="6934497" y="3875532"/>
            <a:ext cx="1786305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Provide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answers to key questions </a:t>
            </a:r>
            <a:r>
              <a:rPr lang="en-US" altLang="de-DE" sz="1100" dirty="0" smtClean="0">
                <a:latin typeface="Arial" panose="020B0604020202020204" pitchFamily="34" charset="0"/>
              </a:rPr>
              <a:t>asked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Derive recommendations for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success abroad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Suggest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entry mode </a:t>
            </a:r>
            <a:r>
              <a:rPr lang="en-US" altLang="de-DE" sz="1100" dirty="0" smtClean="0">
                <a:latin typeface="Arial" panose="020B0604020202020204" pitchFamily="34" charset="0"/>
              </a:rPr>
              <a:t>for selected market</a:t>
            </a:r>
            <a:endParaRPr lang="en-US" altLang="de-DE" sz="1100" b="1" dirty="0">
              <a:latin typeface="Arial" panose="020B0604020202020204" pitchFamily="34" charset="0"/>
            </a:endParaRPr>
          </a:p>
        </p:txBody>
      </p:sp>
      <p:pic>
        <p:nvPicPr>
          <p:cNvPr id="44" name="Grafik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0462" y="2164930"/>
            <a:ext cx="1053699" cy="9273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triangle" w="med" len="lg"/>
          </a:ln>
          <a:effectLst>
            <a:softEdge rad="25400"/>
          </a:effectLst>
        </p:spPr>
      </p:pic>
      <p:pic>
        <p:nvPicPr>
          <p:cNvPr id="36" name="Grafik 35"/>
          <p:cNvPicPr>
            <a:picLocks noChangeAspect="1"/>
          </p:cNvPicPr>
          <p:nvPr/>
        </p:nvPicPr>
        <p:blipFill rotWithShape="1">
          <a:blip r:embed="rId9"/>
          <a:srcRect l="8128" r="7170"/>
          <a:stretch/>
        </p:blipFill>
        <p:spPr>
          <a:xfrm>
            <a:off x="4902491" y="2724099"/>
            <a:ext cx="1053699" cy="9273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triangle" w="med" len="lg"/>
          </a:ln>
          <a:effectLst>
            <a:softEdge rad="25400"/>
          </a:effectLst>
        </p:spPr>
      </p:pic>
      <p:sp>
        <p:nvSpPr>
          <p:cNvPr id="31" name="Textfeld 30"/>
          <p:cNvSpPr txBox="1"/>
          <p:nvPr/>
        </p:nvSpPr>
        <p:spPr>
          <a:xfrm>
            <a:off x="431799" y="6129338"/>
            <a:ext cx="816164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 </a:t>
            </a:r>
            <a:endParaRPr lang="en-US" sz="700" dirty="0" smtClean="0"/>
          </a:p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Sources</a:t>
            </a:r>
            <a:r>
              <a:rPr lang="en-US" sz="700"/>
              <a:t>: </a:t>
            </a:r>
            <a:r>
              <a:rPr lang="en-US" sz="700" smtClean="0"/>
              <a:t>Team analysis</a:t>
            </a:r>
            <a:endParaRPr lang="en-US" sz="700" dirty="0"/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10"/>
          <a:srcRect l="15633" r="10632"/>
          <a:stretch/>
        </p:blipFill>
        <p:spPr>
          <a:xfrm>
            <a:off x="570574" y="3527125"/>
            <a:ext cx="1053641" cy="93016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triangle" w="med" len="lg"/>
          </a:ln>
          <a:effectLst>
            <a:softEdge rad="25400"/>
          </a:effectLst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4241" y="3156530"/>
            <a:ext cx="1053641" cy="932361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6799501" y="1600200"/>
            <a:ext cx="2153998" cy="47244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t"/>
          <a:lstStyle/>
          <a:p>
            <a:pPr marL="185738" indent="-185738"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33" name="Rechteck 32"/>
          <p:cNvSpPr/>
          <p:nvPr/>
        </p:nvSpPr>
        <p:spPr>
          <a:xfrm>
            <a:off x="210746" y="1600200"/>
            <a:ext cx="4459048" cy="47244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t"/>
          <a:lstStyle/>
          <a:p>
            <a:pPr marL="185738" indent="-185738"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20" name="Arc 2"/>
          <p:cNvSpPr>
            <a:spLocks/>
          </p:cNvSpPr>
          <p:nvPr/>
        </p:nvSpPr>
        <p:spPr bwMode="auto">
          <a:xfrm rot="5400000">
            <a:off x="3685065" y="734993"/>
            <a:ext cx="2063084" cy="5621827"/>
          </a:xfrm>
          <a:custGeom>
            <a:avLst/>
            <a:gdLst>
              <a:gd name="T0" fmla="*/ 969521 w 21600"/>
              <a:gd name="T1" fmla="*/ 0 h 20026"/>
              <a:gd name="T2" fmla="*/ 2587625 w 21600"/>
              <a:gd name="T3" fmla="*/ 5770562 h 20026"/>
              <a:gd name="T4" fmla="*/ 0 w 21600"/>
              <a:gd name="T5" fmla="*/ 5770562 h 2002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0026" fill="none" extrusionOk="0">
                <a:moveTo>
                  <a:pt x="8093" y="-1"/>
                </a:moveTo>
                <a:cubicBezTo>
                  <a:pt x="16256" y="3298"/>
                  <a:pt x="21600" y="11221"/>
                  <a:pt x="21600" y="20026"/>
                </a:cubicBezTo>
              </a:path>
              <a:path w="21600" h="20026" stroke="0" extrusionOk="0">
                <a:moveTo>
                  <a:pt x="8093" y="-1"/>
                </a:moveTo>
                <a:cubicBezTo>
                  <a:pt x="16256" y="3298"/>
                  <a:pt x="21600" y="11221"/>
                  <a:pt x="21600" y="20026"/>
                </a:cubicBezTo>
                <a:lnTo>
                  <a:pt x="0" y="20026"/>
                </a:lnTo>
                <a:lnTo>
                  <a:pt x="8093" y="-1"/>
                </a:lnTo>
                <a:close/>
              </a:path>
            </a:pathLst>
          </a:custGeom>
          <a:noFill/>
          <a:ln w="22225">
            <a:solidFill>
              <a:srgbClr val="F491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874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02" name="think-cell Folie" r:id="rId6" imgW="378" imgH="377" progId="TCLayout.ActiveDocument.1">
                  <p:embed/>
                </p:oleObj>
              </mc:Choice>
              <mc:Fallback>
                <p:oleObj name="think-cell Folie" r:id="rId6" imgW="378" imgH="37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rgbClr r="0" g="0" b="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tx2"/>
              </a:buClr>
            </a:pPr>
            <a:endParaRPr lang="en-US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7" name="Gleichschenkliges Dreieck 26"/>
          <p:cNvSpPr/>
          <p:nvPr/>
        </p:nvSpPr>
        <p:spPr>
          <a:xfrm rot="5400000">
            <a:off x="3767959" y="408632"/>
            <a:ext cx="1938044" cy="5572735"/>
          </a:xfrm>
          <a:prstGeom prst="triangle">
            <a:avLst/>
          </a:prstGeom>
          <a:solidFill>
            <a:schemeClr val="accent3"/>
          </a:solidFill>
          <a:ln w="22225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 wrap="none" lIns="0" tIns="0" rIns="0" bIns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 derive our recommendations by analyzing Hui Fang’s globalization rationale, key success factors, and countries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F15E-1F84-3740-8ED2-5CCB0C30F92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431799" y="6129338"/>
            <a:ext cx="816164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 </a:t>
            </a:r>
          </a:p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Sources: Team </a:t>
            </a:r>
            <a:r>
              <a:rPr lang="en-US" sz="700" dirty="0" smtClean="0"/>
              <a:t>analysis</a:t>
            </a:r>
            <a:endParaRPr lang="en-US" sz="700" dirty="0"/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431797" y="1768336"/>
            <a:ext cx="2578103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/>
              <a:t>Globalization </a:t>
            </a:r>
            <a:r>
              <a:rPr lang="en-US" altLang="en-US" b="1" dirty="0" smtClean="0"/>
              <a:t>rationale</a:t>
            </a:r>
            <a:endParaRPr lang="en-US" altLang="en-US" b="1" dirty="0"/>
          </a:p>
        </p:txBody>
      </p:sp>
      <p:sp>
        <p:nvSpPr>
          <p:cNvPr id="16" name="Line 29"/>
          <p:cNvSpPr>
            <a:spLocks noChangeShapeType="1"/>
          </p:cNvSpPr>
          <p:nvPr/>
        </p:nvSpPr>
        <p:spPr bwMode="auto">
          <a:xfrm>
            <a:off x="431798" y="2086070"/>
            <a:ext cx="2578103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6143378" y="1768336"/>
            <a:ext cx="2578103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/>
              <a:t>Country evaluation</a:t>
            </a:r>
            <a:endParaRPr lang="en-US" altLang="en-US" b="1" dirty="0"/>
          </a:p>
        </p:txBody>
      </p:sp>
      <p:sp>
        <p:nvSpPr>
          <p:cNvPr id="22" name="Line 29"/>
          <p:cNvSpPr>
            <a:spLocks noChangeShapeType="1"/>
          </p:cNvSpPr>
          <p:nvPr/>
        </p:nvSpPr>
        <p:spPr bwMode="auto">
          <a:xfrm>
            <a:off x="6143379" y="2086070"/>
            <a:ext cx="2578103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3287586" y="1769196"/>
            <a:ext cx="2578103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/>
              <a:t>Key success factors</a:t>
            </a:r>
          </a:p>
        </p:txBody>
      </p:sp>
      <p:sp>
        <p:nvSpPr>
          <p:cNvPr id="24" name="Line 29"/>
          <p:cNvSpPr>
            <a:spLocks noChangeShapeType="1"/>
          </p:cNvSpPr>
          <p:nvPr/>
        </p:nvSpPr>
        <p:spPr bwMode="auto">
          <a:xfrm>
            <a:off x="3287587" y="2086930"/>
            <a:ext cx="2578103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45" name="Line 29"/>
          <p:cNvSpPr>
            <a:spLocks noChangeShapeType="1"/>
          </p:cNvSpPr>
          <p:nvPr/>
        </p:nvSpPr>
        <p:spPr bwMode="auto">
          <a:xfrm>
            <a:off x="431797" y="4340507"/>
            <a:ext cx="2578101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46" name="Gleichschenkliges Dreieck 45"/>
          <p:cNvSpPr/>
          <p:nvPr/>
        </p:nvSpPr>
        <p:spPr>
          <a:xfrm rot="10800000">
            <a:off x="1533242" y="4264767"/>
            <a:ext cx="375212" cy="202848"/>
          </a:xfrm>
          <a:prstGeom prst="triangle">
            <a:avLst/>
          </a:prstGeom>
          <a:solidFill>
            <a:srgbClr val="F49100"/>
          </a:solidFill>
          <a:ln w="22225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 wrap="none" lIns="0" tIns="0" rIns="0" bIns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Line 29"/>
          <p:cNvSpPr>
            <a:spLocks noChangeShapeType="1"/>
          </p:cNvSpPr>
          <p:nvPr/>
        </p:nvSpPr>
        <p:spPr bwMode="auto">
          <a:xfrm>
            <a:off x="3287586" y="4340507"/>
            <a:ext cx="2578101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0" name="Gleichschenkliges Dreieck 49"/>
          <p:cNvSpPr/>
          <p:nvPr/>
        </p:nvSpPr>
        <p:spPr>
          <a:xfrm rot="10800000">
            <a:off x="4389029" y="4264767"/>
            <a:ext cx="375212" cy="202848"/>
          </a:xfrm>
          <a:prstGeom prst="triangle">
            <a:avLst/>
          </a:prstGeom>
          <a:solidFill>
            <a:srgbClr val="F49100"/>
          </a:solidFill>
          <a:ln w="22225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 wrap="none" lIns="0" tIns="0" rIns="0" bIns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Line 29"/>
          <p:cNvSpPr>
            <a:spLocks noChangeShapeType="1"/>
          </p:cNvSpPr>
          <p:nvPr/>
        </p:nvSpPr>
        <p:spPr bwMode="auto">
          <a:xfrm>
            <a:off x="6148778" y="4340507"/>
            <a:ext cx="2578101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2" name="Gleichschenkliges Dreieck 51"/>
          <p:cNvSpPr/>
          <p:nvPr/>
        </p:nvSpPr>
        <p:spPr>
          <a:xfrm rot="10800000">
            <a:off x="7250221" y="4264767"/>
            <a:ext cx="375212" cy="202848"/>
          </a:xfrm>
          <a:prstGeom prst="triangle">
            <a:avLst/>
          </a:prstGeom>
          <a:solidFill>
            <a:srgbClr val="F49100"/>
          </a:solidFill>
          <a:ln w="22225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 wrap="none" lIns="0" tIns="0" rIns="0" bIns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" name="Rectangle 27"/>
          <p:cNvSpPr>
            <a:spLocks noChangeArrowheads="1"/>
          </p:cNvSpPr>
          <p:nvPr/>
        </p:nvSpPr>
        <p:spPr bwMode="auto">
          <a:xfrm>
            <a:off x="443300" y="4543355"/>
            <a:ext cx="256660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587" lvl="1" defTabSz="330200">
              <a:spcBef>
                <a:spcPts val="600"/>
              </a:spcBef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Both </a:t>
            </a:r>
            <a:r>
              <a:rPr lang="en-US" altLang="de-DE" sz="1100" b="1" dirty="0">
                <a:latin typeface="Arial" panose="020B0604020202020204" pitchFamily="34" charset="0"/>
              </a:rPr>
              <a:t>scale effects </a:t>
            </a:r>
            <a:r>
              <a:rPr lang="en-US" altLang="de-DE" sz="1100" dirty="0">
                <a:latin typeface="Arial" panose="020B0604020202020204" pitchFamily="34" charset="0"/>
              </a:rPr>
              <a:t>from growth and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learning benefits </a:t>
            </a:r>
            <a:r>
              <a:rPr lang="en-US" altLang="de-DE" sz="1100" dirty="0" smtClean="0">
                <a:latin typeface="Arial" panose="020B0604020202020204" pitchFamily="34" charset="0"/>
              </a:rPr>
              <a:t>answer </a:t>
            </a:r>
            <a:r>
              <a:rPr lang="en-US" altLang="de-DE" sz="1100" dirty="0">
                <a:latin typeface="Arial" panose="020B0604020202020204" pitchFamily="34" charset="0"/>
              </a:rPr>
              <a:t>the </a:t>
            </a:r>
            <a:r>
              <a:rPr lang="en-US" altLang="de-DE" sz="1100" b="1" u="sng" dirty="0">
                <a:latin typeface="Arial" panose="020B0604020202020204" pitchFamily="34" charset="0"/>
              </a:rPr>
              <a:t>why</a:t>
            </a:r>
            <a:r>
              <a:rPr lang="en-US" altLang="de-DE" sz="1100" dirty="0">
                <a:latin typeface="Arial" panose="020B0604020202020204" pitchFamily="34" charset="0"/>
              </a:rPr>
              <a:t> </a:t>
            </a:r>
            <a:r>
              <a:rPr lang="en-US" altLang="de-DE" sz="1100" dirty="0" smtClean="0">
                <a:latin typeface="Arial" panose="020B0604020202020204" pitchFamily="34" charset="0"/>
              </a:rPr>
              <a:t>question</a:t>
            </a:r>
            <a:r>
              <a:rPr lang="en-US" altLang="de-DE" sz="1100" dirty="0">
                <a:latin typeface="Arial" panose="020B0604020202020204" pitchFamily="34" charset="0"/>
              </a:rPr>
              <a:t> </a:t>
            </a:r>
            <a:r>
              <a:rPr lang="en-US" altLang="de-DE" sz="1100" dirty="0" smtClean="0">
                <a:latin typeface="Arial" panose="020B0604020202020204" pitchFamily="34" charset="0"/>
              </a:rPr>
              <a:t>…</a:t>
            </a:r>
            <a:endParaRPr lang="en-US" altLang="de-DE" sz="1100" dirty="0">
              <a:latin typeface="Arial" panose="020B0604020202020204" pitchFamily="34" charset="0"/>
            </a:endParaRPr>
          </a:p>
        </p:txBody>
      </p:sp>
      <p:sp>
        <p:nvSpPr>
          <p:cNvPr id="54" name="Rectangle 27"/>
          <p:cNvSpPr>
            <a:spLocks noChangeArrowheads="1"/>
          </p:cNvSpPr>
          <p:nvPr/>
        </p:nvSpPr>
        <p:spPr bwMode="auto">
          <a:xfrm>
            <a:off x="3287586" y="4543355"/>
            <a:ext cx="2578105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587" lvl="1" defTabSz="330200">
              <a:spcBef>
                <a:spcPts val="600"/>
              </a:spcBef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…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limited </a:t>
            </a:r>
            <a:r>
              <a:rPr lang="en-US" altLang="de-DE" sz="1100" b="1" dirty="0">
                <a:latin typeface="Arial" panose="020B0604020202020204" pitchFamily="34" charset="0"/>
              </a:rPr>
              <a:t>transferability </a:t>
            </a:r>
            <a:r>
              <a:rPr lang="en-US" altLang="de-DE" sz="1100" dirty="0">
                <a:latin typeface="Arial" panose="020B0604020202020204" pitchFamily="34" charset="0"/>
              </a:rPr>
              <a:t>of key success factors leads to the necessity to </a:t>
            </a:r>
            <a:r>
              <a:rPr lang="en-US" altLang="de-DE" sz="1100" b="1" u="sng" dirty="0">
                <a:latin typeface="Arial" panose="020B0604020202020204" pitchFamily="34" charset="0"/>
              </a:rPr>
              <a:t>build</a:t>
            </a:r>
            <a:r>
              <a:rPr lang="en-US" altLang="de-DE" sz="1100" dirty="0">
                <a:latin typeface="Arial" panose="020B0604020202020204" pitchFamily="34" charset="0"/>
              </a:rPr>
              <a:t> skills and </a:t>
            </a:r>
            <a:r>
              <a:rPr lang="en-US" altLang="de-DE" sz="1100" b="1" dirty="0">
                <a:latin typeface="Arial" panose="020B0604020202020204" pitchFamily="34" charset="0"/>
              </a:rPr>
              <a:t>adapt locally </a:t>
            </a:r>
            <a:r>
              <a:rPr lang="en-US" altLang="de-DE" sz="1100" dirty="0">
                <a:latin typeface="Arial" panose="020B0604020202020204" pitchFamily="34" charset="0"/>
              </a:rPr>
              <a:t>…</a:t>
            </a:r>
            <a:endParaRPr lang="en-US" altLang="de-DE" sz="1100" b="1" dirty="0">
              <a:latin typeface="Arial" panose="020B0604020202020204" pitchFamily="34" charset="0"/>
            </a:endParaRPr>
          </a:p>
        </p:txBody>
      </p:sp>
      <p:sp>
        <p:nvSpPr>
          <p:cNvPr id="56" name="Rectangle 27"/>
          <p:cNvSpPr>
            <a:spLocks noChangeArrowheads="1"/>
          </p:cNvSpPr>
          <p:nvPr/>
        </p:nvSpPr>
        <p:spPr bwMode="auto">
          <a:xfrm>
            <a:off x="6148778" y="4543355"/>
            <a:ext cx="2578105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587" lvl="1" defTabSz="330200">
              <a:spcBef>
                <a:spcPts val="600"/>
              </a:spcBef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… while the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market assessment </a:t>
            </a:r>
            <a:r>
              <a:rPr lang="en-US" altLang="de-DE" sz="1100" dirty="0" smtClean="0">
                <a:latin typeface="Arial" panose="020B0604020202020204" pitchFamily="34" charset="0"/>
              </a:rPr>
              <a:t>takes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benefits</a:t>
            </a:r>
            <a:r>
              <a:rPr lang="en-US" altLang="de-DE" sz="1100" dirty="0" smtClean="0">
                <a:latin typeface="Arial" panose="020B0604020202020204" pitchFamily="34" charset="0"/>
              </a:rPr>
              <a:t>,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costs</a:t>
            </a:r>
            <a:r>
              <a:rPr lang="en-US" altLang="de-DE" sz="1100" dirty="0" smtClean="0">
                <a:latin typeface="Arial" panose="020B0604020202020204" pitchFamily="34" charset="0"/>
              </a:rPr>
              <a:t>, and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risks</a:t>
            </a:r>
            <a:r>
              <a:rPr lang="en-US" altLang="de-DE" sz="1100" dirty="0" smtClean="0">
                <a:latin typeface="Arial" panose="020B0604020202020204" pitchFamily="34" charset="0"/>
              </a:rPr>
              <a:t> that we </a:t>
            </a:r>
            <a:r>
              <a:rPr lang="en-US" altLang="de-DE" sz="1100" b="1" u="sng" dirty="0" smtClean="0">
                <a:latin typeface="Arial" panose="020B0604020202020204" pitchFamily="34" charset="0"/>
              </a:rPr>
              <a:t>meet</a:t>
            </a:r>
            <a:r>
              <a:rPr lang="en-US" altLang="de-DE" sz="1100" dirty="0" smtClean="0">
                <a:latin typeface="Arial" panose="020B0604020202020204" pitchFamily="34" charset="0"/>
              </a:rPr>
              <a:t> abroad into account</a:t>
            </a:r>
            <a:endParaRPr lang="en-US" altLang="de-DE" sz="1100" dirty="0">
              <a:latin typeface="Arial" panose="020B0604020202020204" pitchFamily="34" charset="0"/>
            </a:endParaRPr>
          </a:p>
        </p:txBody>
      </p:sp>
      <p:sp>
        <p:nvSpPr>
          <p:cNvPr id="57" name="Rectangle 7"/>
          <p:cNvSpPr>
            <a:spLocks noChangeArrowheads="1"/>
          </p:cNvSpPr>
          <p:nvPr/>
        </p:nvSpPr>
        <p:spPr bwMode="auto">
          <a:xfrm>
            <a:off x="431799" y="5430519"/>
            <a:ext cx="8289682" cy="552209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 w="22225" cap="flat" cmpd="sng">
            <a:solidFill>
              <a:schemeClr val="accent1"/>
            </a:solidFill>
            <a:prstDash val="dash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GB" altLang="en-US"/>
          </a:p>
        </p:txBody>
      </p:sp>
      <p:sp>
        <p:nvSpPr>
          <p:cNvPr id="59" name="Rectangle 27"/>
          <p:cNvSpPr>
            <a:spLocks noChangeArrowheads="1"/>
          </p:cNvSpPr>
          <p:nvPr/>
        </p:nvSpPr>
        <p:spPr bwMode="auto">
          <a:xfrm>
            <a:off x="431797" y="5607005"/>
            <a:ext cx="8295086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587" lvl="1" algn="ctr" defTabSz="330200">
              <a:spcBef>
                <a:spcPts val="600"/>
              </a:spcBef>
              <a:tabLst>
                <a:tab pos="8521700" algn="r"/>
              </a:tabLst>
            </a:pPr>
            <a:r>
              <a:rPr lang="en-US" altLang="de-DE" sz="1300" b="1" u="sng" dirty="0" smtClean="0">
                <a:latin typeface="Arial" panose="020B0604020202020204" pitchFamily="34" charset="0"/>
              </a:rPr>
              <a:t>How</a:t>
            </a:r>
            <a:r>
              <a:rPr lang="en-US" altLang="de-DE" sz="1300" b="1" dirty="0" smtClean="0">
                <a:latin typeface="Arial" panose="020B0604020202020204" pitchFamily="34" charset="0"/>
              </a:rPr>
              <a:t> could Hui Fang enter the US and what would be the NPV? Are there “better” alternatives?</a:t>
            </a:r>
            <a:endParaRPr lang="en-US" altLang="de-DE" sz="1300" b="1" dirty="0">
              <a:latin typeface="Arial" panose="020B0604020202020204" pitchFamily="34" charset="0"/>
            </a:endParaRPr>
          </a:p>
        </p:txBody>
      </p:sp>
      <p:pic>
        <p:nvPicPr>
          <p:cNvPr id="47" name="Grafik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0288" y="2221529"/>
            <a:ext cx="2578104" cy="193357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2660" y="2221529"/>
            <a:ext cx="2578104" cy="193357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51479" y="2221530"/>
            <a:ext cx="2570002" cy="19275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1" name="Textfeld 30"/>
          <p:cNvSpPr txBox="1"/>
          <p:nvPr/>
        </p:nvSpPr>
        <p:spPr>
          <a:xfrm>
            <a:off x="457200" y="1064381"/>
            <a:ext cx="822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accent3"/>
                </a:solidFill>
              </a:rPr>
              <a:t>Global strategy – “WBMH”</a:t>
            </a:r>
            <a:endParaRPr lang="en-US" sz="15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4290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Objekt 4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8827958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73" name="think-cell Folie" r:id="rId5" imgW="378" imgH="377" progId="TCLayout.ActiveDocument.1">
                  <p:embed/>
                </p:oleObj>
              </mc:Choice>
              <mc:Fallback>
                <p:oleObj name="think-cell Folie" r:id="rId5" imgW="378" imgH="37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Rectangle 7"/>
          <p:cNvSpPr>
            <a:spLocks noChangeArrowheads="1"/>
          </p:cNvSpPr>
          <p:nvPr/>
        </p:nvSpPr>
        <p:spPr bwMode="auto">
          <a:xfrm>
            <a:off x="431797" y="5095841"/>
            <a:ext cx="8294819" cy="887570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 w="22225" cap="flat" cmpd="sng">
            <a:solidFill>
              <a:schemeClr val="accent1"/>
            </a:solidFill>
            <a:prstDash val="dash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GB" alt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are distinct reasons to consider globalization in order to reach the scale efficiencies major incumbents enjoy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F15E-1F84-3740-8ED2-5CCB0C30F926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457200" y="1064381"/>
            <a:ext cx="822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accent3"/>
                </a:solidFill>
              </a:rPr>
              <a:t>Why go global?</a:t>
            </a:r>
            <a:endParaRPr lang="en-US" sz="1500" b="1" dirty="0">
              <a:solidFill>
                <a:schemeClr val="accent3"/>
              </a:solidFill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431798" y="1768336"/>
            <a:ext cx="3728722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/>
              <a:t>Reasons to go global for Hui Fang</a:t>
            </a:r>
            <a:endParaRPr lang="en-US" altLang="en-US" b="1" dirty="0"/>
          </a:p>
        </p:txBody>
      </p:sp>
      <p:sp>
        <p:nvSpPr>
          <p:cNvPr id="10" name="Line 29"/>
          <p:cNvSpPr>
            <a:spLocks noChangeShapeType="1"/>
          </p:cNvSpPr>
          <p:nvPr/>
        </p:nvSpPr>
        <p:spPr bwMode="auto">
          <a:xfrm>
            <a:off x="431799" y="2086070"/>
            <a:ext cx="3728722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4992758" y="1768336"/>
            <a:ext cx="3728722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/>
              <a:t>Generic global strategies in cosmetics</a:t>
            </a:r>
            <a:endParaRPr lang="en-US" altLang="en-US" b="1" dirty="0"/>
          </a:p>
        </p:txBody>
      </p:sp>
      <p:sp>
        <p:nvSpPr>
          <p:cNvPr id="12" name="Line 29"/>
          <p:cNvSpPr>
            <a:spLocks noChangeShapeType="1"/>
          </p:cNvSpPr>
          <p:nvPr/>
        </p:nvSpPr>
        <p:spPr bwMode="auto">
          <a:xfrm>
            <a:off x="4992759" y="2086070"/>
            <a:ext cx="3728722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4" name="Line 29"/>
          <p:cNvSpPr>
            <a:spLocks noChangeShapeType="1"/>
          </p:cNvSpPr>
          <p:nvPr/>
        </p:nvSpPr>
        <p:spPr bwMode="auto">
          <a:xfrm>
            <a:off x="431799" y="4679111"/>
            <a:ext cx="8294818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5" name="Gleichschenkliges Dreieck 14"/>
          <p:cNvSpPr/>
          <p:nvPr/>
        </p:nvSpPr>
        <p:spPr>
          <a:xfrm rot="10800000">
            <a:off x="4339185" y="4603371"/>
            <a:ext cx="375212" cy="202848"/>
          </a:xfrm>
          <a:prstGeom prst="triangle">
            <a:avLst/>
          </a:prstGeom>
          <a:solidFill>
            <a:srgbClr val="F49100"/>
          </a:solidFill>
          <a:ln w="22225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 wrap="none" lIns="0" tIns="0" rIns="0" bIns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Line 29"/>
          <p:cNvSpPr>
            <a:spLocks noChangeShapeType="1"/>
          </p:cNvSpPr>
          <p:nvPr/>
        </p:nvSpPr>
        <p:spPr bwMode="auto">
          <a:xfrm rot="16200000">
            <a:off x="3228060" y="3104705"/>
            <a:ext cx="2672739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cxnSp>
        <p:nvCxnSpPr>
          <p:cNvPr id="18" name="Straight Arrow Connector 60"/>
          <p:cNvCxnSpPr/>
          <p:nvPr/>
        </p:nvCxnSpPr>
        <p:spPr>
          <a:xfrm flipV="1">
            <a:off x="5248164" y="2206040"/>
            <a:ext cx="0" cy="1940854"/>
          </a:xfrm>
          <a:prstGeom prst="straightConnector1">
            <a:avLst/>
          </a:prstGeom>
          <a:ln w="22225" cmpd="sng">
            <a:solidFill>
              <a:schemeClr val="accent1"/>
            </a:solidFill>
            <a:headEnd type="none"/>
            <a:tailEnd type="triangle" w="lg" len="lg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9" name="Straight Arrow Connector 62"/>
          <p:cNvCxnSpPr/>
          <p:nvPr/>
        </p:nvCxnSpPr>
        <p:spPr>
          <a:xfrm>
            <a:off x="5248164" y="4146894"/>
            <a:ext cx="3473316" cy="0"/>
          </a:xfrm>
          <a:prstGeom prst="straightConnector1">
            <a:avLst/>
          </a:prstGeom>
          <a:ln w="22225" cmpd="sng">
            <a:solidFill>
              <a:schemeClr val="accent1"/>
            </a:solidFill>
            <a:headEnd type="none"/>
            <a:tailEnd type="triangle" w="lg" len="lg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20" name="Rectangle 24"/>
          <p:cNvSpPr>
            <a:spLocks noChangeArrowheads="1"/>
          </p:cNvSpPr>
          <p:nvPr/>
        </p:nvSpPr>
        <p:spPr bwMode="auto">
          <a:xfrm>
            <a:off x="5248165" y="4197611"/>
            <a:ext cx="3438636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defTabSz="330200">
              <a:tabLst>
                <a:tab pos="8521700" algn="r"/>
              </a:tabLst>
            </a:pPr>
            <a:r>
              <a:rPr lang="en-US" altLang="en-US" sz="1300" b="1" dirty="0">
                <a:latin typeface="Arial" panose="020B0604020202020204" pitchFamily="34" charset="0"/>
              </a:rPr>
              <a:t>Local </a:t>
            </a:r>
            <a:r>
              <a:rPr lang="en-US" altLang="en-US" sz="1300" b="1" dirty="0" smtClean="0">
                <a:latin typeface="Arial" panose="020B0604020202020204" pitchFamily="34" charset="0"/>
              </a:rPr>
              <a:t>responsiveness</a:t>
            </a:r>
            <a:endParaRPr lang="en-US" altLang="en-US" sz="1300" b="1" dirty="0">
              <a:latin typeface="Arial" panose="020B0604020202020204" pitchFamily="34" charset="0"/>
            </a:endParaRPr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auto">
          <a:xfrm rot="16200000">
            <a:off x="4097941" y="3076438"/>
            <a:ext cx="1940852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defTabSz="330200">
              <a:tabLst>
                <a:tab pos="8521700" algn="r"/>
              </a:tabLst>
            </a:pPr>
            <a:r>
              <a:rPr lang="en-US" altLang="en-US" sz="1300" b="1" dirty="0">
                <a:latin typeface="Arial" panose="020B0604020202020204" pitchFamily="34" charset="0"/>
              </a:rPr>
              <a:t>Global </a:t>
            </a:r>
            <a:r>
              <a:rPr lang="en-US" altLang="en-US" sz="1300" b="1" dirty="0" smtClean="0">
                <a:latin typeface="Arial" panose="020B0604020202020204" pitchFamily="34" charset="0"/>
              </a:rPr>
              <a:t>efficiency</a:t>
            </a:r>
            <a:endParaRPr lang="en-US" altLang="en-US" sz="1300" b="1" dirty="0">
              <a:latin typeface="Arial" panose="020B0604020202020204" pitchFamily="34" charset="0"/>
            </a:endParaRPr>
          </a:p>
        </p:txBody>
      </p:sp>
      <p:sp>
        <p:nvSpPr>
          <p:cNvPr id="27" name="Rectangle 23"/>
          <p:cNvSpPr>
            <a:spLocks noChangeArrowheads="1"/>
          </p:cNvSpPr>
          <p:nvPr/>
        </p:nvSpPr>
        <p:spPr bwMode="auto">
          <a:xfrm>
            <a:off x="431798" y="2206040"/>
            <a:ext cx="3728722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>
              <a:spcBef>
                <a:spcPts val="600"/>
              </a:spcBef>
              <a:buFont typeface="Wingdings" charset="2"/>
              <a:buChar char="§"/>
            </a:pPr>
            <a:r>
              <a:rPr lang="en-US" altLang="de-DE" sz="1100" b="1" dirty="0" smtClean="0">
                <a:solidFill>
                  <a:srgbClr val="000000"/>
                </a:solidFill>
              </a:rPr>
              <a:t>Susceptibility</a:t>
            </a:r>
            <a:r>
              <a:rPr lang="en-US" altLang="de-DE" sz="1100" dirty="0" smtClean="0">
                <a:solidFill>
                  <a:srgbClr val="000000"/>
                </a:solidFill>
              </a:rPr>
              <a:t>: </a:t>
            </a:r>
            <a:r>
              <a:rPr lang="en-US" altLang="de-DE" sz="1100" dirty="0">
                <a:solidFill>
                  <a:srgbClr val="000000"/>
                </a:solidFill>
              </a:rPr>
              <a:t>Chinese companies mostly compete at the low end of the market </a:t>
            </a:r>
            <a:r>
              <a:rPr lang="en-US" altLang="de-DE" sz="1100" dirty="0" smtClean="0">
                <a:solidFill>
                  <a:srgbClr val="000000"/>
                </a:solidFill>
              </a:rPr>
              <a:t>with weak global brands</a:t>
            </a:r>
            <a:endParaRPr lang="en-US" altLang="de-DE" sz="1100" dirty="0">
              <a:solidFill>
                <a:srgbClr val="000000"/>
              </a:solidFill>
            </a:endParaRPr>
          </a:p>
          <a:p>
            <a:pPr marL="173037" lvl="1" indent="-171450">
              <a:spcBef>
                <a:spcPts val="600"/>
              </a:spcBef>
              <a:buFont typeface="Wingdings" charset="2"/>
              <a:buChar char="§"/>
            </a:pPr>
            <a:r>
              <a:rPr lang="en-US" altLang="de-DE" sz="1100" b="1" dirty="0" smtClean="0">
                <a:solidFill>
                  <a:srgbClr val="000000"/>
                </a:solidFill>
              </a:rPr>
              <a:t>Strong foreign competition</a:t>
            </a:r>
            <a:r>
              <a:rPr lang="en-US" altLang="de-DE" sz="1100" dirty="0" smtClean="0">
                <a:solidFill>
                  <a:srgbClr val="000000"/>
                </a:solidFill>
              </a:rPr>
              <a:t>: Imports </a:t>
            </a:r>
            <a:r>
              <a:rPr lang="en-US" altLang="de-DE" sz="1100" dirty="0">
                <a:solidFill>
                  <a:srgbClr val="000000"/>
                </a:solidFill>
              </a:rPr>
              <a:t>increased strongly during the past </a:t>
            </a:r>
            <a:r>
              <a:rPr lang="en-US" altLang="de-DE" sz="1100" dirty="0" smtClean="0">
                <a:solidFill>
                  <a:srgbClr val="000000"/>
                </a:solidFill>
              </a:rPr>
              <a:t>5 years at </a:t>
            </a:r>
            <a:r>
              <a:rPr lang="en-US" altLang="de-DE" sz="1100" dirty="0">
                <a:solidFill>
                  <a:srgbClr val="000000"/>
                </a:solidFill>
              </a:rPr>
              <a:t>an annualized rate of </a:t>
            </a:r>
            <a:r>
              <a:rPr lang="en-US" altLang="de-DE" sz="1100" dirty="0" smtClean="0">
                <a:solidFill>
                  <a:srgbClr val="000000"/>
                </a:solidFill>
              </a:rPr>
              <a:t>18%</a:t>
            </a:r>
            <a:endParaRPr lang="en-US" altLang="de-DE" sz="1100" dirty="0">
              <a:solidFill>
                <a:srgbClr val="000000"/>
              </a:solidFill>
            </a:endParaRPr>
          </a:p>
          <a:p>
            <a:pPr marL="173037" lvl="1" indent="-171450">
              <a:spcBef>
                <a:spcPts val="600"/>
              </a:spcBef>
              <a:buFont typeface="Wingdings" charset="2"/>
              <a:buChar char="§"/>
            </a:pPr>
            <a:r>
              <a:rPr lang="en-US" altLang="de-DE" sz="1100" b="1" dirty="0" smtClean="0">
                <a:solidFill>
                  <a:srgbClr val="000000"/>
                </a:solidFill>
              </a:rPr>
              <a:t>Changing preferences</a:t>
            </a:r>
            <a:r>
              <a:rPr lang="en-US" altLang="de-DE" sz="1100" dirty="0" smtClean="0">
                <a:solidFill>
                  <a:srgbClr val="000000"/>
                </a:solidFill>
              </a:rPr>
              <a:t>: </a:t>
            </a:r>
            <a:r>
              <a:rPr lang="en-US" altLang="de-DE" sz="1100" dirty="0">
                <a:solidFill>
                  <a:srgbClr val="000000"/>
                </a:solidFill>
              </a:rPr>
              <a:t>Increasing </a:t>
            </a:r>
            <a:r>
              <a:rPr lang="en-US" altLang="de-DE" sz="1100" dirty="0" smtClean="0">
                <a:solidFill>
                  <a:srgbClr val="000000"/>
                </a:solidFill>
              </a:rPr>
              <a:t>income and </a:t>
            </a:r>
            <a:r>
              <a:rPr lang="en-US" altLang="de-DE" sz="1100" dirty="0">
                <a:solidFill>
                  <a:srgbClr val="000000"/>
                </a:solidFill>
              </a:rPr>
              <a:t>brand loyalty </a:t>
            </a:r>
            <a:r>
              <a:rPr lang="en-US" altLang="de-DE" sz="1100" dirty="0" smtClean="0">
                <a:solidFill>
                  <a:srgbClr val="000000"/>
                </a:solidFill>
              </a:rPr>
              <a:t>drive </a:t>
            </a:r>
            <a:r>
              <a:rPr lang="en-US" altLang="de-DE" sz="1100" dirty="0">
                <a:solidFill>
                  <a:srgbClr val="000000"/>
                </a:solidFill>
              </a:rPr>
              <a:t>demand for </a:t>
            </a:r>
            <a:r>
              <a:rPr lang="en-US" altLang="de-DE" sz="1100" dirty="0" smtClean="0">
                <a:solidFill>
                  <a:srgbClr val="000000"/>
                </a:solidFill>
              </a:rPr>
              <a:t>top-grade / brand cosmetics</a:t>
            </a:r>
          </a:p>
          <a:p>
            <a:pPr marL="173037" lvl="1" indent="-171450">
              <a:spcBef>
                <a:spcPts val="600"/>
              </a:spcBef>
              <a:buFont typeface="Wingdings" charset="2"/>
              <a:buChar char="§"/>
            </a:pPr>
            <a:r>
              <a:rPr lang="en-US" altLang="de-DE" sz="1100" b="1" dirty="0" smtClean="0">
                <a:solidFill>
                  <a:srgbClr val="000000"/>
                </a:solidFill>
              </a:rPr>
              <a:t>Global learning</a:t>
            </a:r>
            <a:r>
              <a:rPr lang="en-US" altLang="de-DE" sz="1100" dirty="0" smtClean="0">
                <a:solidFill>
                  <a:srgbClr val="000000"/>
                </a:solidFill>
              </a:rPr>
              <a:t>: Processing technology and managerial expertise can increase quality and margins earned</a:t>
            </a:r>
            <a:endParaRPr lang="en-US" altLang="de-DE" sz="1100" dirty="0">
              <a:solidFill>
                <a:srgbClr val="000000"/>
              </a:solidFill>
            </a:endParaRPr>
          </a:p>
          <a:p>
            <a:pPr marL="173037" lvl="1" indent="-171450">
              <a:spcBef>
                <a:spcPts val="600"/>
              </a:spcBef>
              <a:buFont typeface="Wingdings" charset="2"/>
              <a:buChar char="§"/>
            </a:pPr>
            <a:r>
              <a:rPr lang="en-US" altLang="de-DE" sz="1100" b="1" dirty="0" smtClean="0">
                <a:solidFill>
                  <a:srgbClr val="000000"/>
                </a:solidFill>
              </a:rPr>
              <a:t>Global opportunity</a:t>
            </a:r>
            <a:r>
              <a:rPr lang="en-US" altLang="de-DE" sz="1100" dirty="0" smtClean="0">
                <a:solidFill>
                  <a:srgbClr val="000000"/>
                </a:solidFill>
              </a:rPr>
              <a:t>: </a:t>
            </a:r>
            <a:r>
              <a:rPr lang="en-US" altLang="de-DE" sz="1100" dirty="0">
                <a:solidFill>
                  <a:srgbClr val="000000"/>
                </a:solidFill>
              </a:rPr>
              <a:t>Male personal care, and </a:t>
            </a:r>
            <a:r>
              <a:rPr lang="en-US" altLang="de-DE" sz="1100" dirty="0" smtClean="0">
                <a:solidFill>
                  <a:srgbClr val="000000"/>
                </a:solidFill>
              </a:rPr>
              <a:t>all </a:t>
            </a:r>
            <a:r>
              <a:rPr lang="en-US" altLang="de-DE" sz="1100" dirty="0">
                <a:solidFill>
                  <a:srgbClr val="000000"/>
                </a:solidFill>
              </a:rPr>
              <a:t>natural products are widespread trends that cross borders </a:t>
            </a:r>
          </a:p>
          <a:p>
            <a:pPr marL="173037" lvl="1" indent="-171450">
              <a:spcBef>
                <a:spcPts val="600"/>
              </a:spcBef>
              <a:buFont typeface="Wingdings" charset="2"/>
              <a:buChar char="§"/>
            </a:pPr>
            <a:r>
              <a:rPr lang="en-US" altLang="de-DE" sz="1100" b="1" dirty="0" smtClean="0">
                <a:solidFill>
                  <a:srgbClr val="000000"/>
                </a:solidFill>
              </a:rPr>
              <a:t>Target markets</a:t>
            </a:r>
            <a:r>
              <a:rPr lang="en-US" altLang="de-DE" sz="1100" dirty="0" smtClean="0">
                <a:solidFill>
                  <a:srgbClr val="000000"/>
                </a:solidFill>
              </a:rPr>
              <a:t>: Innovation to target premium / niches</a:t>
            </a:r>
            <a:endParaRPr lang="en-US" altLang="de-DE" sz="1100" dirty="0">
              <a:solidFill>
                <a:srgbClr val="000000"/>
              </a:solidFill>
            </a:endParaRPr>
          </a:p>
        </p:txBody>
      </p:sp>
      <p:sp>
        <p:nvSpPr>
          <p:cNvPr id="30" name="Line 29"/>
          <p:cNvSpPr>
            <a:spLocks noChangeShapeType="1"/>
          </p:cNvSpPr>
          <p:nvPr/>
        </p:nvSpPr>
        <p:spPr bwMode="auto">
          <a:xfrm rot="16200000">
            <a:off x="6041275" y="3145581"/>
            <a:ext cx="1864465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1" name="Line 29"/>
          <p:cNvSpPr>
            <a:spLocks noChangeShapeType="1"/>
          </p:cNvSpPr>
          <p:nvPr/>
        </p:nvSpPr>
        <p:spPr bwMode="auto">
          <a:xfrm rot="16200000" flipH="1">
            <a:off x="7017872" y="1476652"/>
            <a:ext cx="0" cy="333786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2" name="Rectangle 24"/>
          <p:cNvSpPr>
            <a:spLocks noChangeArrowheads="1"/>
          </p:cNvSpPr>
          <p:nvPr/>
        </p:nvSpPr>
        <p:spPr bwMode="auto">
          <a:xfrm>
            <a:off x="5399563" y="2606907"/>
            <a:ext cx="1573945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chemeClr val="accent5"/>
                </a:solidFill>
              </a:rPr>
              <a:t>Global</a:t>
            </a:r>
            <a:endParaRPr lang="en-US" altLang="en-US" b="1" dirty="0">
              <a:solidFill>
                <a:schemeClr val="accent5"/>
              </a:solidFill>
            </a:endParaRPr>
          </a:p>
        </p:txBody>
      </p:sp>
      <p:sp>
        <p:nvSpPr>
          <p:cNvPr id="33" name="Rectangle 24"/>
          <p:cNvSpPr>
            <a:spLocks noChangeArrowheads="1"/>
          </p:cNvSpPr>
          <p:nvPr/>
        </p:nvSpPr>
        <p:spPr bwMode="auto">
          <a:xfrm>
            <a:off x="5399563" y="3551575"/>
            <a:ext cx="1573945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chemeClr val="accent5"/>
                </a:solidFill>
              </a:rPr>
              <a:t>International</a:t>
            </a:r>
            <a:endParaRPr lang="en-US" altLang="en-US" b="1" dirty="0">
              <a:solidFill>
                <a:schemeClr val="accent5"/>
              </a:solidFill>
            </a:endParaRPr>
          </a:p>
        </p:txBody>
      </p:sp>
      <p:sp>
        <p:nvSpPr>
          <p:cNvPr id="34" name="Rectangle 24"/>
          <p:cNvSpPr>
            <a:spLocks noChangeArrowheads="1"/>
          </p:cNvSpPr>
          <p:nvPr/>
        </p:nvSpPr>
        <p:spPr bwMode="auto">
          <a:xfrm>
            <a:off x="6973508" y="2604106"/>
            <a:ext cx="1573945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chemeClr val="accent5"/>
                </a:solidFill>
              </a:rPr>
              <a:t>Transnational</a:t>
            </a:r>
            <a:endParaRPr lang="en-US" altLang="en-US" b="1" dirty="0">
              <a:solidFill>
                <a:schemeClr val="accent5"/>
              </a:solidFill>
            </a:endParaRPr>
          </a:p>
        </p:txBody>
      </p:sp>
      <p:sp>
        <p:nvSpPr>
          <p:cNvPr id="35" name="Rectangle 24"/>
          <p:cNvSpPr>
            <a:spLocks noChangeArrowheads="1"/>
          </p:cNvSpPr>
          <p:nvPr/>
        </p:nvSpPr>
        <p:spPr bwMode="auto">
          <a:xfrm>
            <a:off x="6973508" y="3548774"/>
            <a:ext cx="1573945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chemeClr val="accent5"/>
                </a:solidFill>
              </a:rPr>
              <a:t>Multi-domestics</a:t>
            </a:r>
            <a:endParaRPr lang="en-US" altLang="en-US" b="1" dirty="0">
              <a:solidFill>
                <a:schemeClr val="accent5"/>
              </a:solidFill>
            </a:endParaRPr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9562" y="3789491"/>
            <a:ext cx="313861" cy="267633"/>
          </a:xfrm>
          <a:prstGeom prst="rect">
            <a:avLst/>
          </a:prstGeom>
        </p:spPr>
      </p:pic>
      <p:pic>
        <p:nvPicPr>
          <p:cNvPr id="37" name="Grafik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5884" y="2307010"/>
            <a:ext cx="486225" cy="214985"/>
          </a:xfrm>
          <a:prstGeom prst="rect">
            <a:avLst/>
          </a:prstGeom>
        </p:spPr>
      </p:pic>
      <p:pic>
        <p:nvPicPr>
          <p:cNvPr id="38" name="Picture 35" descr="Loreal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151" y="2805028"/>
            <a:ext cx="804663" cy="310298"/>
          </a:xfrm>
          <a:prstGeom prst="rect">
            <a:avLst/>
          </a:prstGeom>
        </p:spPr>
      </p:pic>
      <p:pic>
        <p:nvPicPr>
          <p:cNvPr id="39" name="Picture 36" descr="Unilever.svg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259" y="2309813"/>
            <a:ext cx="334965" cy="305061"/>
          </a:xfrm>
          <a:prstGeom prst="rect">
            <a:avLst/>
          </a:prstGeom>
        </p:spPr>
      </p:pic>
      <p:sp>
        <p:nvSpPr>
          <p:cNvPr id="40" name="Arc 2"/>
          <p:cNvSpPr>
            <a:spLocks/>
          </p:cNvSpPr>
          <p:nvPr/>
        </p:nvSpPr>
        <p:spPr bwMode="auto">
          <a:xfrm rot="5400000">
            <a:off x="5829976" y="2429289"/>
            <a:ext cx="1675579" cy="1505416"/>
          </a:xfrm>
          <a:custGeom>
            <a:avLst/>
            <a:gdLst>
              <a:gd name="T0" fmla="*/ 969521 w 21600"/>
              <a:gd name="T1" fmla="*/ 0 h 20026"/>
              <a:gd name="T2" fmla="*/ 2587625 w 21600"/>
              <a:gd name="T3" fmla="*/ 5770562 h 20026"/>
              <a:gd name="T4" fmla="*/ 0 w 21600"/>
              <a:gd name="T5" fmla="*/ 5770562 h 2002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0026" fill="none" extrusionOk="0">
                <a:moveTo>
                  <a:pt x="8093" y="-1"/>
                </a:moveTo>
                <a:cubicBezTo>
                  <a:pt x="16256" y="3298"/>
                  <a:pt x="21600" y="11221"/>
                  <a:pt x="21600" y="20026"/>
                </a:cubicBezTo>
              </a:path>
              <a:path w="21600" h="20026" stroke="0" extrusionOk="0">
                <a:moveTo>
                  <a:pt x="8093" y="-1"/>
                </a:moveTo>
                <a:cubicBezTo>
                  <a:pt x="16256" y="3298"/>
                  <a:pt x="21600" y="11221"/>
                  <a:pt x="21600" y="20026"/>
                </a:cubicBezTo>
                <a:lnTo>
                  <a:pt x="0" y="20026"/>
                </a:lnTo>
                <a:lnTo>
                  <a:pt x="8093" y="-1"/>
                </a:lnTo>
                <a:close/>
              </a:path>
            </a:pathLst>
          </a:custGeom>
          <a:noFill/>
          <a:ln w="22225">
            <a:solidFill>
              <a:schemeClr val="accent1"/>
            </a:solidFill>
            <a:prstDash val="lgDash"/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42" name="Text12"/>
          <p:cNvSpPr>
            <a:spLocks noChangeArrowheads="1"/>
          </p:cNvSpPr>
          <p:nvPr/>
        </p:nvSpPr>
        <p:spPr bwMode="auto">
          <a:xfrm>
            <a:off x="417019" y="5286841"/>
            <a:ext cx="82948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HK" sz="1700" b="1" dirty="0" smtClean="0">
                <a:ea typeface="新細明體" panose="02020500000000000000" pitchFamily="18" charset="-120"/>
              </a:rPr>
              <a:t>Hui Fang should consider globalization </a:t>
            </a:r>
            <a:r>
              <a:rPr lang="en-US" altLang="zh-HK" sz="1700" dirty="0" smtClean="0">
                <a:ea typeface="新細明體" panose="02020500000000000000" pitchFamily="18" charset="-120"/>
              </a:rPr>
              <a:t>due </a:t>
            </a:r>
            <a:r>
              <a:rPr lang="en-US" altLang="zh-HK" sz="1700" dirty="0">
                <a:ea typeface="新細明體" panose="02020500000000000000" pitchFamily="18" charset="-120"/>
              </a:rPr>
              <a:t>to </a:t>
            </a:r>
            <a:r>
              <a:rPr lang="en-US" altLang="zh-HK" sz="1700" b="1" dirty="0">
                <a:ea typeface="新細明體" panose="02020500000000000000" pitchFamily="18" charset="-120"/>
              </a:rPr>
              <a:t>scale efficiencies </a:t>
            </a:r>
            <a:r>
              <a:rPr lang="en-US" altLang="zh-HK" sz="1700" dirty="0">
                <a:ea typeface="新細明體" panose="02020500000000000000" pitchFamily="18" charset="-120"/>
              </a:rPr>
              <a:t>and the </a:t>
            </a:r>
            <a:r>
              <a:rPr lang="en-US" altLang="zh-HK" sz="1700" dirty="0" smtClean="0">
                <a:ea typeface="新細明體" panose="02020500000000000000" pitchFamily="18" charset="-120"/>
              </a:rPr>
              <a:t>  potential of </a:t>
            </a:r>
            <a:r>
              <a:rPr lang="en-US" altLang="zh-HK" sz="1700" b="1" dirty="0" smtClean="0">
                <a:ea typeface="新細明體" panose="02020500000000000000" pitchFamily="18" charset="-120"/>
              </a:rPr>
              <a:t>knowledge gain </a:t>
            </a:r>
            <a:r>
              <a:rPr lang="en-US" altLang="zh-HK" sz="1700" dirty="0" smtClean="0">
                <a:ea typeface="新細明體" panose="02020500000000000000" pitchFamily="18" charset="-120"/>
              </a:rPr>
              <a:t>/ technological advancements</a:t>
            </a:r>
            <a:endParaRPr lang="en-US" altLang="zh-HK" sz="1700" dirty="0">
              <a:ea typeface="新細明體" panose="02020500000000000000" pitchFamily="18" charset="-120"/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431799" y="6129338"/>
            <a:ext cx="816164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 </a:t>
            </a:r>
          </a:p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Sources: Team analysis, </a:t>
            </a:r>
            <a:r>
              <a:rPr lang="en-US" sz="700" dirty="0" err="1"/>
              <a:t>IBISWorld</a:t>
            </a:r>
            <a:r>
              <a:rPr lang="en-US" sz="700" dirty="0"/>
              <a:t> Industry Report </a:t>
            </a:r>
            <a:r>
              <a:rPr lang="en-US" sz="700" dirty="0" smtClean="0"/>
              <a:t>“China Cosmetics </a:t>
            </a:r>
            <a:r>
              <a:rPr lang="en-US" sz="700" dirty="0"/>
              <a:t>Manufacturing” </a:t>
            </a:r>
            <a:r>
              <a:rPr lang="en-US" sz="700" dirty="0" smtClean="0"/>
              <a:t>(March </a:t>
            </a:r>
            <a:r>
              <a:rPr lang="en-US" sz="700" dirty="0"/>
              <a:t>2014</a:t>
            </a:r>
            <a:r>
              <a:rPr lang="en-US" sz="700" dirty="0" smtClean="0"/>
              <a:t>), </a:t>
            </a:r>
            <a:r>
              <a:rPr lang="en-US" sz="700" dirty="0"/>
              <a:t>APCO Worldwide Analysis   </a:t>
            </a:r>
          </a:p>
        </p:txBody>
      </p:sp>
    </p:spTree>
    <p:extLst>
      <p:ext uri="{BB962C8B-B14F-4D97-AF65-F5344CB8AC3E}">
        <p14:creationId xmlns:p14="http://schemas.microsoft.com/office/powerpoint/2010/main" val="35059578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4686808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20" name="think-cell Folie" r:id="rId4" imgW="378" imgH="377" progId="TCLayout.ActiveDocument.1">
                  <p:embed/>
                </p:oleObj>
              </mc:Choice>
              <mc:Fallback>
                <p:oleObj name="think-cell Folie" r:id="rId4" imgW="378" imgH="37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recommend to enter Japan as we expect benefits as in the US at lower risk – greenfield plus premium brands suitable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F15E-1F84-3740-8ED2-5CCB0C30F926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457200" y="1064381"/>
            <a:ext cx="822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smtClean="0">
                <a:solidFill>
                  <a:schemeClr val="accent3"/>
                </a:solidFill>
              </a:rPr>
              <a:t>Executive summary</a:t>
            </a:r>
            <a:endParaRPr lang="en-US" sz="1500" b="1" dirty="0">
              <a:solidFill>
                <a:schemeClr val="accent3"/>
              </a:solidFill>
            </a:endParaRPr>
          </a:p>
        </p:txBody>
      </p:sp>
      <p:sp>
        <p:nvSpPr>
          <p:cNvPr id="9" name="Text12"/>
          <p:cNvSpPr>
            <a:spLocks noChangeArrowheads="1"/>
          </p:cNvSpPr>
          <p:nvPr/>
        </p:nvSpPr>
        <p:spPr bwMode="auto">
          <a:xfrm>
            <a:off x="431800" y="1768336"/>
            <a:ext cx="8294816" cy="420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587" lvl="1" defTabSz="330200">
              <a:spcBef>
                <a:spcPts val="600"/>
              </a:spcBef>
              <a:tabLst>
                <a:tab pos="8521700" algn="r"/>
              </a:tabLst>
            </a:pPr>
            <a:r>
              <a:rPr lang="en-US" sz="1100" i="1" dirty="0" smtClean="0"/>
              <a:t>Please find our </a:t>
            </a:r>
            <a:r>
              <a:rPr lang="en-US" sz="1100" b="1" i="1" dirty="0" smtClean="0"/>
              <a:t>industry analysis</a:t>
            </a:r>
            <a:r>
              <a:rPr lang="en-US" sz="1100" i="1" dirty="0" smtClean="0"/>
              <a:t>, </a:t>
            </a:r>
            <a:r>
              <a:rPr lang="en-US" sz="1100" b="1" i="1" dirty="0" smtClean="0"/>
              <a:t>internal analysis</a:t>
            </a:r>
            <a:r>
              <a:rPr lang="en-US" sz="1100" i="1" dirty="0" smtClean="0"/>
              <a:t>, </a:t>
            </a:r>
            <a:r>
              <a:rPr lang="en-US" sz="1100" b="1" i="1" dirty="0" smtClean="0"/>
              <a:t>global strategy</a:t>
            </a:r>
            <a:r>
              <a:rPr lang="en-US" sz="1100" i="1" dirty="0" smtClean="0"/>
              <a:t>, and </a:t>
            </a:r>
            <a:r>
              <a:rPr lang="en-US" sz="1100" b="1" i="1" dirty="0" smtClean="0"/>
              <a:t>recommendations</a:t>
            </a:r>
            <a:r>
              <a:rPr lang="en-US" sz="1100" i="1" dirty="0" smtClean="0"/>
              <a:t> summarized here:</a:t>
            </a:r>
          </a:p>
          <a:p>
            <a:pPr marL="230187" lvl="1" indent="-228600" defTabSz="330200">
              <a:spcBef>
                <a:spcPts val="600"/>
              </a:spcBef>
              <a:buFont typeface="+mj-lt"/>
              <a:buAutoNum type="arabicPeriod"/>
              <a:tabLst>
                <a:tab pos="8521700" algn="r"/>
              </a:tabLst>
            </a:pPr>
            <a:r>
              <a:rPr lang="en-US" sz="1100" b="1" dirty="0" smtClean="0"/>
              <a:t>Industry analysis</a:t>
            </a:r>
            <a:r>
              <a:rPr lang="en-US" sz="1100" dirty="0" smtClean="0"/>
              <a:t>: We analyzed </a:t>
            </a:r>
            <a:r>
              <a:rPr lang="en-US" sz="1100" b="1" dirty="0" smtClean="0"/>
              <a:t>market</a:t>
            </a:r>
            <a:r>
              <a:rPr lang="en-US" sz="1100" dirty="0"/>
              <a:t>, </a:t>
            </a:r>
            <a:r>
              <a:rPr lang="en-US" sz="1100" b="1" dirty="0"/>
              <a:t>competitive</a:t>
            </a:r>
            <a:r>
              <a:rPr lang="en-US" sz="1100" dirty="0"/>
              <a:t>, </a:t>
            </a:r>
            <a:r>
              <a:rPr lang="en-US" sz="1100" b="1" dirty="0"/>
              <a:t>cost</a:t>
            </a:r>
            <a:r>
              <a:rPr lang="en-US" sz="1100" dirty="0"/>
              <a:t> and </a:t>
            </a:r>
            <a:r>
              <a:rPr lang="en-US" sz="1100" b="1" dirty="0"/>
              <a:t>governmental</a:t>
            </a:r>
            <a:r>
              <a:rPr lang="en-US" sz="1100" dirty="0"/>
              <a:t> </a:t>
            </a:r>
            <a:r>
              <a:rPr lang="en-US" sz="1100" b="1" dirty="0" smtClean="0"/>
              <a:t>drivers</a:t>
            </a:r>
            <a:r>
              <a:rPr lang="en-US" sz="1100" dirty="0" smtClean="0"/>
              <a:t>. </a:t>
            </a:r>
            <a:r>
              <a:rPr lang="en-US" sz="1100" dirty="0"/>
              <a:t>The </a:t>
            </a:r>
            <a:r>
              <a:rPr lang="en-US" sz="1100" b="1" dirty="0"/>
              <a:t>global cosmetics market </a:t>
            </a:r>
            <a:r>
              <a:rPr lang="en-US" sz="1100" dirty="0"/>
              <a:t>is to increase by 24% until 2019 to reach </a:t>
            </a:r>
            <a:r>
              <a:rPr lang="en-US" sz="1100" b="1" dirty="0"/>
              <a:t>$316 </a:t>
            </a:r>
            <a:r>
              <a:rPr lang="en-US" sz="1100" b="1" dirty="0" err="1"/>
              <a:t>mn</a:t>
            </a:r>
            <a:r>
              <a:rPr lang="en-US" sz="1100" b="1" dirty="0"/>
              <a:t> </a:t>
            </a:r>
            <a:r>
              <a:rPr lang="en-US" sz="1100" dirty="0"/>
              <a:t>– </a:t>
            </a:r>
            <a:r>
              <a:rPr lang="en-US" sz="1100" b="1" dirty="0"/>
              <a:t>skin</a:t>
            </a:r>
            <a:r>
              <a:rPr lang="en-US" sz="1100" dirty="0"/>
              <a:t> and </a:t>
            </a:r>
            <a:r>
              <a:rPr lang="en-US" sz="1100" b="1" dirty="0"/>
              <a:t>haircare</a:t>
            </a:r>
            <a:r>
              <a:rPr lang="en-US" sz="1100" dirty="0"/>
              <a:t> plus </a:t>
            </a:r>
            <a:r>
              <a:rPr lang="en-US" sz="1100" b="1" dirty="0" smtClean="0"/>
              <a:t>cosmetics</a:t>
            </a:r>
            <a:r>
              <a:rPr lang="en-US" sz="1100" dirty="0" smtClean="0"/>
              <a:t> are crucial. </a:t>
            </a:r>
            <a:r>
              <a:rPr lang="en-US" sz="1100" dirty="0"/>
              <a:t>While </a:t>
            </a:r>
            <a:r>
              <a:rPr lang="en-US" sz="1100" b="1" dirty="0"/>
              <a:t>Europe </a:t>
            </a:r>
            <a:r>
              <a:rPr lang="en-US" sz="1100" dirty="0"/>
              <a:t>and </a:t>
            </a:r>
            <a:r>
              <a:rPr lang="en-US" sz="1100" b="1" dirty="0"/>
              <a:t>North America </a:t>
            </a:r>
            <a:r>
              <a:rPr lang="en-US" sz="1100" dirty="0"/>
              <a:t>comprise </a:t>
            </a:r>
            <a:r>
              <a:rPr lang="en-US" sz="1100" b="1" dirty="0"/>
              <a:t>61% of the market</a:t>
            </a:r>
            <a:r>
              <a:rPr lang="en-US" sz="1100" dirty="0"/>
              <a:t>, sales mainly channel through </a:t>
            </a:r>
            <a:r>
              <a:rPr lang="en-US" sz="1100" b="1" dirty="0"/>
              <a:t>supermarkets</a:t>
            </a:r>
            <a:r>
              <a:rPr lang="en-US" sz="1100" dirty="0"/>
              <a:t> and </a:t>
            </a:r>
            <a:r>
              <a:rPr lang="en-US" sz="1100" b="1" dirty="0" smtClean="0"/>
              <a:t>pharmacies</a:t>
            </a:r>
            <a:r>
              <a:rPr lang="en-US" sz="1100" dirty="0" smtClean="0"/>
              <a:t>. </a:t>
            </a:r>
            <a:r>
              <a:rPr lang="en-US" sz="1100" dirty="0"/>
              <a:t>Capturing </a:t>
            </a:r>
            <a:r>
              <a:rPr lang="en-US" sz="1100" b="1" dirty="0"/>
              <a:t>global growth </a:t>
            </a:r>
            <a:r>
              <a:rPr lang="en-US" sz="1100" dirty="0"/>
              <a:t>and </a:t>
            </a:r>
            <a:r>
              <a:rPr lang="en-US" sz="1100" b="1" dirty="0"/>
              <a:t>tailoring the offering </a:t>
            </a:r>
            <a:r>
              <a:rPr lang="en-US" sz="1100" dirty="0"/>
              <a:t>to changing customer needs through R&amp;D is key in cosmetics to </a:t>
            </a:r>
            <a:r>
              <a:rPr lang="en-US" sz="1100" dirty="0" smtClean="0"/>
              <a:t>date. </a:t>
            </a:r>
            <a:r>
              <a:rPr lang="en-US" sz="1100" dirty="0"/>
              <a:t>Within this industry, </a:t>
            </a:r>
            <a:r>
              <a:rPr lang="en-US" sz="1100" b="1" dirty="0"/>
              <a:t>buyers </a:t>
            </a:r>
            <a:r>
              <a:rPr lang="en-US" sz="1100" dirty="0"/>
              <a:t>have the most </a:t>
            </a:r>
            <a:r>
              <a:rPr lang="en-US" sz="1100" b="1" dirty="0"/>
              <a:t>negotiation power </a:t>
            </a:r>
            <a:r>
              <a:rPr lang="en-US" sz="1100" dirty="0"/>
              <a:t>because they have </a:t>
            </a:r>
            <a:r>
              <a:rPr lang="en-US" sz="1100" b="1" dirty="0"/>
              <a:t>many competitor products </a:t>
            </a:r>
            <a:r>
              <a:rPr lang="en-US" sz="1100" dirty="0"/>
              <a:t>to choose </a:t>
            </a:r>
            <a:r>
              <a:rPr lang="en-US" sz="1100" dirty="0" smtClean="0"/>
              <a:t>from. </a:t>
            </a:r>
            <a:r>
              <a:rPr lang="en-US" sz="1100" b="1" dirty="0"/>
              <a:t>Brand importance </a:t>
            </a:r>
            <a:r>
              <a:rPr lang="en-US" sz="1100" dirty="0"/>
              <a:t>lowers threat of entry, however, the industry is </a:t>
            </a:r>
            <a:r>
              <a:rPr lang="en-US" sz="1100" b="1" dirty="0"/>
              <a:t>globalizing</a:t>
            </a:r>
            <a:r>
              <a:rPr lang="en-US" sz="1100" dirty="0"/>
              <a:t> with some substitutes </a:t>
            </a:r>
            <a:r>
              <a:rPr lang="en-US" sz="1100" dirty="0" smtClean="0"/>
              <a:t>available. </a:t>
            </a:r>
            <a:r>
              <a:rPr lang="en-US" sz="1100" dirty="0"/>
              <a:t>The </a:t>
            </a:r>
            <a:r>
              <a:rPr lang="en-US" sz="1100" b="1" dirty="0"/>
              <a:t>top 5 global </a:t>
            </a:r>
            <a:r>
              <a:rPr lang="en-US" sz="1100" dirty="0"/>
              <a:t>players account for </a:t>
            </a:r>
            <a:r>
              <a:rPr lang="en-US" sz="1100" b="1" dirty="0"/>
              <a:t>more than 45% </a:t>
            </a:r>
            <a:r>
              <a:rPr lang="en-US" sz="1100" dirty="0"/>
              <a:t>of sales in the market  - P&amp;G, </a:t>
            </a:r>
            <a:r>
              <a:rPr lang="en-US" sz="1100" dirty="0" err="1"/>
              <a:t>L’Oréal</a:t>
            </a:r>
            <a:r>
              <a:rPr lang="en-US" sz="1100" dirty="0"/>
              <a:t>, and Unilever </a:t>
            </a:r>
            <a:r>
              <a:rPr lang="en-US" sz="1100" dirty="0" smtClean="0"/>
              <a:t>leading. </a:t>
            </a:r>
            <a:r>
              <a:rPr lang="en-US" sz="1100" dirty="0"/>
              <a:t>With </a:t>
            </a:r>
            <a:r>
              <a:rPr lang="en-US" sz="1100" b="1" dirty="0"/>
              <a:t>49%</a:t>
            </a:r>
            <a:r>
              <a:rPr lang="en-US" sz="1100" dirty="0"/>
              <a:t> of sales, </a:t>
            </a:r>
            <a:r>
              <a:rPr lang="en-US" sz="1100" b="1" dirty="0"/>
              <a:t>COGS</a:t>
            </a:r>
            <a:r>
              <a:rPr lang="en-US" sz="1100" dirty="0"/>
              <a:t> are a key cost driver followed by </a:t>
            </a:r>
            <a:r>
              <a:rPr lang="en-US" sz="1100" b="1" dirty="0"/>
              <a:t>marketing</a:t>
            </a:r>
            <a:r>
              <a:rPr lang="en-US" sz="1100" dirty="0"/>
              <a:t> (14%), </a:t>
            </a:r>
            <a:r>
              <a:rPr lang="en-US" sz="1100" b="1" dirty="0"/>
              <a:t>wages</a:t>
            </a:r>
            <a:r>
              <a:rPr lang="en-US" sz="1100" dirty="0"/>
              <a:t> (10%), and R&amp;D investments (6</a:t>
            </a:r>
            <a:r>
              <a:rPr lang="en-US" sz="1100" dirty="0" smtClean="0"/>
              <a:t>%). </a:t>
            </a:r>
            <a:r>
              <a:rPr lang="en-US" sz="1100" dirty="0"/>
              <a:t>Country-specific </a:t>
            </a:r>
            <a:r>
              <a:rPr lang="en-US" sz="1100" b="1" dirty="0"/>
              <a:t>regulations</a:t>
            </a:r>
            <a:r>
              <a:rPr lang="en-US" sz="1100" dirty="0"/>
              <a:t> in the global cosmetics industry </a:t>
            </a:r>
            <a:r>
              <a:rPr lang="en-US" sz="1100" b="1" dirty="0"/>
              <a:t>vary</a:t>
            </a:r>
            <a:r>
              <a:rPr lang="en-US" sz="1100" dirty="0"/>
              <a:t> </a:t>
            </a:r>
            <a:r>
              <a:rPr lang="en-US" sz="1100" b="1" dirty="0"/>
              <a:t>wildly</a:t>
            </a:r>
            <a:r>
              <a:rPr lang="en-US" sz="1100" dirty="0"/>
              <a:t> and are </a:t>
            </a:r>
            <a:r>
              <a:rPr lang="en-US" sz="1100" dirty="0" smtClean="0"/>
              <a:t>increasing – US legal issues moderate</a:t>
            </a:r>
          </a:p>
          <a:p>
            <a:pPr marL="230187" lvl="1" indent="-228600" defTabSz="330200">
              <a:spcBef>
                <a:spcPts val="600"/>
              </a:spcBef>
              <a:buFont typeface="+mj-lt"/>
              <a:buAutoNum type="arabicPeriod"/>
              <a:tabLst>
                <a:tab pos="8521700" algn="r"/>
              </a:tabLst>
            </a:pPr>
            <a:r>
              <a:rPr lang="en-US" sz="1100" b="1" dirty="0" smtClean="0"/>
              <a:t>Internal analysis</a:t>
            </a:r>
            <a:r>
              <a:rPr lang="en-US" sz="1100" dirty="0" smtClean="0"/>
              <a:t>: Operations </a:t>
            </a:r>
            <a:r>
              <a:rPr lang="en-US" sz="1100" dirty="0"/>
              <a:t>abroad should </a:t>
            </a:r>
            <a:r>
              <a:rPr lang="en-US" sz="1100" b="1" dirty="0"/>
              <a:t>exploit Hui Fang’s transferable key assets</a:t>
            </a:r>
            <a:r>
              <a:rPr lang="en-US" sz="1100" dirty="0"/>
              <a:t>: strong R&amp;D, </a:t>
            </a:r>
            <a:r>
              <a:rPr lang="en-US" sz="1100" dirty="0" smtClean="0"/>
              <a:t>value-for-money </a:t>
            </a:r>
            <a:r>
              <a:rPr lang="en-US" sz="1100" b="1" dirty="0" smtClean="0"/>
              <a:t>organic</a:t>
            </a:r>
            <a:r>
              <a:rPr lang="en-US" sz="1100" dirty="0" smtClean="0"/>
              <a:t> </a:t>
            </a:r>
            <a:r>
              <a:rPr lang="en-US" sz="1100" b="1" dirty="0" smtClean="0"/>
              <a:t>products</a:t>
            </a:r>
            <a:r>
              <a:rPr lang="en-US" sz="1100" dirty="0"/>
              <a:t>, and </a:t>
            </a:r>
            <a:r>
              <a:rPr lang="en-US" sz="1100" dirty="0" smtClean="0"/>
              <a:t>diversity; </a:t>
            </a:r>
            <a:r>
              <a:rPr lang="en-US" sz="1100" b="1" dirty="0"/>
              <a:t>Soft Silk</a:t>
            </a:r>
            <a:r>
              <a:rPr lang="en-US" sz="1100" dirty="0"/>
              <a:t>, </a:t>
            </a:r>
            <a:r>
              <a:rPr lang="en-US" sz="1100" b="1" dirty="0"/>
              <a:t>Yore Sky</a:t>
            </a:r>
            <a:r>
              <a:rPr lang="en-US" sz="1100" dirty="0"/>
              <a:t>, and </a:t>
            </a:r>
            <a:r>
              <a:rPr lang="en-US" sz="1100" b="1" dirty="0" err="1"/>
              <a:t>Eshine</a:t>
            </a:r>
            <a:r>
              <a:rPr lang="en-US" sz="1100" b="1" dirty="0"/>
              <a:t> </a:t>
            </a:r>
            <a:r>
              <a:rPr lang="en-US" sz="1100" dirty="0"/>
              <a:t>have the </a:t>
            </a:r>
            <a:r>
              <a:rPr lang="en-US" sz="1100" b="1" dirty="0"/>
              <a:t>highest potential in international markets </a:t>
            </a:r>
            <a:r>
              <a:rPr lang="en-US" sz="1100" dirty="0"/>
              <a:t>due to their broad target </a:t>
            </a:r>
            <a:r>
              <a:rPr lang="en-US" sz="1100" dirty="0" smtClean="0"/>
              <a:t>groups</a:t>
            </a:r>
          </a:p>
          <a:p>
            <a:pPr marL="230187" lvl="1" indent="-228600" defTabSz="330200">
              <a:spcBef>
                <a:spcPts val="600"/>
              </a:spcBef>
              <a:buFont typeface="+mj-lt"/>
              <a:buAutoNum type="arabicPeriod"/>
              <a:tabLst>
                <a:tab pos="8521700" algn="r"/>
              </a:tabLst>
            </a:pPr>
            <a:r>
              <a:rPr lang="en-US" sz="1100" b="1" dirty="0" smtClean="0"/>
              <a:t>Global strategy</a:t>
            </a:r>
            <a:r>
              <a:rPr lang="en-US" sz="1100" dirty="0" smtClean="0"/>
              <a:t>: We derived </a:t>
            </a:r>
            <a:r>
              <a:rPr lang="en-US" sz="1100" dirty="0"/>
              <a:t>our </a:t>
            </a:r>
            <a:r>
              <a:rPr lang="en-US" sz="1100" dirty="0" smtClean="0"/>
              <a:t>entry recommendation </a:t>
            </a:r>
            <a:r>
              <a:rPr lang="en-US" sz="1100" dirty="0"/>
              <a:t>by analyzing Hui Fang’s </a:t>
            </a:r>
            <a:r>
              <a:rPr lang="en-US" sz="1100" b="1" dirty="0"/>
              <a:t>globalization rationale</a:t>
            </a:r>
            <a:r>
              <a:rPr lang="en-US" sz="1100" dirty="0"/>
              <a:t>, </a:t>
            </a:r>
            <a:r>
              <a:rPr lang="en-US" sz="1100" b="1" dirty="0"/>
              <a:t>key success factors</a:t>
            </a:r>
            <a:r>
              <a:rPr lang="en-US" sz="1100" dirty="0"/>
              <a:t>, and </a:t>
            </a:r>
            <a:r>
              <a:rPr lang="en-US" sz="1100" b="1" dirty="0" smtClean="0"/>
              <a:t>countries</a:t>
            </a:r>
            <a:r>
              <a:rPr lang="en-US" sz="1100" dirty="0" smtClean="0"/>
              <a:t>. </a:t>
            </a:r>
            <a:r>
              <a:rPr lang="en-US" sz="1100" dirty="0"/>
              <a:t>There are distinct reasons to consider globalization in order to reach the </a:t>
            </a:r>
            <a:r>
              <a:rPr lang="en-US" sz="1100" b="1" dirty="0"/>
              <a:t>scale efficiencies </a:t>
            </a:r>
            <a:r>
              <a:rPr lang="en-US" sz="1100" dirty="0"/>
              <a:t>major incumbents </a:t>
            </a:r>
            <a:r>
              <a:rPr lang="en-US" sz="1100" dirty="0" smtClean="0"/>
              <a:t>enjoy. </a:t>
            </a:r>
            <a:r>
              <a:rPr lang="en-US" sz="1100" b="1" dirty="0"/>
              <a:t>Competitors </a:t>
            </a:r>
            <a:r>
              <a:rPr lang="en-US" sz="1100" dirty="0"/>
              <a:t>from Japan and South Korea have been successfully in </a:t>
            </a:r>
            <a:r>
              <a:rPr lang="en-US" sz="1100" b="1" dirty="0"/>
              <a:t>going global </a:t>
            </a:r>
            <a:r>
              <a:rPr lang="en-US" sz="1100" dirty="0"/>
              <a:t>– Tactics Hui Fang can </a:t>
            </a:r>
            <a:r>
              <a:rPr lang="en-US" sz="1100" dirty="0" smtClean="0"/>
              <a:t>adopt, too. </a:t>
            </a:r>
            <a:r>
              <a:rPr lang="en-US" sz="1100" dirty="0"/>
              <a:t>Considering </a:t>
            </a:r>
            <a:r>
              <a:rPr lang="en-US" sz="1100" b="1" dirty="0" smtClean="0"/>
              <a:t>lower-risk </a:t>
            </a:r>
            <a:r>
              <a:rPr lang="en-US" sz="1100" b="1" dirty="0"/>
              <a:t>markets as Japan</a:t>
            </a:r>
            <a:r>
              <a:rPr lang="en-US" sz="1100" dirty="0"/>
              <a:t> does </a:t>
            </a:r>
            <a:r>
              <a:rPr lang="en-US" sz="1100" b="1" dirty="0"/>
              <a:t>not trade-off the benefits of access to high </a:t>
            </a:r>
            <a:r>
              <a:rPr lang="en-US" sz="1100" b="1" dirty="0" smtClean="0"/>
              <a:t>technology</a:t>
            </a:r>
            <a:r>
              <a:rPr lang="en-US" sz="1100" dirty="0" smtClean="0"/>
              <a:t>. </a:t>
            </a:r>
            <a:r>
              <a:rPr lang="en-US" sz="1100" dirty="0"/>
              <a:t>The market evaluation </a:t>
            </a:r>
            <a:r>
              <a:rPr lang="en-US" sz="1100" dirty="0" smtClean="0"/>
              <a:t>included </a:t>
            </a:r>
            <a:r>
              <a:rPr lang="en-US" sz="1100" dirty="0"/>
              <a:t>all factors that are crucial for a </a:t>
            </a:r>
            <a:r>
              <a:rPr lang="en-US" sz="1100" b="1" dirty="0"/>
              <a:t>holistic high-quality </a:t>
            </a:r>
            <a:r>
              <a:rPr lang="en-US" sz="1100" b="1" dirty="0" smtClean="0"/>
              <a:t>comparison</a:t>
            </a:r>
            <a:r>
              <a:rPr lang="en-US" sz="1100" dirty="0" smtClean="0"/>
              <a:t>. </a:t>
            </a:r>
            <a:r>
              <a:rPr lang="en-US" sz="1100" dirty="0"/>
              <a:t>The </a:t>
            </a:r>
            <a:r>
              <a:rPr lang="en-US" sz="1100" b="1" dirty="0"/>
              <a:t>US market differs highly </a:t>
            </a:r>
            <a:r>
              <a:rPr lang="en-US" sz="1100" dirty="0"/>
              <a:t>from the Chinese market, mainly due to cultural and geographic aspects but also legal </a:t>
            </a:r>
            <a:r>
              <a:rPr lang="en-US" sz="1100" dirty="0" smtClean="0"/>
              <a:t>issues – the </a:t>
            </a:r>
            <a:r>
              <a:rPr lang="en-US" sz="1100" b="1" dirty="0" smtClean="0"/>
              <a:t>investment </a:t>
            </a:r>
            <a:r>
              <a:rPr lang="en-US" sz="1100" b="1" dirty="0"/>
              <a:t>case for Japan is NPV-positive</a:t>
            </a:r>
            <a:r>
              <a:rPr lang="en-US" sz="1100" dirty="0"/>
              <a:t>; however, NPV is highly sensitive to key </a:t>
            </a:r>
            <a:r>
              <a:rPr lang="en-US" sz="1100" dirty="0" smtClean="0"/>
              <a:t>inputs.</a:t>
            </a:r>
          </a:p>
          <a:p>
            <a:pPr marL="230187" lvl="1" indent="-228600" defTabSz="330200">
              <a:spcBef>
                <a:spcPts val="600"/>
              </a:spcBef>
              <a:buFont typeface="+mj-lt"/>
              <a:buAutoNum type="arabicPeriod"/>
              <a:tabLst>
                <a:tab pos="8521700" algn="r"/>
              </a:tabLst>
            </a:pPr>
            <a:r>
              <a:rPr lang="en-US" sz="1100" b="1" dirty="0" smtClean="0"/>
              <a:t>Recommendations</a:t>
            </a:r>
            <a:r>
              <a:rPr lang="en-US" sz="1100" dirty="0" smtClean="0"/>
              <a:t>: We </a:t>
            </a:r>
            <a:r>
              <a:rPr lang="en-US" sz="1100" dirty="0"/>
              <a:t>recommend </a:t>
            </a:r>
            <a:r>
              <a:rPr lang="en-US" sz="1100" b="1" dirty="0"/>
              <a:t>entering Japan as the same strategic benefits come with higher </a:t>
            </a:r>
            <a:r>
              <a:rPr lang="en-US" sz="1100" b="1" dirty="0" smtClean="0"/>
              <a:t>NPV</a:t>
            </a:r>
            <a:r>
              <a:rPr lang="en-US" sz="1100" dirty="0" smtClean="0"/>
              <a:t>. </a:t>
            </a:r>
            <a:r>
              <a:rPr lang="en-US" sz="1100" dirty="0"/>
              <a:t>The </a:t>
            </a:r>
            <a:r>
              <a:rPr lang="en-US" sz="1100" b="1" dirty="0" smtClean="0"/>
              <a:t>decision tree </a:t>
            </a:r>
            <a:r>
              <a:rPr lang="en-US" sz="1100" dirty="0" smtClean="0"/>
              <a:t>focuses </a:t>
            </a:r>
            <a:r>
              <a:rPr lang="en-US" sz="1100" dirty="0"/>
              <a:t>on how to enter the Japanese – or US – market in terms of </a:t>
            </a:r>
            <a:r>
              <a:rPr lang="en-US" sz="1100" b="1" dirty="0"/>
              <a:t>entry mode</a:t>
            </a:r>
            <a:r>
              <a:rPr lang="en-US" sz="1100" dirty="0"/>
              <a:t>, </a:t>
            </a:r>
            <a:r>
              <a:rPr lang="en-US" sz="1100" b="1" dirty="0"/>
              <a:t>product</a:t>
            </a:r>
            <a:r>
              <a:rPr lang="en-US" sz="1100" dirty="0"/>
              <a:t>, and </a:t>
            </a:r>
            <a:r>
              <a:rPr lang="en-US" sz="1100" b="1" dirty="0" smtClean="0"/>
              <a:t>channel</a:t>
            </a:r>
            <a:r>
              <a:rPr lang="en-US" sz="1100" dirty="0" smtClean="0"/>
              <a:t>. </a:t>
            </a:r>
            <a:r>
              <a:rPr lang="en-US" sz="1100" dirty="0"/>
              <a:t>Due to </a:t>
            </a:r>
            <a:r>
              <a:rPr lang="en-US" sz="1100" b="1" dirty="0"/>
              <a:t>high economic opportunity </a:t>
            </a:r>
            <a:r>
              <a:rPr lang="en-US" sz="1100" dirty="0"/>
              <a:t>in Japan, we recommend to establish </a:t>
            </a:r>
            <a:r>
              <a:rPr lang="en-US" sz="1100" b="1" dirty="0"/>
              <a:t>greenfield operations </a:t>
            </a:r>
            <a:r>
              <a:rPr lang="en-US" sz="1100" dirty="0"/>
              <a:t>for </a:t>
            </a:r>
            <a:r>
              <a:rPr lang="en-US" sz="1100" b="1" dirty="0"/>
              <a:t>Soft Silk </a:t>
            </a:r>
            <a:r>
              <a:rPr lang="en-US" sz="1100" dirty="0"/>
              <a:t>and </a:t>
            </a:r>
            <a:r>
              <a:rPr lang="en-US" sz="1100" b="1" dirty="0"/>
              <a:t>Yore Sky</a:t>
            </a:r>
            <a:endParaRPr lang="en-US" altLang="zh-HK" sz="1100" b="1" dirty="0">
              <a:latin typeface="Arial" panose="020B0604020202020204" pitchFamily="34" charset="0"/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431799" y="6129338"/>
            <a:ext cx="816164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 </a:t>
            </a:r>
            <a:endParaRPr lang="en-US" sz="700" dirty="0" smtClean="0"/>
          </a:p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Sources</a:t>
            </a:r>
            <a:r>
              <a:rPr lang="en-US" sz="700"/>
              <a:t>: </a:t>
            </a:r>
            <a:r>
              <a:rPr lang="en-US" sz="700" smtClean="0"/>
              <a:t>Team analysis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18543251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Objekt 4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4905430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78" name="think-cell Folie" r:id="rId5" imgW="378" imgH="377" progId="TCLayout.ActiveDocument.1">
                  <p:embed/>
                </p:oleObj>
              </mc:Choice>
              <mc:Fallback>
                <p:oleObj name="think-cell Folie" r:id="rId5" imgW="378" imgH="37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Competitors from Japan and South Korea have been successfully in going global – Tactics Hui Fang can adopt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F15E-1F84-3740-8ED2-5CCB0C30F926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457200" y="1064381"/>
            <a:ext cx="822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accent3"/>
                </a:solidFill>
              </a:rPr>
              <a:t>Competitor case studies</a:t>
            </a:r>
            <a:endParaRPr lang="en-US" sz="1500" b="1" dirty="0">
              <a:solidFill>
                <a:schemeClr val="accent3"/>
              </a:solidFill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431798" y="1768336"/>
            <a:ext cx="1530352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/>
              <a:t>Case</a:t>
            </a:r>
            <a:endParaRPr lang="en-US" altLang="en-US" b="1" dirty="0"/>
          </a:p>
        </p:txBody>
      </p:sp>
      <p:sp>
        <p:nvSpPr>
          <p:cNvPr id="10" name="Line 29"/>
          <p:cNvSpPr>
            <a:spLocks noChangeShapeType="1"/>
          </p:cNvSpPr>
          <p:nvPr/>
        </p:nvSpPr>
        <p:spPr bwMode="auto">
          <a:xfrm>
            <a:off x="431799" y="2086070"/>
            <a:ext cx="1530351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46" name="Textfeld 45"/>
          <p:cNvSpPr txBox="1"/>
          <p:nvPr/>
        </p:nvSpPr>
        <p:spPr>
          <a:xfrm>
            <a:off x="431799" y="6129338"/>
            <a:ext cx="81616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 </a:t>
            </a:r>
          </a:p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Sources: Team analysis, </a:t>
            </a:r>
            <a:r>
              <a:rPr lang="en-US" sz="700" dirty="0" smtClean="0"/>
              <a:t>press research, </a:t>
            </a:r>
            <a:r>
              <a:rPr lang="en-US" sz="700" dirty="0"/>
              <a:t>Reference for Business</a:t>
            </a:r>
          </a:p>
          <a:p>
            <a:pPr>
              <a:spcBef>
                <a:spcPts val="300"/>
              </a:spcBef>
              <a:buClr>
                <a:schemeClr val="accent1"/>
              </a:buClr>
            </a:pPr>
            <a:endParaRPr lang="en-US" sz="700" dirty="0"/>
          </a:p>
        </p:txBody>
      </p:sp>
      <p:sp>
        <p:nvSpPr>
          <p:cNvPr id="47" name="Rectangle 24"/>
          <p:cNvSpPr>
            <a:spLocks noChangeArrowheads="1"/>
          </p:cNvSpPr>
          <p:nvPr/>
        </p:nvSpPr>
        <p:spPr bwMode="auto">
          <a:xfrm>
            <a:off x="2113913" y="1768336"/>
            <a:ext cx="2107567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/>
              <a:t>Background</a:t>
            </a:r>
            <a:endParaRPr lang="en-US" altLang="en-US" b="1" dirty="0"/>
          </a:p>
        </p:txBody>
      </p:sp>
      <p:sp>
        <p:nvSpPr>
          <p:cNvPr id="48" name="Line 29"/>
          <p:cNvSpPr>
            <a:spLocks noChangeShapeType="1"/>
          </p:cNvSpPr>
          <p:nvPr/>
        </p:nvSpPr>
        <p:spPr bwMode="auto">
          <a:xfrm>
            <a:off x="2113914" y="2086070"/>
            <a:ext cx="2107565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49" name="Rectangle 23"/>
          <p:cNvSpPr>
            <a:spLocks noChangeArrowheads="1"/>
          </p:cNvSpPr>
          <p:nvPr/>
        </p:nvSpPr>
        <p:spPr bwMode="auto">
          <a:xfrm>
            <a:off x="2113913" y="2206040"/>
            <a:ext cx="2107567" cy="167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>
              <a:spcBef>
                <a:spcPts val="600"/>
              </a:spcBef>
              <a:buFont typeface="Wingdings" charset="2"/>
              <a:buChar char="§"/>
            </a:pPr>
            <a:r>
              <a:rPr lang="en-US" sz="1100" dirty="0"/>
              <a:t>Largest manufacturer of cosmetics in Japan with more than 20 brands</a:t>
            </a:r>
          </a:p>
          <a:p>
            <a:pPr marL="173037" lvl="1" indent="-171450">
              <a:spcBef>
                <a:spcPts val="600"/>
              </a:spcBef>
              <a:buFont typeface="Wingdings" charset="2"/>
              <a:buChar char="§"/>
            </a:pPr>
            <a:r>
              <a:rPr lang="en-US" sz="1100" b="1" dirty="0"/>
              <a:t>Adopted a well-diversified strategy offering multi-brands in all categories </a:t>
            </a:r>
          </a:p>
          <a:p>
            <a:pPr marL="173037" lvl="1" indent="-171450">
              <a:spcBef>
                <a:spcPts val="600"/>
              </a:spcBef>
              <a:buFont typeface="Wingdings" charset="2"/>
              <a:buChar char="§"/>
            </a:pPr>
            <a:r>
              <a:rPr lang="en-US" sz="1100" dirty="0"/>
              <a:t>Uses retail price as a signal of the category: Premium, Mass-premium, and Mass</a:t>
            </a:r>
          </a:p>
        </p:txBody>
      </p:sp>
      <p:sp>
        <p:nvSpPr>
          <p:cNvPr id="50" name="Rectangle 24"/>
          <p:cNvSpPr>
            <a:spLocks noChangeArrowheads="1"/>
          </p:cNvSpPr>
          <p:nvPr/>
        </p:nvSpPr>
        <p:spPr bwMode="auto">
          <a:xfrm>
            <a:off x="4363718" y="1768336"/>
            <a:ext cx="2107567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/>
              <a:t>Tactic </a:t>
            </a:r>
            <a:endParaRPr lang="en-US" altLang="en-US" b="1" dirty="0"/>
          </a:p>
        </p:txBody>
      </p:sp>
      <p:sp>
        <p:nvSpPr>
          <p:cNvPr id="51" name="Line 29"/>
          <p:cNvSpPr>
            <a:spLocks noChangeShapeType="1"/>
          </p:cNvSpPr>
          <p:nvPr/>
        </p:nvSpPr>
        <p:spPr bwMode="auto">
          <a:xfrm>
            <a:off x="4363719" y="2086070"/>
            <a:ext cx="2107565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2" name="Rectangle 23"/>
          <p:cNvSpPr>
            <a:spLocks noChangeArrowheads="1"/>
          </p:cNvSpPr>
          <p:nvPr/>
        </p:nvSpPr>
        <p:spPr bwMode="auto">
          <a:xfrm>
            <a:off x="4363718" y="2206040"/>
            <a:ext cx="2107567" cy="167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>
              <a:spcBef>
                <a:spcPts val="600"/>
              </a:spcBef>
              <a:buFont typeface="Wingdings" charset="2"/>
              <a:buChar char="§"/>
            </a:pPr>
            <a:r>
              <a:rPr lang="en-US" altLang="de-DE" sz="1100" dirty="0">
                <a:solidFill>
                  <a:srgbClr val="000000"/>
                </a:solidFill>
              </a:rPr>
              <a:t>Offered high end retailers such as Bloomingdales and Bullock  an exclusive product line</a:t>
            </a:r>
          </a:p>
          <a:p>
            <a:pPr marL="173037" lvl="1" indent="-171450">
              <a:spcBef>
                <a:spcPts val="600"/>
              </a:spcBef>
              <a:buFont typeface="Wingdings" charset="2"/>
              <a:buChar char="§"/>
            </a:pPr>
            <a:r>
              <a:rPr lang="en-US" altLang="de-DE" sz="1100" b="1" dirty="0">
                <a:solidFill>
                  <a:srgbClr val="000000"/>
                </a:solidFill>
              </a:rPr>
              <a:t>Segmented their product line into five different age groups and applied targeted marketed tactics</a:t>
            </a:r>
          </a:p>
          <a:p>
            <a:pPr marL="173037" lvl="1" indent="-171450">
              <a:spcBef>
                <a:spcPts val="600"/>
              </a:spcBef>
              <a:buFont typeface="Wingdings" charset="2"/>
              <a:buChar char="§"/>
            </a:pPr>
            <a:r>
              <a:rPr lang="en-US" altLang="de-DE" sz="1100" dirty="0">
                <a:solidFill>
                  <a:srgbClr val="000000"/>
                </a:solidFill>
              </a:rPr>
              <a:t>Product diversification and retail diversification</a:t>
            </a:r>
          </a:p>
        </p:txBody>
      </p:sp>
      <p:sp>
        <p:nvSpPr>
          <p:cNvPr id="53" name="Rectangle 24"/>
          <p:cNvSpPr>
            <a:spLocks noChangeArrowheads="1"/>
          </p:cNvSpPr>
          <p:nvPr/>
        </p:nvSpPr>
        <p:spPr bwMode="auto">
          <a:xfrm>
            <a:off x="6613915" y="1768336"/>
            <a:ext cx="2107567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/>
              <a:t>Result </a:t>
            </a:r>
            <a:endParaRPr lang="en-US" altLang="en-US" b="1" dirty="0"/>
          </a:p>
        </p:txBody>
      </p:sp>
      <p:sp>
        <p:nvSpPr>
          <p:cNvPr id="54" name="Line 29"/>
          <p:cNvSpPr>
            <a:spLocks noChangeShapeType="1"/>
          </p:cNvSpPr>
          <p:nvPr/>
        </p:nvSpPr>
        <p:spPr bwMode="auto">
          <a:xfrm>
            <a:off x="6613916" y="2086070"/>
            <a:ext cx="2107565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5" name="Rectangle 23"/>
          <p:cNvSpPr>
            <a:spLocks noChangeArrowheads="1"/>
          </p:cNvSpPr>
          <p:nvPr/>
        </p:nvSpPr>
        <p:spPr bwMode="auto">
          <a:xfrm>
            <a:off x="6613915" y="2206040"/>
            <a:ext cx="2107567" cy="143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>
              <a:spcBef>
                <a:spcPts val="600"/>
              </a:spcBef>
              <a:buFont typeface="Wingdings" charset="2"/>
              <a:buChar char="§"/>
            </a:pPr>
            <a:r>
              <a:rPr lang="en-US" altLang="de-DE" sz="1100" dirty="0">
                <a:solidFill>
                  <a:srgbClr val="000000"/>
                </a:solidFill>
              </a:rPr>
              <a:t>By the mid 1980s, Shiseido had bolstered its sales to $75 million annually and was </a:t>
            </a:r>
            <a:r>
              <a:rPr lang="en-US" altLang="de-DE" sz="1100" b="1" dirty="0">
                <a:solidFill>
                  <a:srgbClr val="000000"/>
                </a:solidFill>
              </a:rPr>
              <a:t>growing by 40% each year</a:t>
            </a:r>
          </a:p>
          <a:p>
            <a:pPr marL="173037" lvl="1" indent="-171450">
              <a:spcBef>
                <a:spcPts val="600"/>
              </a:spcBef>
              <a:buFont typeface="Wingdings" charset="2"/>
              <a:buChar char="§"/>
            </a:pPr>
            <a:r>
              <a:rPr lang="en-US" sz="1100" b="1" dirty="0"/>
              <a:t>Overseas operations include about 70 business sites in 70 countries</a:t>
            </a:r>
            <a:r>
              <a:rPr lang="en-US" sz="1100" dirty="0"/>
              <a:t>, 10 manufacturing sites and 6 R&amp;D site</a:t>
            </a:r>
            <a:endParaRPr lang="en-US" altLang="de-DE" sz="1100" dirty="0">
              <a:solidFill>
                <a:srgbClr val="000000"/>
              </a:solidFill>
            </a:endParaRPr>
          </a:p>
        </p:txBody>
      </p:sp>
      <p:sp>
        <p:nvSpPr>
          <p:cNvPr id="56" name="Line 29"/>
          <p:cNvSpPr>
            <a:spLocks noChangeShapeType="1"/>
          </p:cNvSpPr>
          <p:nvPr/>
        </p:nvSpPr>
        <p:spPr bwMode="auto">
          <a:xfrm>
            <a:off x="431800" y="4029265"/>
            <a:ext cx="1530351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7" name="Line 29"/>
          <p:cNvSpPr>
            <a:spLocks noChangeShapeType="1"/>
          </p:cNvSpPr>
          <p:nvPr/>
        </p:nvSpPr>
        <p:spPr bwMode="auto">
          <a:xfrm>
            <a:off x="2113915" y="4029265"/>
            <a:ext cx="2107565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8" name="Line 29"/>
          <p:cNvSpPr>
            <a:spLocks noChangeShapeType="1"/>
          </p:cNvSpPr>
          <p:nvPr/>
        </p:nvSpPr>
        <p:spPr bwMode="auto">
          <a:xfrm>
            <a:off x="4363720" y="4029265"/>
            <a:ext cx="2107565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9" name="Line 29"/>
          <p:cNvSpPr>
            <a:spLocks noChangeShapeType="1"/>
          </p:cNvSpPr>
          <p:nvPr/>
        </p:nvSpPr>
        <p:spPr bwMode="auto">
          <a:xfrm>
            <a:off x="6613917" y="4029265"/>
            <a:ext cx="2107565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60" name="Line 29"/>
          <p:cNvSpPr>
            <a:spLocks noChangeShapeType="1"/>
          </p:cNvSpPr>
          <p:nvPr/>
        </p:nvSpPr>
        <p:spPr bwMode="auto">
          <a:xfrm rot="16200000">
            <a:off x="1080953" y="2967269"/>
            <a:ext cx="1762396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61" name="Gleichschenkliges Dreieck 60"/>
          <p:cNvSpPr/>
          <p:nvPr/>
        </p:nvSpPr>
        <p:spPr>
          <a:xfrm rot="5400000">
            <a:off x="1800229" y="2897404"/>
            <a:ext cx="375212" cy="202848"/>
          </a:xfrm>
          <a:prstGeom prst="triangle">
            <a:avLst/>
          </a:prstGeom>
          <a:solidFill>
            <a:srgbClr val="F49100"/>
          </a:solidFill>
          <a:ln w="22225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 wrap="none" lIns="0" tIns="0" rIns="0" bIns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Line 29"/>
          <p:cNvSpPr>
            <a:spLocks noChangeShapeType="1"/>
          </p:cNvSpPr>
          <p:nvPr/>
        </p:nvSpPr>
        <p:spPr bwMode="auto">
          <a:xfrm rot="16200000">
            <a:off x="1080953" y="5102210"/>
            <a:ext cx="1762396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63" name="Gleichschenkliges Dreieck 62"/>
          <p:cNvSpPr/>
          <p:nvPr/>
        </p:nvSpPr>
        <p:spPr>
          <a:xfrm rot="5400000">
            <a:off x="1800229" y="5032345"/>
            <a:ext cx="375212" cy="202848"/>
          </a:xfrm>
          <a:prstGeom prst="triangle">
            <a:avLst/>
          </a:prstGeom>
          <a:solidFill>
            <a:srgbClr val="F49100"/>
          </a:solidFill>
          <a:ln w="22225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 wrap="none" lIns="0" tIns="0" rIns="0" bIns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23"/>
          <p:cNvSpPr>
            <a:spLocks noChangeArrowheads="1"/>
          </p:cNvSpPr>
          <p:nvPr/>
        </p:nvSpPr>
        <p:spPr bwMode="auto">
          <a:xfrm>
            <a:off x="2113915" y="4174446"/>
            <a:ext cx="2107567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>
              <a:spcBef>
                <a:spcPts val="600"/>
              </a:spcBef>
              <a:buFont typeface="Wingdings" charset="2"/>
              <a:buChar char="§"/>
            </a:pPr>
            <a:r>
              <a:rPr lang="en-US" altLang="de-DE" sz="1100" dirty="0">
                <a:solidFill>
                  <a:srgbClr val="000000"/>
                </a:solidFill>
              </a:rPr>
              <a:t>A South Korean cosmetics company focused on developing niche markets </a:t>
            </a:r>
          </a:p>
          <a:p>
            <a:pPr marL="173037" lvl="1" indent="-171450">
              <a:spcBef>
                <a:spcPts val="600"/>
              </a:spcBef>
              <a:buFont typeface="Wingdings" charset="2"/>
              <a:buChar char="§"/>
            </a:pPr>
            <a:r>
              <a:rPr lang="en-US" altLang="de-DE" sz="1100" dirty="0">
                <a:solidFill>
                  <a:srgbClr val="000000"/>
                </a:solidFill>
              </a:rPr>
              <a:t>Expand into high-functional products in major cosmetic categories </a:t>
            </a:r>
          </a:p>
          <a:p>
            <a:pPr marL="173037" lvl="1" indent="-171450">
              <a:spcBef>
                <a:spcPts val="600"/>
              </a:spcBef>
              <a:buFont typeface="Wingdings" charset="2"/>
              <a:buChar char="§"/>
            </a:pPr>
            <a:r>
              <a:rPr lang="en-US" altLang="de-DE" sz="1100" dirty="0">
                <a:solidFill>
                  <a:srgbClr val="000000"/>
                </a:solidFill>
              </a:rPr>
              <a:t>Focused on securing competitiveness through </a:t>
            </a:r>
            <a:r>
              <a:rPr lang="en-US" altLang="de-DE" sz="1100" b="1" dirty="0">
                <a:solidFill>
                  <a:srgbClr val="000000"/>
                </a:solidFill>
              </a:rPr>
              <a:t>reinforced R&amp;D to provide differentiated products</a:t>
            </a:r>
          </a:p>
        </p:txBody>
      </p:sp>
      <p:sp>
        <p:nvSpPr>
          <p:cNvPr id="66" name="Rectangle 23"/>
          <p:cNvSpPr>
            <a:spLocks noChangeArrowheads="1"/>
          </p:cNvSpPr>
          <p:nvPr/>
        </p:nvSpPr>
        <p:spPr bwMode="auto">
          <a:xfrm>
            <a:off x="4363720" y="4174446"/>
            <a:ext cx="2107567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>
              <a:spcBef>
                <a:spcPts val="600"/>
              </a:spcBef>
              <a:buFont typeface="Wingdings" charset="2"/>
              <a:buChar char="§"/>
            </a:pPr>
            <a:r>
              <a:rPr lang="en-US" altLang="de-DE" sz="1100" b="1" dirty="0">
                <a:solidFill>
                  <a:srgbClr val="000000"/>
                </a:solidFill>
              </a:rPr>
              <a:t>Multi-domestic approach </a:t>
            </a:r>
            <a:r>
              <a:rPr lang="en-US" altLang="de-DE" sz="1100" dirty="0">
                <a:solidFill>
                  <a:srgbClr val="000000"/>
                </a:solidFill>
              </a:rPr>
              <a:t>due to different levels of industrial and economic development of each country/region</a:t>
            </a:r>
          </a:p>
          <a:p>
            <a:pPr marL="173037" lvl="1" indent="-171450">
              <a:spcBef>
                <a:spcPts val="600"/>
              </a:spcBef>
              <a:buFont typeface="Wingdings" charset="2"/>
              <a:buChar char="§"/>
            </a:pPr>
            <a:r>
              <a:rPr lang="en-US" altLang="de-DE" sz="1100" b="1" dirty="0">
                <a:solidFill>
                  <a:srgbClr val="000000"/>
                </a:solidFill>
              </a:rPr>
              <a:t>Limit distribution through only high-end customers to raise their brand prestige</a:t>
            </a:r>
          </a:p>
          <a:p>
            <a:pPr marL="173037" lvl="1" indent="-171450">
              <a:spcBef>
                <a:spcPts val="600"/>
              </a:spcBef>
              <a:buFont typeface="Wingdings" charset="2"/>
              <a:buChar char="§"/>
            </a:pPr>
            <a:r>
              <a:rPr lang="en-US" altLang="de-DE" sz="1100" dirty="0">
                <a:solidFill>
                  <a:srgbClr val="000000"/>
                </a:solidFill>
              </a:rPr>
              <a:t>Penetrate market via direct ownership by hiring local management</a:t>
            </a:r>
          </a:p>
        </p:txBody>
      </p:sp>
      <p:sp>
        <p:nvSpPr>
          <p:cNvPr id="67" name="Rectangle 23"/>
          <p:cNvSpPr>
            <a:spLocks noChangeArrowheads="1"/>
          </p:cNvSpPr>
          <p:nvPr/>
        </p:nvSpPr>
        <p:spPr bwMode="auto">
          <a:xfrm>
            <a:off x="6613917" y="4174446"/>
            <a:ext cx="2107567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>
              <a:spcBef>
                <a:spcPts val="600"/>
              </a:spcBef>
              <a:buFont typeface="Wingdings" charset="2"/>
              <a:buChar char="§"/>
            </a:pPr>
            <a:r>
              <a:rPr lang="en-US" altLang="de-DE" sz="1100" dirty="0">
                <a:solidFill>
                  <a:srgbClr val="000000"/>
                </a:solidFill>
              </a:rPr>
              <a:t>Amore Pacific is currently the </a:t>
            </a:r>
            <a:r>
              <a:rPr lang="en-US" altLang="de-DE" sz="1100" b="1" dirty="0">
                <a:solidFill>
                  <a:srgbClr val="000000"/>
                </a:solidFill>
              </a:rPr>
              <a:t>number one cosmetic company domestically </a:t>
            </a:r>
            <a:r>
              <a:rPr lang="en-US" altLang="de-DE" sz="1100" dirty="0">
                <a:solidFill>
                  <a:srgbClr val="000000"/>
                </a:solidFill>
              </a:rPr>
              <a:t>with 35% market share (2010)</a:t>
            </a:r>
          </a:p>
          <a:p>
            <a:pPr marL="173037" lvl="1" indent="-171450">
              <a:spcBef>
                <a:spcPts val="600"/>
              </a:spcBef>
              <a:buFont typeface="Wingdings" charset="2"/>
              <a:buChar char="§"/>
            </a:pPr>
            <a:r>
              <a:rPr lang="en-US" altLang="de-DE" sz="1100" dirty="0">
                <a:solidFill>
                  <a:srgbClr val="000000"/>
                </a:solidFill>
              </a:rPr>
              <a:t>Overall company stocks grew 127% in 2014 with </a:t>
            </a:r>
            <a:r>
              <a:rPr lang="en-US" altLang="de-DE" sz="1100" b="1" dirty="0">
                <a:solidFill>
                  <a:srgbClr val="000000"/>
                </a:solidFill>
              </a:rPr>
              <a:t>overseas operations growing 11%</a:t>
            </a:r>
          </a:p>
          <a:p>
            <a:pPr marL="173037" lvl="1" indent="-171450">
              <a:spcBef>
                <a:spcPts val="600"/>
              </a:spcBef>
              <a:buFont typeface="Wingdings" charset="2"/>
              <a:buChar char="§"/>
            </a:pPr>
            <a:r>
              <a:rPr lang="en-US" altLang="de-DE" sz="1100" dirty="0">
                <a:solidFill>
                  <a:srgbClr val="000000"/>
                </a:solidFill>
              </a:rPr>
              <a:t>Successfully entering </a:t>
            </a:r>
            <a:r>
              <a:rPr lang="en-US" altLang="de-DE" sz="1100" dirty="0" smtClean="0">
                <a:solidFill>
                  <a:srgbClr val="000000"/>
                </a:solidFill>
              </a:rPr>
              <a:t>FR </a:t>
            </a:r>
            <a:r>
              <a:rPr lang="en-US" altLang="de-DE" sz="1100" dirty="0">
                <a:solidFill>
                  <a:srgbClr val="000000"/>
                </a:solidFill>
              </a:rPr>
              <a:t>has helped the company capture light in the U.S. market</a:t>
            </a:r>
          </a:p>
        </p:txBody>
      </p:sp>
      <p:sp>
        <p:nvSpPr>
          <p:cNvPr id="34" name="Rectangle 23"/>
          <p:cNvSpPr>
            <a:spLocks noChangeArrowheads="1"/>
          </p:cNvSpPr>
          <p:nvPr/>
        </p:nvSpPr>
        <p:spPr bwMode="auto">
          <a:xfrm>
            <a:off x="431798" y="3040542"/>
            <a:ext cx="1247424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587" lvl="1" algn="ctr">
              <a:spcBef>
                <a:spcPts val="600"/>
              </a:spcBef>
            </a:pPr>
            <a:r>
              <a:rPr lang="en-US" altLang="de-DE" sz="1300" b="1" dirty="0" smtClean="0">
                <a:solidFill>
                  <a:srgbClr val="000000"/>
                </a:solidFill>
              </a:rPr>
              <a:t>JP → US</a:t>
            </a:r>
            <a:endParaRPr lang="en-US" altLang="de-DE" sz="1300" dirty="0">
              <a:solidFill>
                <a:srgbClr val="000000"/>
              </a:solidFill>
            </a:endParaRPr>
          </a:p>
        </p:txBody>
      </p:sp>
      <p:pic>
        <p:nvPicPr>
          <p:cNvPr id="36" name="Picture 37" descr="Shiseido-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98" y="2714262"/>
            <a:ext cx="1247424" cy="305619"/>
          </a:xfrm>
          <a:prstGeom prst="rect">
            <a:avLst/>
          </a:prstGeom>
        </p:spPr>
      </p:pic>
      <p:pic>
        <p:nvPicPr>
          <p:cNvPr id="37" name="Picture 2" descr="5945_logo_279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98" y="4770428"/>
            <a:ext cx="1401408" cy="401837"/>
          </a:xfrm>
          <a:prstGeom prst="rect">
            <a:avLst/>
          </a:prstGeom>
        </p:spPr>
      </p:pic>
      <p:sp>
        <p:nvSpPr>
          <p:cNvPr id="38" name="Rectangle 23"/>
          <p:cNvSpPr>
            <a:spLocks noChangeArrowheads="1"/>
          </p:cNvSpPr>
          <p:nvPr/>
        </p:nvSpPr>
        <p:spPr bwMode="auto">
          <a:xfrm>
            <a:off x="431798" y="5186394"/>
            <a:ext cx="1247424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587" lvl="1" algn="ctr">
              <a:spcBef>
                <a:spcPts val="600"/>
              </a:spcBef>
            </a:pPr>
            <a:r>
              <a:rPr lang="en-US" altLang="de-DE" sz="1300" b="1" dirty="0">
                <a:solidFill>
                  <a:srgbClr val="000000"/>
                </a:solidFill>
              </a:rPr>
              <a:t>KR </a:t>
            </a:r>
            <a:r>
              <a:rPr lang="en-US" altLang="de-DE" sz="1300" b="1" dirty="0" smtClean="0">
                <a:solidFill>
                  <a:srgbClr val="000000"/>
                </a:solidFill>
              </a:rPr>
              <a:t>→ FR</a:t>
            </a:r>
            <a:endParaRPr lang="en-US" altLang="de-DE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9998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2353017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1" name="think-cell Folie" r:id="rId23" imgW="378" imgH="377" progId="TCLayout.ActiveDocument.1">
                  <p:embed/>
                </p:oleObj>
              </mc:Choice>
              <mc:Fallback>
                <p:oleObj name="think-cell Folie" r:id="rId23" imgW="378" imgH="37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rgbClr r="0" g="0" b="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tx2"/>
              </a:buClr>
            </a:pPr>
            <a:endParaRPr lang="en-US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8" name="Rechteck 67"/>
          <p:cNvSpPr/>
          <p:nvPr/>
        </p:nvSpPr>
        <p:spPr>
          <a:xfrm>
            <a:off x="1007741" y="2296457"/>
            <a:ext cx="2348234" cy="1589246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ctr"/>
          <a:lstStyle/>
          <a:p>
            <a:pPr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3600" b="1" dirty="0" smtClean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63" name="Rechteck 262"/>
          <p:cNvSpPr/>
          <p:nvPr/>
        </p:nvSpPr>
        <p:spPr>
          <a:xfrm>
            <a:off x="3441393" y="2295545"/>
            <a:ext cx="2348234" cy="158924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ctr"/>
          <a:lstStyle/>
          <a:p>
            <a:pPr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3600" b="1" dirty="0" smtClean="0">
                <a:solidFill>
                  <a:schemeClr val="bg1"/>
                </a:solidFill>
              </a:rPr>
              <a:t>Stars</a:t>
            </a:r>
          </a:p>
        </p:txBody>
      </p:sp>
      <p:sp>
        <p:nvSpPr>
          <p:cNvPr id="266" name="Rechteck 265"/>
          <p:cNvSpPr/>
          <p:nvPr/>
        </p:nvSpPr>
        <p:spPr>
          <a:xfrm>
            <a:off x="1009492" y="3952875"/>
            <a:ext cx="2348234" cy="1589246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ctr"/>
          <a:lstStyle/>
          <a:p>
            <a:pPr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3600" b="1" dirty="0" smtClean="0">
                <a:solidFill>
                  <a:schemeClr val="bg1"/>
                </a:solidFill>
              </a:rPr>
              <a:t>Non-Focus</a:t>
            </a:r>
          </a:p>
        </p:txBody>
      </p:sp>
      <p:sp>
        <p:nvSpPr>
          <p:cNvPr id="267" name="Rechteck 266"/>
          <p:cNvSpPr/>
          <p:nvPr/>
        </p:nvSpPr>
        <p:spPr>
          <a:xfrm>
            <a:off x="3436794" y="3951963"/>
            <a:ext cx="2355454" cy="1589246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ctr"/>
          <a:lstStyle/>
          <a:p>
            <a:pPr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3600" b="1" dirty="0" smtClean="0">
                <a:solidFill>
                  <a:schemeClr val="accent5"/>
                </a:solidFill>
              </a:rPr>
              <a:t>Low   Risk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Considering lower-risk markets as Japan does not trade-off the benefits of access to high technology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F15E-1F84-3740-8ED2-5CCB0C30F926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431799" y="6129338"/>
            <a:ext cx="816164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 </a:t>
            </a:r>
          </a:p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Sources: Team analysis, </a:t>
            </a:r>
            <a:r>
              <a:rPr lang="en-US" sz="700" dirty="0" err="1"/>
              <a:t>Euromonitor</a:t>
            </a:r>
            <a:r>
              <a:rPr lang="en-US" sz="700" dirty="0"/>
              <a:t> Beauty &amp; Personal Care </a:t>
            </a:r>
            <a:r>
              <a:rPr lang="en-US" sz="700" dirty="0" smtClean="0"/>
              <a:t>2013 – 2014, Hofstede Index, World </a:t>
            </a:r>
            <a:r>
              <a:rPr lang="en-US" sz="700" dirty="0"/>
              <a:t>Competitiveness Report </a:t>
            </a:r>
            <a:r>
              <a:rPr lang="en-US" sz="700" dirty="0" smtClean="0"/>
              <a:t>2014 – 2015, IBIS </a:t>
            </a:r>
            <a:r>
              <a:rPr lang="en-US" sz="700" dirty="0"/>
              <a:t>Cosmetics Industry </a:t>
            </a:r>
            <a:r>
              <a:rPr lang="en-US" sz="700" dirty="0" smtClean="0"/>
              <a:t>Report, IHS </a:t>
            </a:r>
            <a:r>
              <a:rPr lang="en-US" sz="700" dirty="0"/>
              <a:t>Consumer Insights</a:t>
            </a:r>
          </a:p>
        </p:txBody>
      </p:sp>
      <p:graphicFrame>
        <p:nvGraphicFramePr>
          <p:cNvPr id="11" name="Objekt 10"/>
          <p:cNvGraphicFramePr>
            <a:graphicFrameLocks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785258953"/>
              </p:ext>
            </p:extLst>
          </p:nvPr>
        </p:nvGraphicFramePr>
        <p:xfrm>
          <a:off x="876300" y="2171700"/>
          <a:ext cx="5010049" cy="3486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2" name="Chart" r:id="rId25" imgW="5010049" imgH="3486032" progId="MSGraph.Chart.8">
                  <p:embed followColorScheme="full"/>
                </p:oleObj>
              </mc:Choice>
              <mc:Fallback>
                <p:oleObj name="Chart" r:id="rId25" imgW="5010049" imgH="3486032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876300" y="2171700"/>
                        <a:ext cx="5010049" cy="34860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platzhalter 2"/>
          <p:cNvSpPr>
            <a:spLocks noGrp="1"/>
          </p:cNvSpPr>
          <p:nvPr>
            <p:custDataLst>
              <p:tags r:id="rId5"/>
            </p:custDataLst>
          </p:nvPr>
        </p:nvSpPr>
        <p:spPr bwMode="gray">
          <a:xfrm>
            <a:off x="4541838" y="2727325"/>
            <a:ext cx="29845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B063457D-FD0D-473D-9187-8210EBAA10A8}" type="datetime'''''''''''''''D''''''''''''''''''''E'''''''''''''''''''''''">
              <a:rPr lang="en-US" sz="1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DE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Textplatzhalter 8"/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4549775" y="4479925"/>
            <a:ext cx="288925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73C47CA7-4699-43A0-874F-621CC0B76EA4}" type="datetime'E''''''''''S'''''''''''''''''''''">
              <a:rPr lang="en-US" sz="1400"/>
              <a:pPr/>
              <a:t>ES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Textplatzhalter 9"/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5253038" y="2974975"/>
            <a:ext cx="268288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2FC130C3-1CAA-469A-8332-A7FDB98D4172}" type="datetime'''J''''''''''''''''''''''''''P'''''''''''">
              <a:rPr lang="en-US" sz="1400" b="1"/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JP</a:t>
            </a:fld>
            <a:endParaRPr lang="en-US" sz="14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0" name="Textplatzhalter 6"/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3911600" y="3175000"/>
            <a:ext cx="29845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84B54CA8-4556-4B52-B1CE-7942857A4083}" type="datetime'''U''''''K'''''''''''''''''''''''''''''''''''''''''''''"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UK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" name="Textplatzhalter 7"/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3044825" y="2565400"/>
            <a:ext cx="29845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52568058-D963-4240-B965-8C25F2200D72}" type="datetime'''''''''''''''''''''''''''''''''C''''''''A'''''''''">
              <a:rPr lang="en-US" sz="1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CA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" name="Textplatzhalter 5"/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2101850" y="5175250"/>
            <a:ext cx="3175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073044FA-C505-4D55-8526-C6B3E4C32ABE}" type="datetime'''''''''M''''''''''''''''''''''''X'''''''''''''''''">
              <a:rPr lang="en-US" sz="1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MX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" name="Textplatzhalter 3"/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4940300" y="4165600"/>
            <a:ext cx="29845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65C98C8A-6AEB-4693-AAE3-AA614D3FF7F0}" type="datetime'''K''''''''R'''''''''''''''''''''''''''''''''''''''''''''''">
              <a:rPr lang="en-US" sz="1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KR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2" name="Textplatzhalter 7"/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1370013" y="5146675"/>
            <a:ext cx="29845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C30C3E"/>
                </a:solidFill>
              </a14:hiddenFill>
            </a:ext>
          </a:extLst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5E16473D-5D33-4986-8D2F-E9EA34349463}" type="datetime'''''''''''''B''''''''''''''R'''''''''''''''''''''''''''''''">
              <a:rPr lang="en-US" sz="1400">
                <a:solidFill>
                  <a:schemeClr val="bg1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BR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1" name="Textplatzhalter 6"/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2986088" y="3444875"/>
            <a:ext cx="287338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3ED4A668-8DA4-4679-A1A4-FA1D0A584BB6}" type="datetime'''F''''''''R'''">
              <a:rPr lang="en-US" sz="140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FR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3" name="Textplatzhalter 2"/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1684338" y="2613025"/>
            <a:ext cx="29845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C30C3E"/>
                </a:solidFill>
              </a14:hiddenFill>
            </a:ext>
          </a:extLst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3888B613-FE19-4569-B9B3-C286E6631952}" type="datetime'''''''''''U''''''''''''''S'''''''''''''">
              <a:rPr lang="en-US" sz="1400">
                <a:solidFill>
                  <a:schemeClr val="bg1"/>
                </a:solidFill>
              </a:rPr>
              <a:pPr/>
              <a:t>US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7" name="Rectangle 22"/>
          <p:cNvSpPr>
            <a:spLocks noChangeArrowheads="1"/>
          </p:cNvSpPr>
          <p:nvPr/>
        </p:nvSpPr>
        <p:spPr bwMode="auto">
          <a:xfrm>
            <a:off x="431798" y="1768336"/>
            <a:ext cx="5377332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/>
              <a:t>Comparison of benefits, risks, and strategic importance</a:t>
            </a:r>
            <a:endParaRPr lang="en-US" altLang="en-US" b="1" dirty="0"/>
          </a:p>
        </p:txBody>
      </p:sp>
      <p:sp>
        <p:nvSpPr>
          <p:cNvPr id="248" name="Line 29"/>
          <p:cNvSpPr>
            <a:spLocks noChangeShapeType="1"/>
          </p:cNvSpPr>
          <p:nvPr/>
        </p:nvSpPr>
        <p:spPr bwMode="auto">
          <a:xfrm>
            <a:off x="431800" y="2086070"/>
            <a:ext cx="5377330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49" name="Rectangle 26"/>
          <p:cNvSpPr>
            <a:spLocks noChangeArrowheads="1"/>
          </p:cNvSpPr>
          <p:nvPr/>
        </p:nvSpPr>
        <p:spPr bwMode="auto">
          <a:xfrm>
            <a:off x="6079491" y="1768336"/>
            <a:ext cx="2587274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/>
              <a:t>Results</a:t>
            </a:r>
            <a:endParaRPr lang="en-US" altLang="en-US" b="1" dirty="0"/>
          </a:p>
        </p:txBody>
      </p:sp>
      <p:sp>
        <p:nvSpPr>
          <p:cNvPr id="250" name="Rectangle 27"/>
          <p:cNvSpPr>
            <a:spLocks noChangeArrowheads="1"/>
          </p:cNvSpPr>
          <p:nvPr/>
        </p:nvSpPr>
        <p:spPr bwMode="auto">
          <a:xfrm>
            <a:off x="6188925" y="2206040"/>
            <a:ext cx="2532556" cy="373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b="1" i="1" dirty="0" smtClean="0">
                <a:latin typeface="Arial" panose="020B0604020202020204" pitchFamily="34" charset="0"/>
              </a:rPr>
              <a:t>Question </a:t>
            </a:r>
            <a:r>
              <a:rPr lang="en-US" altLang="de-DE" sz="1100" dirty="0" smtClean="0">
                <a:latin typeface="Arial" panose="020B0604020202020204" pitchFamily="34" charset="0"/>
              </a:rPr>
              <a:t>a potential entry to the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US market </a:t>
            </a:r>
            <a:r>
              <a:rPr lang="en-US" altLang="de-DE" sz="1100" dirty="0" smtClean="0">
                <a:latin typeface="Arial" panose="020B0604020202020204" pitchFamily="34" charset="0"/>
              </a:rPr>
              <a:t>as strategic gains come with high risk due to CAGE distances</a:t>
            </a:r>
          </a:p>
          <a:p>
            <a:pPr marL="173037" lvl="1" indent="-171450" defTabSz="330200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b="1" i="1" dirty="0" smtClean="0">
                <a:latin typeface="Arial" panose="020B0604020202020204" pitchFamily="34" charset="0"/>
              </a:rPr>
              <a:t>Consider</a:t>
            </a:r>
            <a:r>
              <a:rPr lang="en-US" altLang="de-DE" sz="1100" dirty="0" smtClean="0">
                <a:latin typeface="Arial" panose="020B0604020202020204" pitchFamily="34" charset="0"/>
              </a:rPr>
              <a:t> further entries in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smaller high-technology countries</a:t>
            </a:r>
            <a:r>
              <a:rPr lang="en-US" altLang="de-DE" sz="1100" dirty="0" smtClean="0">
                <a:latin typeface="Arial" panose="020B0604020202020204" pitchFamily="34" charset="0"/>
              </a:rPr>
              <a:t> with less competition, e.g. UK, DE, or JP</a:t>
            </a:r>
          </a:p>
          <a:p>
            <a:pPr marL="173037" lvl="1" indent="-171450" defTabSz="330200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b="1" i="1" dirty="0" smtClean="0">
                <a:latin typeface="Arial" panose="020B0604020202020204" pitchFamily="34" charset="0"/>
              </a:rPr>
              <a:t>Discuss</a:t>
            </a:r>
            <a:r>
              <a:rPr lang="en-US" altLang="de-DE" sz="1100" dirty="0" smtClean="0">
                <a:latin typeface="Arial" panose="020B0604020202020204" pitchFamily="34" charset="0"/>
              </a:rPr>
              <a:t> attractiveness of venturing in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growth markets </a:t>
            </a:r>
            <a:r>
              <a:rPr lang="en-US" altLang="de-DE" sz="1100" dirty="0" smtClean="0">
                <a:latin typeface="Arial" panose="020B0604020202020204" pitchFamily="34" charset="0"/>
              </a:rPr>
              <a:t>for fast financial benefits, e.g. KR or ES</a:t>
            </a:r>
          </a:p>
          <a:p>
            <a:pPr marL="173037" lvl="1" indent="-171450" defTabSz="330200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endParaRPr lang="en-US" altLang="de-DE" sz="500" dirty="0" smtClean="0">
              <a:latin typeface="Arial" panose="020B0604020202020204" pitchFamily="34" charset="0"/>
            </a:endParaRPr>
          </a:p>
          <a:p>
            <a:pPr marL="1587" lvl="1" algn="ctr" defTabSz="330200">
              <a:spcBef>
                <a:spcPts val="1200"/>
              </a:spcBef>
              <a:tabLst>
                <a:tab pos="8521700" algn="r"/>
              </a:tabLst>
            </a:pPr>
            <a:r>
              <a:rPr lang="en-US" altLang="de-DE" sz="1300" b="1" dirty="0" smtClean="0">
                <a:latin typeface="Arial" panose="020B0604020202020204" pitchFamily="34" charset="0"/>
              </a:rPr>
              <a:t>Methodology</a:t>
            </a:r>
          </a:p>
          <a:p>
            <a:pPr marL="173037" lvl="1" indent="-171450" defTabSz="330200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b="1" dirty="0" smtClean="0">
                <a:latin typeface="Arial" panose="020B0604020202020204" pitchFamily="34" charset="0"/>
              </a:rPr>
              <a:t>Costs / risks </a:t>
            </a:r>
            <a:r>
              <a:rPr lang="en-US" altLang="de-DE" sz="1100" dirty="0" smtClean="0">
                <a:latin typeface="Arial" panose="020B0604020202020204" pitchFamily="34" charset="0"/>
              </a:rPr>
              <a:t>includes an analysis of culture, competition, politics, entry costs, and infrastructure</a:t>
            </a:r>
          </a:p>
          <a:p>
            <a:pPr marL="173037" lvl="1" indent="-171450" defTabSz="330200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b="1" dirty="0" smtClean="0">
                <a:latin typeface="Arial" panose="020B0604020202020204" pitchFamily="34" charset="0"/>
              </a:rPr>
              <a:t>Strategic importance </a:t>
            </a:r>
            <a:r>
              <a:rPr lang="en-US" altLang="de-DE" sz="1100" dirty="0" smtClean="0">
                <a:latin typeface="Arial" panose="020B0604020202020204" pitchFamily="34" charset="0"/>
              </a:rPr>
              <a:t>derived from rivalry, supplier pressure, and strength of customer demands</a:t>
            </a:r>
          </a:p>
        </p:txBody>
      </p:sp>
      <p:sp>
        <p:nvSpPr>
          <p:cNvPr id="251" name="Freeform 19"/>
          <p:cNvSpPr>
            <a:spLocks/>
          </p:cNvSpPr>
          <p:nvPr/>
        </p:nvSpPr>
        <p:spPr bwMode="auto">
          <a:xfrm flipH="1">
            <a:off x="6056955" y="2086069"/>
            <a:ext cx="2669660" cy="3887483"/>
          </a:xfrm>
          <a:custGeom>
            <a:avLst/>
            <a:gdLst>
              <a:gd name="T0" fmla="*/ 0 w 1720"/>
              <a:gd name="T1" fmla="*/ 0 h 1961"/>
              <a:gd name="T2" fmla="*/ 829 w 1720"/>
              <a:gd name="T3" fmla="*/ 0 h 1961"/>
              <a:gd name="T4" fmla="*/ 829 w 1720"/>
              <a:gd name="T5" fmla="*/ 918 h 196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20" h="1961">
                <a:moveTo>
                  <a:pt x="0" y="0"/>
                </a:moveTo>
                <a:lnTo>
                  <a:pt x="1720" y="0"/>
                </a:lnTo>
                <a:lnTo>
                  <a:pt x="1720" y="1961"/>
                </a:lnTo>
              </a:path>
            </a:pathLst>
          </a:custGeom>
          <a:noFill/>
          <a:ln w="2222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255" name="Rectangle 22"/>
          <p:cNvSpPr>
            <a:spLocks noChangeArrowheads="1"/>
          </p:cNvSpPr>
          <p:nvPr/>
        </p:nvSpPr>
        <p:spPr bwMode="auto">
          <a:xfrm rot="16200000">
            <a:off x="-952721" y="3767453"/>
            <a:ext cx="3180146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/>
              <a:t>Strategic Importance</a:t>
            </a:r>
            <a:endParaRPr lang="en-US" altLang="en-US" b="1" dirty="0"/>
          </a:p>
        </p:txBody>
      </p:sp>
      <p:sp>
        <p:nvSpPr>
          <p:cNvPr id="257" name="Rectangle 22"/>
          <p:cNvSpPr>
            <a:spLocks noChangeArrowheads="1"/>
          </p:cNvSpPr>
          <p:nvPr/>
        </p:nvSpPr>
        <p:spPr bwMode="auto">
          <a:xfrm>
            <a:off x="1112520" y="5753556"/>
            <a:ext cx="4696610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smtClean="0"/>
              <a:t>Costs / Risks</a:t>
            </a:r>
            <a:endParaRPr lang="en-US" altLang="en-US" b="1" dirty="0"/>
          </a:p>
        </p:txBody>
      </p:sp>
      <p:sp>
        <p:nvSpPr>
          <p:cNvPr id="258" name="Rectangle 22"/>
          <p:cNvSpPr>
            <a:spLocks noChangeArrowheads="1"/>
          </p:cNvSpPr>
          <p:nvPr/>
        </p:nvSpPr>
        <p:spPr bwMode="auto">
          <a:xfrm rot="16200000">
            <a:off x="-854830" y="3879904"/>
            <a:ext cx="3366951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b="1" dirty="0" smtClean="0"/>
              <a:t>High</a:t>
            </a:r>
            <a:endParaRPr lang="en-US" altLang="en-US" b="1" dirty="0"/>
          </a:p>
        </p:txBody>
      </p:sp>
      <p:sp>
        <p:nvSpPr>
          <p:cNvPr id="259" name="Rectangle 22"/>
          <p:cNvSpPr>
            <a:spLocks noChangeArrowheads="1"/>
          </p:cNvSpPr>
          <p:nvPr/>
        </p:nvSpPr>
        <p:spPr bwMode="auto">
          <a:xfrm rot="16200000">
            <a:off x="-709522" y="3857457"/>
            <a:ext cx="3076335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/>
              <a:t>Low</a:t>
            </a:r>
            <a:endParaRPr lang="en-US" altLang="en-US" b="1" dirty="0"/>
          </a:p>
        </p:txBody>
      </p:sp>
      <p:sp>
        <p:nvSpPr>
          <p:cNvPr id="260" name="Rectangle 22"/>
          <p:cNvSpPr>
            <a:spLocks noChangeArrowheads="1"/>
          </p:cNvSpPr>
          <p:nvPr/>
        </p:nvSpPr>
        <p:spPr bwMode="auto">
          <a:xfrm>
            <a:off x="1112520" y="5614965"/>
            <a:ext cx="4696610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/>
              <a:t>High</a:t>
            </a:r>
            <a:endParaRPr lang="en-US" altLang="en-US" b="1" dirty="0"/>
          </a:p>
        </p:txBody>
      </p:sp>
      <p:sp>
        <p:nvSpPr>
          <p:cNvPr id="261" name="Rectangle 22"/>
          <p:cNvSpPr>
            <a:spLocks noChangeArrowheads="1"/>
          </p:cNvSpPr>
          <p:nvPr/>
        </p:nvSpPr>
        <p:spPr bwMode="auto">
          <a:xfrm>
            <a:off x="1114903" y="5614965"/>
            <a:ext cx="4696610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b="1" dirty="0" smtClean="0"/>
              <a:t>Low</a:t>
            </a:r>
            <a:endParaRPr lang="en-US" altLang="en-US" b="1" dirty="0"/>
          </a:p>
        </p:txBody>
      </p:sp>
      <p:sp>
        <p:nvSpPr>
          <p:cNvPr id="268" name="Rechteckige Legende 267"/>
          <p:cNvSpPr/>
          <p:nvPr/>
        </p:nvSpPr>
        <p:spPr>
          <a:xfrm>
            <a:off x="1126120" y="3380898"/>
            <a:ext cx="1170523" cy="377544"/>
          </a:xfrm>
          <a:prstGeom prst="wedgeRectCallout">
            <a:avLst>
              <a:gd name="adj1" fmla="val -7193"/>
              <a:gd name="adj2" fmla="val -101752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ctr"/>
          <a:lstStyle/>
          <a:p>
            <a:pPr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900" i="1" dirty="0" smtClean="0">
                <a:solidFill>
                  <a:schemeClr val="bg1"/>
                </a:solidFill>
              </a:rPr>
              <a:t>Bubble size = </a:t>
            </a:r>
            <a:r>
              <a:rPr lang="en-US" sz="900" i="1" dirty="0">
                <a:solidFill>
                  <a:schemeClr val="bg1"/>
                </a:solidFill>
              </a:rPr>
              <a:t>m</a:t>
            </a:r>
            <a:r>
              <a:rPr lang="en-US" sz="900" i="1" dirty="0" smtClean="0">
                <a:solidFill>
                  <a:schemeClr val="bg1"/>
                </a:solidFill>
              </a:rPr>
              <a:t>arket size 2013</a:t>
            </a:r>
          </a:p>
        </p:txBody>
      </p:sp>
      <p:sp>
        <p:nvSpPr>
          <p:cNvPr id="269" name="Line 29"/>
          <p:cNvSpPr>
            <a:spLocks noChangeShapeType="1"/>
          </p:cNvSpPr>
          <p:nvPr/>
        </p:nvSpPr>
        <p:spPr bwMode="auto">
          <a:xfrm>
            <a:off x="6188925" y="4222845"/>
            <a:ext cx="253769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42" name="Textfeld 41"/>
          <p:cNvSpPr txBox="1"/>
          <p:nvPr/>
        </p:nvSpPr>
        <p:spPr>
          <a:xfrm>
            <a:off x="457200" y="1064381"/>
            <a:ext cx="822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accent3"/>
                </a:solidFill>
              </a:rPr>
              <a:t>Attractiveness of selected countries</a:t>
            </a:r>
            <a:endParaRPr lang="en-US" sz="1500" b="1" dirty="0">
              <a:solidFill>
                <a:schemeClr val="accent3"/>
              </a:solidFill>
            </a:endParaRPr>
          </a:p>
        </p:txBody>
      </p:sp>
      <p:sp>
        <p:nvSpPr>
          <p:cNvPr id="111" name="Rechteck 110"/>
          <p:cNvSpPr/>
          <p:nvPr/>
        </p:nvSpPr>
        <p:spPr>
          <a:xfrm>
            <a:off x="2952750" y="4111625"/>
            <a:ext cx="981352" cy="8113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ctr"/>
          <a:lstStyle/>
          <a:p>
            <a:pPr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</a:pP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5" name="Ellipse 274"/>
          <p:cNvSpPr/>
          <p:nvPr>
            <p:custDataLst>
              <p:tags r:id="rId15"/>
            </p:custDataLst>
          </p:nvPr>
        </p:nvSpPr>
        <p:spPr bwMode="auto">
          <a:xfrm>
            <a:off x="3101975" y="4554538"/>
            <a:ext cx="107950" cy="10795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t"/>
          <a:lstStyle/>
          <a:p>
            <a:pPr marL="185738" indent="-185738"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276" name="Ellipse 275"/>
          <p:cNvSpPr/>
          <p:nvPr>
            <p:custDataLst>
              <p:tags r:id="rId16"/>
            </p:custDataLst>
          </p:nvPr>
        </p:nvSpPr>
        <p:spPr bwMode="auto">
          <a:xfrm>
            <a:off x="3101975" y="4727575"/>
            <a:ext cx="107950" cy="1079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t"/>
          <a:lstStyle/>
          <a:p>
            <a:pPr marL="185738" indent="-185738"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274" name="Ellipse 273"/>
          <p:cNvSpPr/>
          <p:nvPr>
            <p:custDataLst>
              <p:tags r:id="rId17"/>
            </p:custDataLst>
          </p:nvPr>
        </p:nvSpPr>
        <p:spPr bwMode="auto">
          <a:xfrm>
            <a:off x="3101975" y="4381500"/>
            <a:ext cx="107950" cy="107950"/>
          </a:xfrm>
          <a:prstGeom prst="ellipse">
            <a:avLst/>
          </a:prstGeom>
          <a:solidFill>
            <a:srgbClr val="C30C3E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t"/>
          <a:lstStyle/>
          <a:p>
            <a:pPr marL="185738" indent="-185738"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98" name="Textplatzhalter 8"/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3278188" y="4725988"/>
            <a:ext cx="455613" cy="12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&lt; $20 MM</a:t>
            </a: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9" name="Textplatzhalter 9"/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3278188" y="4552950"/>
            <a:ext cx="484188" cy="12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&gt; $ 20 MM</a:t>
            </a: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0" name="Textplatzhalter 10"/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3278188" y="4379913"/>
            <a:ext cx="484188" cy="12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&gt; $ 50 MM</a:t>
            </a: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2" name="Textfeld 131"/>
          <p:cNvSpPr txBox="1"/>
          <p:nvPr/>
        </p:nvSpPr>
        <p:spPr>
          <a:xfrm>
            <a:off x="2947988" y="4108450"/>
            <a:ext cx="10028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900" b="1" u="sng" dirty="0" smtClean="0">
                <a:solidFill>
                  <a:schemeClr val="bg1"/>
                </a:solidFill>
              </a:rPr>
              <a:t>Annual growth</a:t>
            </a:r>
            <a:endParaRPr lang="en-US" sz="9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1180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3526660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43" name="think-cell Folie" r:id="rId6" imgW="378" imgH="377" progId="TCLayout.ActiveDocument.1">
                  <p:embed/>
                </p:oleObj>
              </mc:Choice>
              <mc:Fallback>
                <p:oleObj name="think-cell Folie" r:id="rId6" imgW="378" imgH="37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rgbClr r="0" g="0" b="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tx2"/>
              </a:buClr>
            </a:pPr>
            <a:endParaRPr lang="en-US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market evaluation includes all factors that are crucial for a holistic high-quality comparison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F15E-1F84-3740-8ED2-5CCB0C30F926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457200" y="1064381"/>
            <a:ext cx="822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accent3"/>
                </a:solidFill>
              </a:rPr>
              <a:t>Details on market </a:t>
            </a:r>
            <a:r>
              <a:rPr lang="en-US" sz="1500" b="1" dirty="0">
                <a:solidFill>
                  <a:schemeClr val="accent3"/>
                </a:solidFill>
              </a:rPr>
              <a:t>e</a:t>
            </a:r>
            <a:r>
              <a:rPr lang="en-US" sz="1500" b="1" dirty="0" smtClean="0">
                <a:solidFill>
                  <a:schemeClr val="accent3"/>
                </a:solidFill>
              </a:rPr>
              <a:t>valuation</a:t>
            </a:r>
            <a:endParaRPr lang="en-US" sz="1500" b="1" dirty="0">
              <a:solidFill>
                <a:schemeClr val="accent3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31799" y="6129338"/>
            <a:ext cx="816164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 </a:t>
            </a:r>
          </a:p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Sources: Team analysis, </a:t>
            </a:r>
            <a:r>
              <a:rPr lang="en-US" sz="700" dirty="0" err="1"/>
              <a:t>Euromonitor</a:t>
            </a:r>
            <a:r>
              <a:rPr lang="en-US" sz="700" dirty="0"/>
              <a:t> Beauty &amp; Personal Care 2013 – 2014, Hofstede Index, World Competitiveness Report 2014 – 2015, IBIS Cosmetics Industry Report, IHS Consumer Insights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799" y="1817416"/>
            <a:ext cx="8289681" cy="2999773"/>
          </a:xfrm>
          <a:prstGeom prst="rect">
            <a:avLst/>
          </a:prstGeom>
        </p:spPr>
      </p:pic>
      <p:sp>
        <p:nvSpPr>
          <p:cNvPr id="46" name="Rechteck 45"/>
          <p:cNvSpPr/>
          <p:nvPr/>
        </p:nvSpPr>
        <p:spPr>
          <a:xfrm rot="900000">
            <a:off x="7146254" y="1038670"/>
            <a:ext cx="1356192" cy="455738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ctr"/>
          <a:lstStyle/>
          <a:p>
            <a:pPr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1100" b="1" dirty="0" smtClean="0">
                <a:solidFill>
                  <a:schemeClr val="bg1"/>
                </a:solidFill>
              </a:rPr>
              <a:t>Mainly assessed qualitatively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31799" y="5430519"/>
            <a:ext cx="8289682" cy="552209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 w="22225" cap="flat" cmpd="sng">
            <a:solidFill>
              <a:schemeClr val="accent1"/>
            </a:solidFill>
            <a:prstDash val="dash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GB" altLang="en-US"/>
          </a:p>
        </p:txBody>
      </p:sp>
      <p:sp>
        <p:nvSpPr>
          <p:cNvPr id="16" name="Rectangle 27"/>
          <p:cNvSpPr>
            <a:spLocks noChangeArrowheads="1"/>
          </p:cNvSpPr>
          <p:nvPr/>
        </p:nvSpPr>
        <p:spPr bwMode="auto">
          <a:xfrm>
            <a:off x="431797" y="5607005"/>
            <a:ext cx="8295086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587" lvl="1" algn="ctr" defTabSz="330200">
              <a:spcBef>
                <a:spcPts val="600"/>
              </a:spcBef>
              <a:tabLst>
                <a:tab pos="8521700" algn="r"/>
              </a:tabLst>
            </a:pPr>
            <a:r>
              <a:rPr lang="en-US" altLang="de-DE" sz="1300" dirty="0" smtClean="0">
                <a:latin typeface="Arial" panose="020B0604020202020204" pitchFamily="34" charset="0"/>
              </a:rPr>
              <a:t>Selected </a:t>
            </a:r>
            <a:r>
              <a:rPr lang="en-US" altLang="de-DE" sz="1300" b="1" dirty="0" smtClean="0">
                <a:latin typeface="Arial" panose="020B0604020202020204" pitchFamily="34" charset="0"/>
              </a:rPr>
              <a:t>markets </a:t>
            </a:r>
            <a:r>
              <a:rPr lang="en-US" altLang="de-DE" sz="1300" dirty="0" smtClean="0">
                <a:latin typeface="Arial" panose="020B0604020202020204" pitchFamily="34" charset="0"/>
              </a:rPr>
              <a:t>are the </a:t>
            </a:r>
            <a:r>
              <a:rPr lang="en-US" altLang="de-DE" sz="1300" b="1" dirty="0" smtClean="0">
                <a:latin typeface="Arial" panose="020B0604020202020204" pitchFamily="34" charset="0"/>
              </a:rPr>
              <a:t>10 largest in the world </a:t>
            </a:r>
            <a:r>
              <a:rPr lang="en-US" altLang="de-DE" sz="1300" dirty="0" smtClean="0">
                <a:latin typeface="Arial" panose="020B0604020202020204" pitchFamily="34" charset="0"/>
              </a:rPr>
              <a:t>– </a:t>
            </a:r>
            <a:r>
              <a:rPr lang="en-US" altLang="de-DE" sz="1300" b="1" dirty="0" smtClean="0">
                <a:latin typeface="Arial" panose="020B0604020202020204" pitchFamily="34" charset="0"/>
              </a:rPr>
              <a:t>qualitative assessment available </a:t>
            </a:r>
            <a:r>
              <a:rPr lang="en-US" altLang="de-DE" sz="1300" dirty="0" smtClean="0">
                <a:latin typeface="Arial" panose="020B0604020202020204" pitchFamily="34" charset="0"/>
              </a:rPr>
              <a:t>upon request</a:t>
            </a:r>
            <a:endParaRPr lang="en-US" altLang="de-DE" sz="13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1109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2245940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85" name="think-cell Folie" r:id="rId16" imgW="378" imgH="377" progId="TCLayout.ActiveDocument.1">
                  <p:embed/>
                </p:oleObj>
              </mc:Choice>
              <mc:Fallback>
                <p:oleObj name="think-cell Folie" r:id="rId16" imgW="378" imgH="37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rgbClr r="0" g="0" b="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tx2"/>
              </a:buClr>
            </a:pPr>
            <a:endParaRPr lang="en-US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US market differs highly from the Chinese market, mainly due to cultural and geographic aspects but also legal issues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F15E-1F84-3740-8ED2-5CCB0C30F926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431799" y="6129338"/>
            <a:ext cx="816164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 </a:t>
            </a:r>
          </a:p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Sources: Team analysis, </a:t>
            </a:r>
            <a:r>
              <a:rPr lang="en-US" sz="700" dirty="0" err="1"/>
              <a:t>IBISWorld</a:t>
            </a:r>
            <a:r>
              <a:rPr lang="en-US" sz="700" dirty="0"/>
              <a:t> Industry Report “Global Cosmetics Manufacturing” (July 2014</a:t>
            </a:r>
            <a:r>
              <a:rPr lang="en-US" sz="700" dirty="0" smtClean="0"/>
              <a:t>), Cosmeticsbusiness.com</a:t>
            </a:r>
            <a:endParaRPr lang="en-US" sz="700" dirty="0"/>
          </a:p>
        </p:txBody>
      </p:sp>
      <p:cxnSp>
        <p:nvCxnSpPr>
          <p:cNvPr id="16" name="Gerader Verbinder 15"/>
          <p:cNvCxnSpPr/>
          <p:nvPr/>
        </p:nvCxnSpPr>
        <p:spPr>
          <a:xfrm>
            <a:off x="444500" y="3036345"/>
            <a:ext cx="8276981" cy="0"/>
          </a:xfrm>
          <a:prstGeom prst="line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7" name="Gerader Verbinder 16"/>
          <p:cNvCxnSpPr/>
          <p:nvPr/>
        </p:nvCxnSpPr>
        <p:spPr>
          <a:xfrm>
            <a:off x="435219" y="3986621"/>
            <a:ext cx="8276981" cy="0"/>
          </a:xfrm>
          <a:prstGeom prst="line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8" name="Gerader Verbinder 17"/>
          <p:cNvCxnSpPr/>
          <p:nvPr/>
        </p:nvCxnSpPr>
        <p:spPr>
          <a:xfrm>
            <a:off x="1827763" y="1713524"/>
            <a:ext cx="0" cy="4183672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feld 21"/>
          <p:cNvSpPr txBox="1"/>
          <p:nvPr/>
        </p:nvSpPr>
        <p:spPr>
          <a:xfrm>
            <a:off x="435219" y="3439209"/>
            <a:ext cx="1398201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defTabSz="330200">
              <a:tabLst>
                <a:tab pos="8521700" algn="r"/>
              </a:tabLst>
              <a:defRPr sz="1300" b="1"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latin typeface="Arial" panose="020B0604020202020204" pitchFamily="34" charset="0"/>
              </a:defRPr>
            </a:lvl9pPr>
          </a:lstStyle>
          <a:p>
            <a:r>
              <a:rPr lang="en-US" dirty="0"/>
              <a:t>Administration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444500" y="4407987"/>
            <a:ext cx="1398201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defTabSz="330200">
              <a:tabLst>
                <a:tab pos="8521700" algn="r"/>
              </a:tabLst>
              <a:defRPr sz="1300" b="1"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latin typeface="Arial" panose="020B0604020202020204" pitchFamily="34" charset="0"/>
              </a:defRPr>
            </a:lvl9pPr>
          </a:lstStyle>
          <a:p>
            <a:r>
              <a:rPr lang="en-US" dirty="0"/>
              <a:t>Geography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435219" y="2470431"/>
            <a:ext cx="1398201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defTabSz="330200">
              <a:tabLst>
                <a:tab pos="8521700" algn="r"/>
              </a:tabLst>
              <a:defRPr sz="1300" b="1"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latin typeface="Arial" panose="020B0604020202020204" pitchFamily="34" charset="0"/>
              </a:defRPr>
            </a:lvl9pPr>
          </a:lstStyle>
          <a:p>
            <a:r>
              <a:rPr lang="en-US" dirty="0"/>
              <a:t>Culture</a:t>
            </a:r>
          </a:p>
        </p:txBody>
      </p:sp>
      <p:sp>
        <p:nvSpPr>
          <p:cNvPr id="31" name="Ellipse 30"/>
          <p:cNvSpPr/>
          <p:nvPr>
            <p:custDataLst>
              <p:tags r:id="rId4"/>
            </p:custDataLst>
          </p:nvPr>
        </p:nvSpPr>
        <p:spPr bwMode="auto">
          <a:xfrm>
            <a:off x="8455025" y="2436813"/>
            <a:ext cx="257175" cy="2571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t"/>
          <a:lstStyle/>
          <a:p>
            <a:pPr marL="185738" indent="-185738"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32" name="Bogen 31"/>
          <p:cNvSpPr/>
          <p:nvPr>
            <p:custDataLst>
              <p:tags r:id="rId5"/>
            </p:custDataLst>
          </p:nvPr>
        </p:nvSpPr>
        <p:spPr bwMode="gray">
          <a:xfrm>
            <a:off x="8455025" y="2436813"/>
            <a:ext cx="257175" cy="257174"/>
          </a:xfrm>
          <a:prstGeom prst="arc">
            <a:avLst>
              <a:gd name="adj1" fmla="val 16200000"/>
              <a:gd name="adj2" fmla="val 10800000"/>
            </a:avLst>
          </a:prstGeom>
          <a:solidFill>
            <a:schemeClr val="accent1"/>
          </a:solidFill>
          <a:ln w="9525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feld 32"/>
          <p:cNvSpPr txBox="1"/>
          <p:nvPr/>
        </p:nvSpPr>
        <p:spPr>
          <a:xfrm>
            <a:off x="1846019" y="3088290"/>
            <a:ext cx="6414061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74625" indent="-174625">
              <a:spcBef>
                <a:spcPts val="600"/>
              </a:spcBef>
              <a:buClr>
                <a:srgbClr val="002960"/>
              </a:buClr>
              <a:buFont typeface="Wingdings" panose="05000000000000000000" pitchFamily="2" charset="2"/>
              <a:buChar char="§"/>
              <a:defRPr sz="1200"/>
            </a:lvl1pPr>
          </a:lstStyle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1100" dirty="0"/>
              <a:t>The </a:t>
            </a:r>
            <a:r>
              <a:rPr lang="en-US" sz="1100" b="1" dirty="0"/>
              <a:t>FDA</a:t>
            </a:r>
            <a:r>
              <a:rPr lang="en-US" sz="1100" dirty="0"/>
              <a:t> ensures all products are </a:t>
            </a:r>
            <a:r>
              <a:rPr lang="en-US" sz="1100" b="1" dirty="0"/>
              <a:t>compliant</a:t>
            </a:r>
            <a:r>
              <a:rPr lang="en-US" sz="1100" dirty="0"/>
              <a:t> with Federal Food, Drug and Cosmetic (FD&amp;C) Act. 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1100" dirty="0"/>
              <a:t>Hair products, </a:t>
            </a:r>
            <a:r>
              <a:rPr lang="en-US" sz="1100" b="1" dirty="0"/>
              <a:t>beauty and makeup products are subject to a 1% tariff; </a:t>
            </a:r>
            <a:r>
              <a:rPr lang="en-US" sz="1100" dirty="0"/>
              <a:t>pre- or after-shave products, personal deodorants and antiperspirants are subject to a 5% tariff, while perfumed bath sales are subject to a 6% tariff; petroleum jelly products are not subject to any tariffs</a:t>
            </a:r>
          </a:p>
        </p:txBody>
      </p:sp>
      <p:sp>
        <p:nvSpPr>
          <p:cNvPr id="36" name="Ellipse 35"/>
          <p:cNvSpPr/>
          <p:nvPr>
            <p:custDataLst>
              <p:tags r:id="rId6"/>
            </p:custDataLst>
          </p:nvPr>
        </p:nvSpPr>
        <p:spPr bwMode="auto">
          <a:xfrm>
            <a:off x="8455025" y="3406775"/>
            <a:ext cx="257175" cy="2571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t"/>
          <a:lstStyle/>
          <a:p>
            <a:pPr marL="185738" indent="-185738"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37" name="Bogen 36"/>
          <p:cNvSpPr/>
          <p:nvPr>
            <p:custDataLst>
              <p:tags r:id="rId7"/>
            </p:custDataLst>
          </p:nvPr>
        </p:nvSpPr>
        <p:spPr bwMode="gray">
          <a:xfrm>
            <a:off x="8455025" y="3406775"/>
            <a:ext cx="257174" cy="257175"/>
          </a:xfrm>
          <a:prstGeom prst="arc">
            <a:avLst>
              <a:gd name="adj1" fmla="val 16200000"/>
              <a:gd name="adj2" fmla="val 5400000"/>
            </a:avLst>
          </a:prstGeom>
          <a:solidFill>
            <a:schemeClr val="accent2"/>
          </a:solidFill>
          <a:ln w="9525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Ellipse 40"/>
          <p:cNvSpPr/>
          <p:nvPr>
            <p:custDataLst>
              <p:tags r:id="rId8"/>
            </p:custDataLst>
          </p:nvPr>
        </p:nvSpPr>
        <p:spPr bwMode="auto">
          <a:xfrm>
            <a:off x="8458200" y="5356225"/>
            <a:ext cx="257175" cy="2571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t"/>
          <a:lstStyle/>
          <a:p>
            <a:pPr marL="185738" indent="-185738"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42" name="Bogen 41"/>
          <p:cNvSpPr/>
          <p:nvPr>
            <p:custDataLst>
              <p:tags r:id="rId9"/>
            </p:custDataLst>
          </p:nvPr>
        </p:nvSpPr>
        <p:spPr bwMode="gray">
          <a:xfrm>
            <a:off x="8458200" y="5356225"/>
            <a:ext cx="257174" cy="257175"/>
          </a:xfrm>
          <a:prstGeom prst="arc">
            <a:avLst>
              <a:gd name="adj1" fmla="val 16200000"/>
              <a:gd name="adj2" fmla="val 0"/>
            </a:avLst>
          </a:prstGeom>
          <a:solidFill>
            <a:schemeClr val="accent2"/>
          </a:solidFill>
          <a:ln w="9525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Gerader Verbinder 42"/>
          <p:cNvCxnSpPr/>
          <p:nvPr/>
        </p:nvCxnSpPr>
        <p:spPr>
          <a:xfrm>
            <a:off x="435219" y="4936896"/>
            <a:ext cx="8276981" cy="0"/>
          </a:xfrm>
          <a:prstGeom prst="line">
            <a:avLst/>
          </a:prstGeom>
          <a:ln w="6350" cmpd="sng">
            <a:solidFill>
              <a:schemeClr val="accent2"/>
            </a:solidFill>
            <a:prstDash val="dash"/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44" name="Textfeld 43"/>
          <p:cNvSpPr txBox="1"/>
          <p:nvPr/>
        </p:nvSpPr>
        <p:spPr>
          <a:xfrm>
            <a:off x="444500" y="5376765"/>
            <a:ext cx="1398201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defTabSz="330200">
              <a:tabLst>
                <a:tab pos="8521700" algn="r"/>
              </a:tabLst>
              <a:defRPr sz="1300" b="1"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latin typeface="Arial" panose="020B0604020202020204" pitchFamily="34" charset="0"/>
              </a:defRPr>
            </a:lvl9pPr>
          </a:lstStyle>
          <a:p>
            <a:r>
              <a:rPr lang="en-US" dirty="0"/>
              <a:t>Economics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1846019" y="4988840"/>
            <a:ext cx="6414061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74625" indent="-174625">
              <a:spcBef>
                <a:spcPts val="600"/>
              </a:spcBef>
              <a:buClr>
                <a:srgbClr val="002960"/>
              </a:buClr>
              <a:buFont typeface="Wingdings" panose="05000000000000000000" pitchFamily="2" charset="2"/>
              <a:buChar char="§"/>
              <a:defRPr sz="1200"/>
            </a:lvl1pPr>
          </a:lstStyle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1100" b="1" dirty="0"/>
              <a:t>American consumers</a:t>
            </a:r>
            <a:r>
              <a:rPr lang="en-US" sz="1100" dirty="0"/>
              <a:t> (second largest market)</a:t>
            </a:r>
            <a:r>
              <a:rPr lang="en-US" sz="1100" b="1" dirty="0"/>
              <a:t> are less brand loyal</a:t>
            </a:r>
            <a:r>
              <a:rPr lang="en-US" sz="1100" dirty="0"/>
              <a:t> than Chinese consumers; their choice of cosmetic products varies according to their budgets</a:t>
            </a:r>
          </a:p>
          <a:p>
            <a:pPr>
              <a:buClr>
                <a:schemeClr val="tx1"/>
              </a:buClr>
              <a:buFont typeface="Wingdings" charset="2"/>
              <a:buChar char="§"/>
            </a:pPr>
            <a:r>
              <a:rPr lang="en-US" sz="1100" b="1" dirty="0"/>
              <a:t>Revenue in China is forecast to grow 9% </a:t>
            </a:r>
            <a:r>
              <a:rPr lang="en-US" sz="1100" dirty="0"/>
              <a:t>in 2015 as incomes increase and consumers return to buying nonessential items in greater quantities</a:t>
            </a:r>
          </a:p>
        </p:txBody>
      </p:sp>
      <p:sp>
        <p:nvSpPr>
          <p:cNvPr id="48" name="Ellipse 47"/>
          <p:cNvSpPr/>
          <p:nvPr>
            <p:custDataLst>
              <p:tags r:id="rId10"/>
            </p:custDataLst>
          </p:nvPr>
        </p:nvSpPr>
        <p:spPr bwMode="auto">
          <a:xfrm>
            <a:off x="8458200" y="4373563"/>
            <a:ext cx="257175" cy="2571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t"/>
          <a:lstStyle/>
          <a:p>
            <a:pPr marL="185738" indent="-185738"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49" name="Bogen 48"/>
          <p:cNvSpPr/>
          <p:nvPr>
            <p:custDataLst>
              <p:tags r:id="rId11"/>
            </p:custDataLst>
          </p:nvPr>
        </p:nvSpPr>
        <p:spPr bwMode="gray">
          <a:xfrm>
            <a:off x="8458200" y="4373563"/>
            <a:ext cx="257175" cy="257174"/>
          </a:xfrm>
          <a:prstGeom prst="arc">
            <a:avLst>
              <a:gd name="adj1" fmla="val 16200000"/>
              <a:gd name="adj2" fmla="val 10800000"/>
            </a:avLst>
          </a:prstGeom>
          <a:solidFill>
            <a:schemeClr val="accent2"/>
          </a:solidFill>
          <a:ln w="9525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Ellipse 65"/>
          <p:cNvSpPr/>
          <p:nvPr>
            <p:custDataLst>
              <p:tags r:id="rId12"/>
            </p:custDataLst>
          </p:nvPr>
        </p:nvSpPr>
        <p:spPr bwMode="auto">
          <a:xfrm>
            <a:off x="7640638" y="6172200"/>
            <a:ext cx="107950" cy="1079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t"/>
          <a:lstStyle/>
          <a:p>
            <a:pPr marL="185738" indent="-185738"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67" name="Textfeld 66"/>
          <p:cNvSpPr txBox="1"/>
          <p:nvPr/>
        </p:nvSpPr>
        <p:spPr>
          <a:xfrm>
            <a:off x="7723188" y="6126168"/>
            <a:ext cx="962977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 smtClean="0"/>
              <a:t>Significant distance</a:t>
            </a:r>
          </a:p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 smtClean="0"/>
              <a:t>No distance</a:t>
            </a:r>
          </a:p>
        </p:txBody>
      </p:sp>
      <p:sp>
        <p:nvSpPr>
          <p:cNvPr id="68" name="Ellipse 67"/>
          <p:cNvSpPr/>
          <p:nvPr>
            <p:custDataLst>
              <p:tags r:id="rId13"/>
            </p:custDataLst>
          </p:nvPr>
        </p:nvSpPr>
        <p:spPr bwMode="auto">
          <a:xfrm>
            <a:off x="7640638" y="6311900"/>
            <a:ext cx="107950" cy="1079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t"/>
          <a:lstStyle/>
          <a:p>
            <a:pPr marL="185738" indent="-185738"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88" name="Rectangle 24"/>
          <p:cNvSpPr>
            <a:spLocks noChangeArrowheads="1"/>
          </p:cNvSpPr>
          <p:nvPr/>
        </p:nvSpPr>
        <p:spPr bwMode="auto">
          <a:xfrm>
            <a:off x="431798" y="1768336"/>
            <a:ext cx="1395965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/>
              <a:t>Distance</a:t>
            </a:r>
            <a:endParaRPr lang="en-US" altLang="en-US" b="1" dirty="0"/>
          </a:p>
        </p:txBody>
      </p:sp>
      <p:sp>
        <p:nvSpPr>
          <p:cNvPr id="89" name="Line 29"/>
          <p:cNvSpPr>
            <a:spLocks noChangeShapeType="1"/>
          </p:cNvSpPr>
          <p:nvPr/>
        </p:nvSpPr>
        <p:spPr bwMode="auto">
          <a:xfrm>
            <a:off x="431798" y="2086070"/>
            <a:ext cx="8280401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08" name="Rectangle 24"/>
          <p:cNvSpPr>
            <a:spLocks noChangeArrowheads="1"/>
          </p:cNvSpPr>
          <p:nvPr/>
        </p:nvSpPr>
        <p:spPr bwMode="auto">
          <a:xfrm>
            <a:off x="1833419" y="1768336"/>
            <a:ext cx="6888061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7800" indent="88900" eaLnBrk="1" hangingPunct="1">
              <a:tabLst>
                <a:tab pos="266700" algn="l"/>
                <a:tab pos="8521700" algn="r"/>
              </a:tabLst>
            </a:pPr>
            <a:r>
              <a:rPr lang="en-US" altLang="en-US" b="1" dirty="0" smtClean="0"/>
              <a:t>US market distance analysis</a:t>
            </a:r>
            <a:endParaRPr lang="en-US" alt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1842700" y="2138014"/>
            <a:ext cx="6517075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Wingdings" charset="2"/>
              <a:buChar char="§"/>
            </a:pPr>
            <a:r>
              <a:rPr lang="en-US" sz="1100" dirty="0"/>
              <a:t>In China, cosmetics include </a:t>
            </a:r>
            <a:r>
              <a:rPr lang="en-US" sz="1100" b="1" dirty="0"/>
              <a:t>anti-aging products </a:t>
            </a:r>
            <a:r>
              <a:rPr lang="en-US" sz="1100" dirty="0"/>
              <a:t>with whitening agents; natural ingredients are Chinese </a:t>
            </a:r>
            <a:r>
              <a:rPr lang="en-US" sz="1100" b="1" dirty="0"/>
              <a:t>Traditional Medicine </a:t>
            </a:r>
            <a:r>
              <a:rPr lang="en-US" sz="1100" dirty="0"/>
              <a:t>influences are more desirable </a:t>
            </a:r>
          </a:p>
          <a:p>
            <a:pPr marL="171450" indent="-171450">
              <a:spcBef>
                <a:spcPts val="600"/>
              </a:spcBef>
              <a:buFont typeface="Wingdings" charset="2"/>
              <a:buChar char="§"/>
            </a:pPr>
            <a:r>
              <a:rPr lang="en-US" sz="1100" dirty="0"/>
              <a:t>In the US, some firms are incorporating </a:t>
            </a:r>
            <a:r>
              <a:rPr lang="en-US" sz="1100" b="1" dirty="0"/>
              <a:t>organic, natural, environmentally friendly, and cruelty free</a:t>
            </a:r>
            <a:r>
              <a:rPr lang="en-US" sz="1100" dirty="0"/>
              <a:t> items and value can be captured through a</a:t>
            </a:r>
            <a:r>
              <a:rPr lang="en-US" sz="1100" b="1" dirty="0"/>
              <a:t> well-branded product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27763" y="4038566"/>
            <a:ext cx="6532012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Wingdings" charset="2"/>
              <a:buChar char="§"/>
            </a:pPr>
            <a:r>
              <a:rPr lang="en-US" sz="1100" dirty="0"/>
              <a:t>In the US, the </a:t>
            </a:r>
            <a:r>
              <a:rPr lang="en-US" sz="1100" b="1" dirty="0"/>
              <a:t>main revenue markets are mid-Atlantic and Southeast states </a:t>
            </a:r>
            <a:r>
              <a:rPr lang="en-US" sz="1100" dirty="0"/>
              <a:t>and disposable incomes are higher in these regions </a:t>
            </a:r>
          </a:p>
          <a:p>
            <a:pPr marL="171450" indent="-171450">
              <a:spcBef>
                <a:spcPts val="600"/>
              </a:spcBef>
              <a:buFont typeface="Wingdings" charset="2"/>
              <a:buChar char="§"/>
            </a:pPr>
            <a:r>
              <a:rPr lang="en-US" sz="1100" b="1" dirty="0"/>
              <a:t>American customers shop more often in drug stores and beauty salons </a:t>
            </a:r>
            <a:r>
              <a:rPr lang="en-US" sz="1100" dirty="0"/>
              <a:t>for cosmetic products while Chinese customers shop frequently in department store and spas</a:t>
            </a:r>
            <a:endParaRPr lang="en-US" sz="1200" dirty="0"/>
          </a:p>
        </p:txBody>
      </p:sp>
      <p:sp>
        <p:nvSpPr>
          <p:cNvPr id="50" name="Textfeld 49"/>
          <p:cNvSpPr txBox="1"/>
          <p:nvPr/>
        </p:nvSpPr>
        <p:spPr>
          <a:xfrm>
            <a:off x="457200" y="1064381"/>
            <a:ext cx="822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accent3"/>
                </a:solidFill>
              </a:rPr>
              <a:t>US CAGE analysis</a:t>
            </a:r>
            <a:endParaRPr lang="en-US" sz="1500" b="1" dirty="0">
              <a:solidFill>
                <a:schemeClr val="accent3"/>
              </a:solidFill>
            </a:endParaRPr>
          </a:p>
        </p:txBody>
      </p:sp>
      <p:pic>
        <p:nvPicPr>
          <p:cNvPr id="40" name="Picture 11" descr="USA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798" y="1748881"/>
            <a:ext cx="335577" cy="21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hteck 37"/>
          <p:cNvSpPr/>
          <p:nvPr/>
        </p:nvSpPr>
        <p:spPr>
          <a:xfrm rot="900000">
            <a:off x="7146254" y="1038670"/>
            <a:ext cx="1356192" cy="455738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ctr"/>
          <a:lstStyle/>
          <a:p>
            <a:pPr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1100" b="1" dirty="0" smtClean="0">
                <a:solidFill>
                  <a:schemeClr val="bg1"/>
                </a:solidFill>
              </a:rPr>
              <a:t>Exemplary explanation</a:t>
            </a:r>
            <a:endParaRPr lang="en-US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3711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" name="Objekt 77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3510934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91" name="think-cell Folie" r:id="rId42" imgW="378" imgH="377" progId="TCLayout.ActiveDocument.1">
                  <p:embed/>
                </p:oleObj>
              </mc:Choice>
              <mc:Fallback>
                <p:oleObj name="think-cell Folie" r:id="rId42" imgW="378" imgH="37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rgbClr r="0" g="0" b="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tx2"/>
              </a:buClr>
            </a:pPr>
            <a:endParaRPr lang="en-US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investment case for Japan is NPV-positive; however, NPV is highly sensitive to key inputs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F15E-1F84-3740-8ED2-5CCB0C30F926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71" name="Rectangle 22"/>
          <p:cNvSpPr>
            <a:spLocks noChangeArrowheads="1"/>
          </p:cNvSpPr>
          <p:nvPr/>
        </p:nvSpPr>
        <p:spPr bwMode="auto">
          <a:xfrm>
            <a:off x="431798" y="1768336"/>
            <a:ext cx="5377332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/>
              <a:t>Investment case for Japan</a:t>
            </a:r>
            <a:endParaRPr lang="en-US" altLang="en-US" b="1" dirty="0"/>
          </a:p>
        </p:txBody>
      </p:sp>
      <p:sp>
        <p:nvSpPr>
          <p:cNvPr id="72" name="Line 29"/>
          <p:cNvSpPr>
            <a:spLocks noChangeShapeType="1"/>
          </p:cNvSpPr>
          <p:nvPr/>
        </p:nvSpPr>
        <p:spPr bwMode="auto">
          <a:xfrm>
            <a:off x="431800" y="2086070"/>
            <a:ext cx="5377330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73" name="Rectangle 26"/>
          <p:cNvSpPr>
            <a:spLocks noChangeArrowheads="1"/>
          </p:cNvSpPr>
          <p:nvPr/>
        </p:nvSpPr>
        <p:spPr bwMode="auto">
          <a:xfrm>
            <a:off x="6139343" y="1768336"/>
            <a:ext cx="2587274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/>
              <a:t>Implications</a:t>
            </a:r>
            <a:endParaRPr lang="en-US" altLang="en-US" b="1" dirty="0"/>
          </a:p>
        </p:txBody>
      </p:sp>
      <p:sp>
        <p:nvSpPr>
          <p:cNvPr id="75" name="Freeform 19"/>
          <p:cNvSpPr>
            <a:spLocks/>
          </p:cNvSpPr>
          <p:nvPr/>
        </p:nvSpPr>
        <p:spPr bwMode="auto">
          <a:xfrm flipH="1">
            <a:off x="6139342" y="2086070"/>
            <a:ext cx="2587273" cy="3767514"/>
          </a:xfrm>
          <a:custGeom>
            <a:avLst/>
            <a:gdLst>
              <a:gd name="T0" fmla="*/ 0 w 1720"/>
              <a:gd name="T1" fmla="*/ 0 h 1961"/>
              <a:gd name="T2" fmla="*/ 829 w 1720"/>
              <a:gd name="T3" fmla="*/ 0 h 1961"/>
              <a:gd name="T4" fmla="*/ 829 w 1720"/>
              <a:gd name="T5" fmla="*/ 918 h 196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20" h="1961">
                <a:moveTo>
                  <a:pt x="0" y="0"/>
                </a:moveTo>
                <a:lnTo>
                  <a:pt x="1720" y="0"/>
                </a:lnTo>
                <a:lnTo>
                  <a:pt x="1720" y="1961"/>
                </a:lnTo>
              </a:path>
            </a:pathLst>
          </a:custGeom>
          <a:noFill/>
          <a:ln w="2222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76" name="Textfeld 75"/>
          <p:cNvSpPr txBox="1"/>
          <p:nvPr/>
        </p:nvSpPr>
        <p:spPr>
          <a:xfrm>
            <a:off x="431799" y="6129338"/>
            <a:ext cx="816164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 </a:t>
            </a:r>
          </a:p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Sources: Team </a:t>
            </a:r>
            <a:r>
              <a:rPr lang="en-US" sz="700" dirty="0" smtClean="0"/>
              <a:t>analysis</a:t>
            </a:r>
            <a:endParaRPr lang="en-US" sz="700" dirty="0"/>
          </a:p>
        </p:txBody>
      </p:sp>
      <p:sp>
        <p:nvSpPr>
          <p:cNvPr id="81" name="Textfeld 80"/>
          <p:cNvSpPr txBox="1"/>
          <p:nvPr/>
        </p:nvSpPr>
        <p:spPr>
          <a:xfrm>
            <a:off x="457200" y="1064381"/>
            <a:ext cx="822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accent3"/>
                </a:solidFill>
              </a:rPr>
              <a:t>NPV analysis</a:t>
            </a:r>
            <a:endParaRPr lang="en-US" sz="1500" b="1" dirty="0">
              <a:solidFill>
                <a:schemeClr val="accent3"/>
              </a:solidFill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431801" y="2290678"/>
            <a:ext cx="5377329" cy="1437989"/>
          </a:xfrm>
          <a:prstGeom prst="rect">
            <a:avLst/>
          </a:prstGeom>
        </p:spPr>
      </p:pic>
      <p:cxnSp>
        <p:nvCxnSpPr>
          <p:cNvPr id="14" name="Gerader Verbinder 13"/>
          <p:cNvCxnSpPr/>
          <p:nvPr>
            <p:custDataLst>
              <p:tags r:id="rId4"/>
            </p:custDataLst>
          </p:nvPr>
        </p:nvCxnSpPr>
        <p:spPr bwMode="auto">
          <a:xfrm>
            <a:off x="4610100" y="5219700"/>
            <a:ext cx="238125" cy="0"/>
          </a:xfrm>
          <a:prstGeom prst="line">
            <a:avLst/>
          </a:prstGeom>
          <a:ln w="3175" cmpd="sng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8" name="Gerader Verbinder 7"/>
          <p:cNvCxnSpPr/>
          <p:nvPr>
            <p:custDataLst>
              <p:tags r:id="rId5"/>
            </p:custDataLst>
          </p:nvPr>
        </p:nvCxnSpPr>
        <p:spPr bwMode="auto">
          <a:xfrm>
            <a:off x="1400175" y="4648200"/>
            <a:ext cx="238125" cy="0"/>
          </a:xfrm>
          <a:prstGeom prst="line">
            <a:avLst/>
          </a:prstGeom>
          <a:ln w="3175" cmpd="sng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" name="Gerader Verbinder 6"/>
          <p:cNvCxnSpPr/>
          <p:nvPr>
            <p:custDataLst>
              <p:tags r:id="rId6"/>
            </p:custDataLst>
          </p:nvPr>
        </p:nvCxnSpPr>
        <p:spPr bwMode="auto">
          <a:xfrm>
            <a:off x="866775" y="5267325"/>
            <a:ext cx="238125" cy="0"/>
          </a:xfrm>
          <a:prstGeom prst="line">
            <a:avLst/>
          </a:prstGeom>
          <a:ln w="3175" cmpd="sng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3" name="Gerader Verbinder 12"/>
          <p:cNvCxnSpPr/>
          <p:nvPr>
            <p:custDataLst>
              <p:tags r:id="rId7"/>
            </p:custDataLst>
          </p:nvPr>
        </p:nvCxnSpPr>
        <p:spPr bwMode="auto">
          <a:xfrm>
            <a:off x="4076700" y="5095875"/>
            <a:ext cx="238125" cy="0"/>
          </a:xfrm>
          <a:prstGeom prst="line">
            <a:avLst/>
          </a:prstGeom>
          <a:ln w="3175" cmpd="sng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5" name="Gerader Verbinder 14"/>
          <p:cNvCxnSpPr/>
          <p:nvPr>
            <p:custDataLst>
              <p:tags r:id="rId8"/>
            </p:custDataLst>
          </p:nvPr>
        </p:nvCxnSpPr>
        <p:spPr bwMode="auto">
          <a:xfrm>
            <a:off x="5143500" y="5353050"/>
            <a:ext cx="238125" cy="0"/>
          </a:xfrm>
          <a:prstGeom prst="line">
            <a:avLst/>
          </a:prstGeom>
          <a:ln w="3175" cmpd="sng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0" name="Gerader Verbinder 9"/>
          <p:cNvCxnSpPr/>
          <p:nvPr>
            <p:custDataLst>
              <p:tags r:id="rId9"/>
            </p:custDataLst>
          </p:nvPr>
        </p:nvCxnSpPr>
        <p:spPr bwMode="auto">
          <a:xfrm>
            <a:off x="2466975" y="4772025"/>
            <a:ext cx="238125" cy="0"/>
          </a:xfrm>
          <a:prstGeom prst="line">
            <a:avLst/>
          </a:prstGeom>
          <a:ln w="3175" cmpd="sng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1" name="Gerader Verbinder 10"/>
          <p:cNvCxnSpPr/>
          <p:nvPr>
            <p:custDataLst>
              <p:tags r:id="rId10"/>
            </p:custDataLst>
          </p:nvPr>
        </p:nvCxnSpPr>
        <p:spPr bwMode="auto">
          <a:xfrm>
            <a:off x="3009900" y="4867275"/>
            <a:ext cx="238125" cy="0"/>
          </a:xfrm>
          <a:prstGeom prst="line">
            <a:avLst/>
          </a:prstGeom>
          <a:ln w="3175" cmpd="sng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9" name="Gerader Verbinder 8"/>
          <p:cNvCxnSpPr/>
          <p:nvPr>
            <p:custDataLst>
              <p:tags r:id="rId11"/>
            </p:custDataLst>
          </p:nvPr>
        </p:nvCxnSpPr>
        <p:spPr bwMode="auto">
          <a:xfrm>
            <a:off x="1933575" y="4705350"/>
            <a:ext cx="238125" cy="0"/>
          </a:xfrm>
          <a:prstGeom prst="line">
            <a:avLst/>
          </a:prstGeom>
          <a:ln w="3175" cmpd="sng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2" name="Gerader Verbinder 11"/>
          <p:cNvCxnSpPr/>
          <p:nvPr>
            <p:custDataLst>
              <p:tags r:id="rId12"/>
            </p:custDataLst>
          </p:nvPr>
        </p:nvCxnSpPr>
        <p:spPr bwMode="auto">
          <a:xfrm>
            <a:off x="3543300" y="4972050"/>
            <a:ext cx="238125" cy="0"/>
          </a:xfrm>
          <a:prstGeom prst="line">
            <a:avLst/>
          </a:prstGeom>
          <a:ln w="3175" cmpd="sng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graphicFrame>
        <p:nvGraphicFramePr>
          <p:cNvPr id="6" name="Objekt 5"/>
          <p:cNvGraphicFramePr>
            <a:graphicFrameLocks/>
          </p:cNvGraphicFramePr>
          <p:nvPr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3155728448"/>
              </p:ext>
            </p:extLst>
          </p:nvPr>
        </p:nvGraphicFramePr>
        <p:xfrm>
          <a:off x="342900" y="4533901"/>
          <a:ext cx="5562645" cy="10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92" name="Chart" r:id="rId45" imgW="5562645" imgH="1066737" progId="MSGraph.Chart.8">
                  <p:embed followColorScheme="full"/>
                </p:oleObj>
              </mc:Choice>
              <mc:Fallback>
                <p:oleObj name="Chart" r:id="rId45" imgW="5562645" imgH="1066737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6"/>
                      <a:stretch>
                        <a:fillRect/>
                      </a:stretch>
                    </p:blipFill>
                    <p:spPr>
                      <a:xfrm>
                        <a:off x="342900" y="4533901"/>
                        <a:ext cx="5562645" cy="1066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Gerader Verbinder 16"/>
          <p:cNvCxnSpPr/>
          <p:nvPr>
            <p:custDataLst>
              <p:tags r:id="rId14"/>
            </p:custDataLst>
          </p:nvPr>
        </p:nvCxnSpPr>
        <p:spPr bwMode="auto">
          <a:xfrm>
            <a:off x="1785938" y="4622800"/>
            <a:ext cx="0" cy="53975"/>
          </a:xfrm>
          <a:prstGeom prst="line">
            <a:avLst/>
          </a:prstGeom>
          <a:ln w="635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8" name="Gerader Verbinder 27"/>
          <p:cNvCxnSpPr/>
          <p:nvPr>
            <p:custDataLst>
              <p:tags r:id="rId15"/>
            </p:custDataLst>
          </p:nvPr>
        </p:nvCxnSpPr>
        <p:spPr bwMode="auto">
          <a:xfrm>
            <a:off x="2857500" y="4746625"/>
            <a:ext cx="0" cy="73025"/>
          </a:xfrm>
          <a:prstGeom prst="line">
            <a:avLst/>
          </a:prstGeom>
          <a:ln w="635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44" name="Gerader Verbinder 43"/>
          <p:cNvCxnSpPr/>
          <p:nvPr>
            <p:custDataLst>
              <p:tags r:id="rId16"/>
            </p:custDataLst>
          </p:nvPr>
        </p:nvCxnSpPr>
        <p:spPr bwMode="auto">
          <a:xfrm>
            <a:off x="4995863" y="5194300"/>
            <a:ext cx="0" cy="92075"/>
          </a:xfrm>
          <a:prstGeom prst="line">
            <a:avLst/>
          </a:prstGeom>
          <a:ln w="635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33" name="Gerader Verbinder 32"/>
          <p:cNvCxnSpPr/>
          <p:nvPr>
            <p:custDataLst>
              <p:tags r:id="rId17"/>
            </p:custDataLst>
          </p:nvPr>
        </p:nvCxnSpPr>
        <p:spPr bwMode="auto">
          <a:xfrm>
            <a:off x="3929063" y="4946650"/>
            <a:ext cx="0" cy="87313"/>
          </a:xfrm>
          <a:prstGeom prst="line">
            <a:avLst/>
          </a:prstGeom>
          <a:ln w="635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32" name="Gerader Verbinder 31"/>
          <p:cNvCxnSpPr/>
          <p:nvPr>
            <p:custDataLst>
              <p:tags r:id="rId18"/>
            </p:custDataLst>
          </p:nvPr>
        </p:nvCxnSpPr>
        <p:spPr bwMode="auto">
          <a:xfrm>
            <a:off x="3395663" y="4841875"/>
            <a:ext cx="0" cy="77788"/>
          </a:xfrm>
          <a:prstGeom prst="line">
            <a:avLst/>
          </a:prstGeom>
          <a:ln w="635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9" name="Gerader Verbinder 18"/>
          <p:cNvCxnSpPr/>
          <p:nvPr>
            <p:custDataLst>
              <p:tags r:id="rId19"/>
            </p:custDataLst>
          </p:nvPr>
        </p:nvCxnSpPr>
        <p:spPr bwMode="auto">
          <a:xfrm>
            <a:off x="2319338" y="4679950"/>
            <a:ext cx="0" cy="58738"/>
          </a:xfrm>
          <a:prstGeom prst="line">
            <a:avLst/>
          </a:prstGeom>
          <a:ln w="635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43" name="Gerader Verbinder 42"/>
          <p:cNvCxnSpPr/>
          <p:nvPr>
            <p:custDataLst>
              <p:tags r:id="rId20"/>
            </p:custDataLst>
          </p:nvPr>
        </p:nvCxnSpPr>
        <p:spPr bwMode="auto">
          <a:xfrm>
            <a:off x="4462463" y="5070475"/>
            <a:ext cx="0" cy="87313"/>
          </a:xfrm>
          <a:prstGeom prst="line">
            <a:avLst/>
          </a:prstGeom>
          <a:ln w="635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54" name="Textplatzhalter 28"/>
          <p:cNvSpPr>
            <a:spLocks noGrp="1"/>
          </p:cNvSpPr>
          <p:nvPr>
            <p:custDataLst>
              <p:tags r:id="rId21"/>
            </p:custDataLst>
          </p:nvPr>
        </p:nvSpPr>
        <p:spPr bwMode="gray">
          <a:xfrm>
            <a:off x="4848225" y="4981575"/>
            <a:ext cx="296863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</a:extLst>
        </p:spPr>
        <p:txBody>
          <a:bodyPr vert="horz" wrap="none" lIns="25400" tIns="0" rIns="25400" bIns="0" numCol="1" spcCol="0" rtlCol="0" anchor="b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233B372-8D79-48EB-9AA7-15AE304134D1}" type="datetime'''''''2''''''''''''''.''''''''3'''">
              <a:rPr lang="en-US" sz="1400"/>
              <a:pPr/>
              <a:t>2.3</a:t>
            </a:fld>
            <a:endParaRPr lang="en-US" sz="1400" dirty="0">
              <a:latin typeface="+mn-lt"/>
              <a:cs typeface="Arial" panose="020B0604020202020204" pitchFamily="34" charset="0"/>
              <a:sym typeface="+mn-lt"/>
            </a:endParaRPr>
          </a:p>
        </p:txBody>
      </p:sp>
      <p:sp>
        <p:nvSpPr>
          <p:cNvPr id="59" name="Textplatzhalter 31"/>
          <p:cNvSpPr>
            <a:spLocks noGrp="1"/>
          </p:cNvSpPr>
          <p:nvPr>
            <p:custDataLst>
              <p:tags r:id="rId22"/>
            </p:custDataLst>
          </p:nvPr>
        </p:nvSpPr>
        <p:spPr bwMode="gray">
          <a:xfrm>
            <a:off x="5381625" y="5114925"/>
            <a:ext cx="296863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b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0DBB2E7-E2B3-449D-8888-43FCCCB27DA8}" type="datetime'''''2''''''''''''''''''.''''''''''''''''4'''''''''''''">
              <a:rPr lang="en-US" sz="1400">
                <a:latin typeface="+mn-lt"/>
                <a:cs typeface="Arial" panose="020B0604020202020204" pitchFamily="34" charset="0"/>
                <a:sym typeface="+mn-lt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2.4</a:t>
            </a:fld>
            <a:endParaRPr lang="en-US" sz="1400" dirty="0">
              <a:latin typeface="+mn-lt"/>
              <a:cs typeface="Arial" panose="020B0604020202020204" pitchFamily="34" charset="0"/>
              <a:sym typeface="+mn-lt"/>
            </a:endParaRPr>
          </a:p>
        </p:txBody>
      </p:sp>
      <p:sp>
        <p:nvSpPr>
          <p:cNvPr id="30" name="Textplatzhalter 13"/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1049338" y="5657850"/>
            <a:ext cx="4064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D3C9C4CA-0465-46E3-9B49-66E378F7870F}" type="datetime'''''''''''2''''''''''''''0''''''1''''''5'''''''''''">
              <a:rPr lang="en-US" sz="1400"/>
              <a:pPr/>
              <a:t>2015</a:t>
            </a:fld>
            <a:endParaRPr lang="en-US" sz="1400" dirty="0">
              <a:latin typeface="+mn-lt"/>
              <a:cs typeface="Arial" panose="020B0604020202020204" pitchFamily="34" charset="0"/>
              <a:sym typeface="+mn-lt"/>
            </a:endParaRPr>
          </a:p>
        </p:txBody>
      </p:sp>
      <p:sp>
        <p:nvSpPr>
          <p:cNvPr id="37" name="Textplatzhalter 18"/>
          <p:cNvSpPr>
            <a:spLocks noGrp="1"/>
          </p:cNvSpPr>
          <p:nvPr>
            <p:custDataLst>
              <p:tags r:id="rId24"/>
            </p:custDataLst>
          </p:nvPr>
        </p:nvSpPr>
        <p:spPr bwMode="auto">
          <a:xfrm>
            <a:off x="3725863" y="5657850"/>
            <a:ext cx="4064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EAF1D2BA-AACB-4F47-B6FA-DF07F2895917}" type="datetime'''''2''''''''0''''''''''''''''''''''''''''20'''''">
              <a:rPr lang="en-US" sz="1400"/>
              <a:pPr/>
              <a:t>2020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0" name="Textplatzhalter 24"/>
          <p:cNvSpPr>
            <a:spLocks noGrp="1"/>
          </p:cNvSpPr>
          <p:nvPr>
            <p:custDataLst>
              <p:tags r:id="rId25"/>
            </p:custDataLst>
          </p:nvPr>
        </p:nvSpPr>
        <p:spPr bwMode="gray">
          <a:xfrm>
            <a:off x="2709863" y="4533900"/>
            <a:ext cx="296863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numCol="1" spcCol="0" rtlCol="0" anchor="b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8A6A7E86-E139-4304-A1B3-B842124CB53D}" type="datetime'''''''''''''''''''''1.''''''6'''''''''''''''''''''''''''''''''">
              <a:rPr lang="en-US" sz="1400"/>
              <a:pPr/>
              <a:t>1.6</a:t>
            </a:fld>
            <a:endParaRPr lang="en-US" sz="1400" dirty="0">
              <a:latin typeface="+mn-lt"/>
              <a:cs typeface="Arial" panose="020B0604020202020204" pitchFamily="34" charset="0"/>
              <a:sym typeface="+mn-lt"/>
            </a:endParaRPr>
          </a:p>
        </p:txBody>
      </p:sp>
      <p:sp>
        <p:nvSpPr>
          <p:cNvPr id="57" name="Textplatzhalter 29"/>
          <p:cNvSpPr>
            <a:spLocks noGrp="1"/>
          </p:cNvSpPr>
          <p:nvPr>
            <p:custDataLst>
              <p:tags r:id="rId26"/>
            </p:custDataLst>
          </p:nvPr>
        </p:nvSpPr>
        <p:spPr bwMode="gray">
          <a:xfrm>
            <a:off x="571500" y="5029200"/>
            <a:ext cx="296863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b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6A948C26-E81E-48DE-A2A1-DADB6D52FA3C}" type="datetime'''''''''4''''''''''.''''''''''''''''''''''0'''''''''">
              <a:rPr lang="en-US" sz="1400" b="1"/>
              <a:pPr/>
              <a:t>4.0</a:t>
            </a:fld>
            <a:endParaRPr lang="en-US" sz="1400" b="1" dirty="0">
              <a:latin typeface="+mn-lt"/>
              <a:cs typeface="Arial" panose="020B0604020202020204" pitchFamily="34" charset="0"/>
              <a:sym typeface="+mn-lt"/>
            </a:endParaRPr>
          </a:p>
        </p:txBody>
      </p:sp>
      <p:sp>
        <p:nvSpPr>
          <p:cNvPr id="34" name="Textplatzhalter 15"/>
          <p:cNvSpPr>
            <a:spLocks noGrp="1"/>
          </p:cNvSpPr>
          <p:nvPr>
            <p:custDataLst>
              <p:tags r:id="rId27"/>
            </p:custDataLst>
          </p:nvPr>
        </p:nvSpPr>
        <p:spPr bwMode="auto">
          <a:xfrm>
            <a:off x="2116138" y="5657850"/>
            <a:ext cx="4064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3AF6D0B8-FD55-4416-B2C3-F2D46932271C}" type="datetime'''''''''''''''''''''''''''''2''''''''''''''''''''''0''''17'">
              <a:rPr lang="en-US" sz="1400"/>
              <a:pPr/>
              <a:t>2017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" name="Textplatzhalter 16"/>
          <p:cNvSpPr>
            <a:spLocks noGrp="1"/>
          </p:cNvSpPr>
          <p:nvPr>
            <p:custDataLst>
              <p:tags r:id="rId28"/>
            </p:custDataLst>
          </p:nvPr>
        </p:nvSpPr>
        <p:spPr bwMode="auto">
          <a:xfrm>
            <a:off x="2654300" y="5657850"/>
            <a:ext cx="4064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40939419-4182-4D00-9B01-DBB94FBB6A68}" type="datetime'''201''''''''''''''''''''''''8'''''''''''''">
              <a:rPr lang="en-US" sz="1400"/>
              <a:pPr/>
              <a:t>2018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" name="Textplatzhalter 19"/>
          <p:cNvSpPr>
            <a:spLocks noGrp="1"/>
          </p:cNvSpPr>
          <p:nvPr>
            <p:custDataLst>
              <p:tags r:id="rId29"/>
            </p:custDataLst>
          </p:nvPr>
        </p:nvSpPr>
        <p:spPr bwMode="auto">
          <a:xfrm>
            <a:off x="4259263" y="5657850"/>
            <a:ext cx="4064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69496725-AD78-424D-A99F-CB8626F15930}" type="datetime'''2''''''''''''0''''''''''''''''''2''''''''''''''1'''''''''">
              <a:rPr lang="en-US" sz="1400"/>
              <a:pPr/>
              <a:t>2021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" name="Textplatzhalter 22"/>
          <p:cNvSpPr>
            <a:spLocks noGrp="1"/>
          </p:cNvSpPr>
          <p:nvPr>
            <p:custDataLst>
              <p:tags r:id="rId30"/>
            </p:custDataLst>
          </p:nvPr>
        </p:nvSpPr>
        <p:spPr bwMode="gray">
          <a:xfrm>
            <a:off x="1638300" y="4410075"/>
            <a:ext cx="296863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numCol="1" spcCol="0" rtlCol="0" anchor="b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D8F97DCF-0D61-4959-8E7D-FF7F2BBABA3D}" type="datetime'''''''''''''''''''''''''''''''''''0''''''''.''9'''">
              <a:rPr lang="en-US" sz="1400"/>
              <a:pPr/>
              <a:t>0.9</a:t>
            </a:fld>
            <a:endParaRPr lang="en-US" sz="1400" dirty="0">
              <a:latin typeface="+mn-lt"/>
              <a:cs typeface="Arial" panose="020B0604020202020204" pitchFamily="34" charset="0"/>
              <a:sym typeface="+mn-lt"/>
            </a:endParaRPr>
          </a:p>
        </p:txBody>
      </p:sp>
      <p:sp>
        <p:nvSpPr>
          <p:cNvPr id="31" name="Textplatzhalter 14"/>
          <p:cNvSpPr>
            <a:spLocks noGrp="1"/>
          </p:cNvSpPr>
          <p:nvPr>
            <p:custDataLst>
              <p:tags r:id="rId31"/>
            </p:custDataLst>
          </p:nvPr>
        </p:nvSpPr>
        <p:spPr bwMode="auto">
          <a:xfrm>
            <a:off x="1582738" y="5657850"/>
            <a:ext cx="4064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DA539C19-0A2A-44E8-BB6B-AE6D5610C9B4}" type="datetime'''''''''2''''''''0''''''''''''''''''''''''16'''''''''">
              <a:rPr lang="en-US" sz="1400"/>
              <a:pPr/>
              <a:t>2016</a:t>
            </a:fld>
            <a:endParaRPr lang="en-US" sz="1400" dirty="0">
              <a:latin typeface="+mn-lt"/>
              <a:cs typeface="Arial" panose="020B0604020202020204" pitchFamily="34" charset="0"/>
              <a:sym typeface="+mn-lt"/>
            </a:endParaRPr>
          </a:p>
        </p:txBody>
      </p:sp>
      <p:sp>
        <p:nvSpPr>
          <p:cNvPr id="52" name="Textplatzhalter 26"/>
          <p:cNvSpPr>
            <a:spLocks noGrp="1"/>
          </p:cNvSpPr>
          <p:nvPr>
            <p:custDataLst>
              <p:tags r:id="rId32"/>
            </p:custDataLst>
          </p:nvPr>
        </p:nvSpPr>
        <p:spPr bwMode="gray">
          <a:xfrm>
            <a:off x="3781425" y="4733925"/>
            <a:ext cx="296863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</a:extLst>
        </p:spPr>
        <p:txBody>
          <a:bodyPr vert="horz" wrap="none" lIns="25400" tIns="0" rIns="25400" bIns="0" numCol="1" spcCol="0" rtlCol="0" anchor="b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92E1B7D4-ACE3-4294-9B16-21143F2C96C2}" type="datetime'''2''.''''''''0'''''''''''''''''''''''''''''''''''">
              <a:rPr lang="en-US" sz="1400"/>
              <a:pPr/>
              <a:t>2.0</a:t>
            </a:fld>
            <a:endParaRPr lang="en-US" sz="1400" dirty="0">
              <a:latin typeface="+mn-lt"/>
              <a:cs typeface="Arial" panose="020B0604020202020204" pitchFamily="34" charset="0"/>
              <a:sym typeface="+mn-lt"/>
            </a:endParaRPr>
          </a:p>
        </p:txBody>
      </p:sp>
      <p:sp>
        <p:nvSpPr>
          <p:cNvPr id="29" name="Textplatzhalter 12"/>
          <p:cNvSpPr>
            <a:spLocks noGrp="1"/>
          </p:cNvSpPr>
          <p:nvPr>
            <p:custDataLst>
              <p:tags r:id="rId33"/>
            </p:custDataLst>
          </p:nvPr>
        </p:nvSpPr>
        <p:spPr bwMode="auto">
          <a:xfrm>
            <a:off x="530225" y="5657850"/>
            <a:ext cx="379413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b="1" dirty="0" smtClean="0">
                <a:latin typeface="+mn-lt"/>
                <a:cs typeface="Arial" panose="020B0604020202020204" pitchFamily="34" charset="0"/>
                <a:sym typeface="+mn-lt"/>
              </a:rPr>
              <a:t>NPV</a:t>
            </a:r>
            <a:endParaRPr lang="en-US" sz="1400" b="1" dirty="0">
              <a:latin typeface="+mn-lt"/>
              <a:cs typeface="Arial" panose="020B0604020202020204" pitchFamily="34" charset="0"/>
              <a:sym typeface="+mn-lt"/>
            </a:endParaRPr>
          </a:p>
        </p:txBody>
      </p:sp>
      <p:sp>
        <p:nvSpPr>
          <p:cNvPr id="53" name="Textplatzhalter 27"/>
          <p:cNvSpPr>
            <a:spLocks noGrp="1"/>
          </p:cNvSpPr>
          <p:nvPr>
            <p:custDataLst>
              <p:tags r:id="rId34"/>
            </p:custDataLst>
          </p:nvPr>
        </p:nvSpPr>
        <p:spPr bwMode="gray">
          <a:xfrm>
            <a:off x="4314825" y="4857750"/>
            <a:ext cx="296863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</a:extLst>
        </p:spPr>
        <p:txBody>
          <a:bodyPr vert="horz" wrap="none" lIns="25400" tIns="0" rIns="25400" bIns="0" numCol="1" spcCol="0" rtlCol="0" anchor="b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3424E840-AA67-4EE2-AB7A-EE8BF8199DA9}" type="datetime'''2''.2'''''''''''''''''''''''''''''">
              <a:rPr lang="en-US" sz="1400"/>
              <a:pPr/>
              <a:t>2.2</a:t>
            </a:fld>
            <a:endParaRPr lang="en-US" sz="1400" dirty="0">
              <a:latin typeface="+mn-lt"/>
              <a:cs typeface="Arial" panose="020B0604020202020204" pitchFamily="34" charset="0"/>
              <a:sym typeface="+mn-lt"/>
            </a:endParaRPr>
          </a:p>
        </p:txBody>
      </p:sp>
      <p:sp>
        <p:nvSpPr>
          <p:cNvPr id="36" name="Textplatzhalter 17"/>
          <p:cNvSpPr>
            <a:spLocks noGrp="1"/>
          </p:cNvSpPr>
          <p:nvPr>
            <p:custDataLst>
              <p:tags r:id="rId35"/>
            </p:custDataLst>
          </p:nvPr>
        </p:nvSpPr>
        <p:spPr bwMode="auto">
          <a:xfrm>
            <a:off x="3192463" y="5657850"/>
            <a:ext cx="4064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944355C1-9649-4CC5-8358-EF5DF6215607}" type="datetime'''2''0''''''''1''''''''''9'''''''''">
              <a:rPr lang="en-US" sz="1400"/>
              <a:pPr/>
              <a:t>2019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0" name="Textplatzhalter 21"/>
          <p:cNvSpPr>
            <a:spLocks noGrp="1"/>
          </p:cNvSpPr>
          <p:nvPr>
            <p:custDataLst>
              <p:tags r:id="rId36"/>
            </p:custDataLst>
          </p:nvPr>
        </p:nvSpPr>
        <p:spPr bwMode="auto">
          <a:xfrm>
            <a:off x="5275263" y="5657850"/>
            <a:ext cx="509588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6490FAB6-92CE-4907-B1DF-1C170BEDC13C}" type="datetime'''''''''''''2''''''''''0''2''''''3'''''">
              <a:rPr lang="en-US" sz="1400" smtClean="0"/>
              <a:pPr/>
              <a:t>2023</a:t>
            </a:fld>
            <a:r>
              <a:rPr lang="en-US" sz="1400" dirty="0" smtClean="0"/>
              <a:t>+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" name="Textplatzhalter 20"/>
          <p:cNvSpPr>
            <a:spLocks noGrp="1"/>
          </p:cNvSpPr>
          <p:nvPr>
            <p:custDataLst>
              <p:tags r:id="rId37"/>
            </p:custDataLst>
          </p:nvPr>
        </p:nvSpPr>
        <p:spPr bwMode="auto">
          <a:xfrm>
            <a:off x="4792663" y="5657850"/>
            <a:ext cx="4064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3DDCA431-80BA-497F-8D46-D31E9F76EA93}" type="datetime'''''''2''''''''''''''''''''''''0''''''''''''''''''''''''22'">
              <a:rPr lang="en-US" sz="1400"/>
              <a:pPr/>
              <a:t>2022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8" name="Textplatzhalter 30"/>
          <p:cNvSpPr>
            <a:spLocks noGrp="1"/>
          </p:cNvSpPr>
          <p:nvPr>
            <p:custDataLst>
              <p:tags r:id="rId38"/>
            </p:custDataLst>
          </p:nvPr>
        </p:nvSpPr>
        <p:spPr bwMode="gray">
          <a:xfrm>
            <a:off x="1055688" y="4851400"/>
            <a:ext cx="395288" cy="212725"/>
          </a:xfrm>
          <a:prstGeom prst="rect">
            <a:avLst/>
          </a:prstGeom>
          <a:solidFill>
            <a:schemeClr val="tx1"/>
          </a:solidFill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7F4317B3-BA54-4863-A8E6-E96DABA06CBC}" type="datetime'''1''''''''''''''''''''0''''''''.6'''''''''''''''''''''">
              <a:rPr lang="en-US" sz="1400">
                <a:solidFill>
                  <a:schemeClr val="bg1"/>
                </a:solidFill>
                <a:latin typeface="+mn-lt"/>
                <a:cs typeface="Arial" panose="020B0604020202020204" pitchFamily="34" charset="0"/>
                <a:sym typeface="+mn-lt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10.6</a:t>
            </a:fld>
            <a:endParaRPr lang="en-US" sz="1400" dirty="0">
              <a:solidFill>
                <a:schemeClr val="bg1"/>
              </a:solidFill>
              <a:latin typeface="+mn-lt"/>
              <a:cs typeface="Arial" panose="020B0604020202020204" pitchFamily="34" charset="0"/>
              <a:sym typeface="+mn-lt"/>
            </a:endParaRPr>
          </a:p>
        </p:txBody>
      </p:sp>
      <p:sp>
        <p:nvSpPr>
          <p:cNvPr id="42" name="Textplatzhalter 23"/>
          <p:cNvSpPr>
            <a:spLocks noGrp="1"/>
          </p:cNvSpPr>
          <p:nvPr>
            <p:custDataLst>
              <p:tags r:id="rId39"/>
            </p:custDataLst>
          </p:nvPr>
        </p:nvSpPr>
        <p:spPr bwMode="gray">
          <a:xfrm>
            <a:off x="2171700" y="4467225"/>
            <a:ext cx="296863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numCol="1" spcCol="0" rtlCol="0" anchor="b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463200AE-B687-4DE6-9FB5-054D9ED9DEB5}" type="datetime'''''''''''''''''''''''''''''''1.''''''''3'''''''''''''">
              <a:rPr lang="en-US" sz="1400"/>
              <a:pPr/>
              <a:t>1.3</a:t>
            </a:fld>
            <a:endParaRPr lang="en-US" sz="1400" dirty="0">
              <a:latin typeface="+mn-lt"/>
              <a:cs typeface="Arial" panose="020B0604020202020204" pitchFamily="34" charset="0"/>
              <a:sym typeface="+mn-lt"/>
            </a:endParaRPr>
          </a:p>
        </p:txBody>
      </p:sp>
      <p:sp>
        <p:nvSpPr>
          <p:cNvPr id="51" name="Textplatzhalter 25"/>
          <p:cNvSpPr>
            <a:spLocks noGrp="1"/>
          </p:cNvSpPr>
          <p:nvPr>
            <p:custDataLst>
              <p:tags r:id="rId40"/>
            </p:custDataLst>
          </p:nvPr>
        </p:nvSpPr>
        <p:spPr bwMode="gray">
          <a:xfrm>
            <a:off x="3248025" y="4629150"/>
            <a:ext cx="296863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numCol="1" spcCol="0" rtlCol="0" anchor="b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6503CEA1-E6FC-4DCF-8D51-D6EAFA404195}" type="datetime'''1.''''''''''''''''''''''''''''''''8'''''''''''">
              <a:rPr lang="en-US" sz="1400"/>
              <a:pPr/>
              <a:t>1.8</a:t>
            </a:fld>
            <a:endParaRPr lang="en-US" sz="1400" dirty="0">
              <a:latin typeface="+mn-lt"/>
              <a:cs typeface="Arial" panose="020B0604020202020204" pitchFamily="34" charset="0"/>
              <a:sym typeface="+mn-lt"/>
            </a:endParaRPr>
          </a:p>
        </p:txBody>
      </p:sp>
      <p:sp>
        <p:nvSpPr>
          <p:cNvPr id="55" name="Rectangle 22"/>
          <p:cNvSpPr>
            <a:spLocks noChangeArrowheads="1"/>
          </p:cNvSpPr>
          <p:nvPr/>
        </p:nvSpPr>
        <p:spPr bwMode="auto">
          <a:xfrm>
            <a:off x="431798" y="3968611"/>
            <a:ext cx="5377332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/>
              <a:t>NPV as sum of present values of FCFs | $ MM</a:t>
            </a:r>
            <a:endParaRPr lang="en-US" altLang="en-US" b="1" dirty="0"/>
          </a:p>
        </p:txBody>
      </p:sp>
      <p:sp>
        <p:nvSpPr>
          <p:cNvPr id="56" name="Line 29"/>
          <p:cNvSpPr>
            <a:spLocks noChangeShapeType="1"/>
          </p:cNvSpPr>
          <p:nvPr/>
        </p:nvSpPr>
        <p:spPr bwMode="auto">
          <a:xfrm>
            <a:off x="431800" y="4286345"/>
            <a:ext cx="5377330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69" name="Rechteck 68"/>
          <p:cNvSpPr/>
          <p:nvPr/>
        </p:nvSpPr>
        <p:spPr>
          <a:xfrm rot="900000">
            <a:off x="4313820" y="3974881"/>
            <a:ext cx="1356192" cy="776475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ctr"/>
          <a:lstStyle/>
          <a:p>
            <a:pPr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1100" b="1" dirty="0" smtClean="0">
                <a:solidFill>
                  <a:schemeClr val="bg1"/>
                </a:solidFill>
              </a:rPr>
              <a:t>US Case with $1.5 MM NPV at 12% DCR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70" name="Rectangle 27"/>
          <p:cNvSpPr>
            <a:spLocks noChangeArrowheads="1"/>
          </p:cNvSpPr>
          <p:nvPr/>
        </p:nvSpPr>
        <p:spPr bwMode="auto">
          <a:xfrm>
            <a:off x="6188925" y="2206040"/>
            <a:ext cx="2532556" cy="357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>
                <a:latin typeface="Arial" panose="020B0604020202020204" pitchFamily="34" charset="0"/>
              </a:rPr>
              <a:t>Japan has the largest cosmetics industry that will provide a </a:t>
            </a:r>
            <a:r>
              <a:rPr lang="en-US" altLang="de-DE" sz="1100" b="1" dirty="0">
                <a:latin typeface="Arial" panose="020B0604020202020204" pitchFamily="34" charset="0"/>
              </a:rPr>
              <a:t>steady projected 20% OCF </a:t>
            </a:r>
            <a:r>
              <a:rPr lang="en-US" altLang="de-DE" sz="1100" dirty="0">
                <a:latin typeface="Arial" panose="020B0604020202020204" pitchFamily="34" charset="0"/>
              </a:rPr>
              <a:t>for Hui Fang</a:t>
            </a:r>
            <a:endParaRPr lang="en-US" altLang="de-DE" sz="1100" b="1" dirty="0">
              <a:latin typeface="Arial" panose="020B0604020202020204" pitchFamily="34" charset="0"/>
            </a:endParaRPr>
          </a:p>
          <a:p>
            <a:pPr marL="173037" lvl="1" indent="-171450" defTabSz="330200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>
                <a:latin typeface="Arial" panose="020B0604020202020204" pitchFamily="34" charset="0"/>
              </a:rPr>
              <a:t>Despite initial </a:t>
            </a:r>
            <a:r>
              <a:rPr lang="en-US" altLang="de-DE" sz="1100" b="1" dirty="0">
                <a:latin typeface="Arial" panose="020B0604020202020204" pitchFamily="34" charset="0"/>
              </a:rPr>
              <a:t>outflow of $10.6M </a:t>
            </a:r>
            <a:r>
              <a:rPr lang="en-US" altLang="de-DE" sz="1100" dirty="0">
                <a:latin typeface="Arial" panose="020B0604020202020204" pitchFamily="34" charset="0"/>
              </a:rPr>
              <a:t>in 2015, Hui Fang will have positive cash flow in all subsequent years </a:t>
            </a:r>
          </a:p>
          <a:p>
            <a:pPr marL="173037" lvl="1" indent="-171450" defTabSz="330200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b="1" dirty="0">
                <a:latin typeface="Arial" panose="020B0604020202020204" pitchFamily="34" charset="0"/>
              </a:rPr>
              <a:t>Compared to the US, entering Japan produces a higher NPV proving a more attractive option</a:t>
            </a:r>
          </a:p>
          <a:p>
            <a:pPr marL="173037" lvl="1" indent="-171450" defTabSz="330200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endParaRPr lang="en-US" altLang="de-DE" sz="500" dirty="0">
              <a:latin typeface="Arial" panose="020B0604020202020204" pitchFamily="34" charset="0"/>
            </a:endParaRPr>
          </a:p>
          <a:p>
            <a:pPr marL="1587" lvl="1" algn="ctr" defTabSz="330200">
              <a:spcBef>
                <a:spcPts val="1200"/>
              </a:spcBef>
              <a:tabLst>
                <a:tab pos="8521700" algn="r"/>
              </a:tabLst>
            </a:pPr>
            <a:r>
              <a:rPr lang="en-US" altLang="de-DE" sz="1300" b="1" dirty="0">
                <a:latin typeface="Arial" panose="020B0604020202020204" pitchFamily="34" charset="0"/>
              </a:rPr>
              <a:t>Key Assumptions</a:t>
            </a:r>
          </a:p>
          <a:p>
            <a:pPr marL="173037" lvl="1" indent="-171450" defTabSz="330200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b="1" dirty="0">
                <a:latin typeface="Arial" panose="020B0604020202020204" pitchFamily="34" charset="0"/>
              </a:rPr>
              <a:t>Success in China transferable</a:t>
            </a:r>
            <a:r>
              <a:rPr lang="en-US" altLang="de-DE" sz="1100" dirty="0">
                <a:latin typeface="Arial" panose="020B0604020202020204" pitchFamily="34" charset="0"/>
              </a:rPr>
              <a:t>, i.e. sales growth – thus same channel and demand assumed</a:t>
            </a:r>
          </a:p>
          <a:p>
            <a:pPr marL="173037" lvl="1" indent="-171450" defTabSz="330200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b="1" dirty="0">
                <a:latin typeface="Arial" panose="020B0604020202020204" pitchFamily="34" charset="0"/>
              </a:rPr>
              <a:t>Discount rate </a:t>
            </a:r>
            <a:r>
              <a:rPr lang="en-US" altLang="de-DE" sz="1100" dirty="0">
                <a:latin typeface="Arial" panose="020B0604020202020204" pitchFamily="34" charset="0"/>
              </a:rPr>
              <a:t>as main differencing factor and used as </a:t>
            </a:r>
            <a:r>
              <a:rPr lang="en-US" altLang="de-DE" sz="1100" b="1" dirty="0">
                <a:latin typeface="Arial" panose="020B0604020202020204" pitchFamily="34" charset="0"/>
              </a:rPr>
              <a:t>proxy for risk</a:t>
            </a:r>
          </a:p>
        </p:txBody>
      </p:sp>
      <p:sp>
        <p:nvSpPr>
          <p:cNvPr id="83" name="Line 29"/>
          <p:cNvSpPr>
            <a:spLocks noChangeShapeType="1"/>
          </p:cNvSpPr>
          <p:nvPr/>
        </p:nvSpPr>
        <p:spPr bwMode="auto">
          <a:xfrm>
            <a:off x="6188925" y="4222845"/>
            <a:ext cx="253769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82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22" name="think-cell Folie" r:id="rId6" imgW="378" imgH="377" progId="TCLayout.ActiveDocument.1">
                  <p:embed/>
                </p:oleObj>
              </mc:Choice>
              <mc:Fallback>
                <p:oleObj name="think-cell Folie" r:id="rId6" imgW="378" imgH="37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rgbClr r="0" g="0" b="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tx2"/>
              </a:buClr>
            </a:pPr>
            <a:endParaRPr lang="en-US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Recommendations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F15E-1F84-3740-8ED2-5CCB0C30F926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457200" y="1064381"/>
            <a:ext cx="822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accent3"/>
                </a:solidFill>
              </a:rPr>
              <a:t>Project approach</a:t>
            </a:r>
            <a:endParaRPr lang="en-US" sz="1500" b="1" dirty="0">
              <a:solidFill>
                <a:schemeClr val="accent3"/>
              </a:solidFill>
            </a:endParaRPr>
          </a:p>
        </p:txBody>
      </p:sp>
      <p:sp>
        <p:nvSpPr>
          <p:cNvPr id="21" name="Text10"/>
          <p:cNvSpPr>
            <a:spLocks noChangeArrowheads="1"/>
          </p:cNvSpPr>
          <p:nvPr/>
        </p:nvSpPr>
        <p:spPr bwMode="auto">
          <a:xfrm>
            <a:off x="431798" y="3172978"/>
            <a:ext cx="1784758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b="1" dirty="0" smtClean="0"/>
              <a:t>Industry analysis</a:t>
            </a:r>
            <a:endParaRPr lang="en-US" altLang="de-DE" b="1" dirty="0"/>
          </a:p>
        </p:txBody>
      </p:sp>
      <p:sp>
        <p:nvSpPr>
          <p:cNvPr id="22" name="Freeform 9"/>
          <p:cNvSpPr>
            <a:spLocks/>
          </p:cNvSpPr>
          <p:nvPr/>
        </p:nvSpPr>
        <p:spPr bwMode="auto">
          <a:xfrm flipV="1">
            <a:off x="431800" y="3405413"/>
            <a:ext cx="1786303" cy="1177097"/>
          </a:xfrm>
          <a:custGeom>
            <a:avLst/>
            <a:gdLst>
              <a:gd name="T0" fmla="*/ 1360922 w 772"/>
              <a:gd name="T1" fmla="*/ 967103 h 574"/>
              <a:gd name="T2" fmla="*/ 1360922 w 772"/>
              <a:gd name="T3" fmla="*/ 0 h 574"/>
              <a:gd name="T4" fmla="*/ 0 w 772"/>
              <a:gd name="T5" fmla="*/ 0 h 574"/>
              <a:gd name="T6" fmla="*/ 0 w 772"/>
              <a:gd name="T7" fmla="*/ 1476375 h 574"/>
              <a:gd name="T8" fmla="*/ 1833563 w 772"/>
              <a:gd name="T9" fmla="*/ 1476375 h 5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72" h="574">
                <a:moveTo>
                  <a:pt x="573" y="376"/>
                </a:moveTo>
                <a:lnTo>
                  <a:pt x="573" y="0"/>
                </a:lnTo>
                <a:lnTo>
                  <a:pt x="0" y="0"/>
                </a:lnTo>
                <a:lnTo>
                  <a:pt x="0" y="574"/>
                </a:lnTo>
                <a:lnTo>
                  <a:pt x="772" y="57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3" name="Text10"/>
          <p:cNvSpPr>
            <a:spLocks noChangeArrowheads="1"/>
          </p:cNvSpPr>
          <p:nvPr/>
        </p:nvSpPr>
        <p:spPr bwMode="auto">
          <a:xfrm>
            <a:off x="2598562" y="2804582"/>
            <a:ext cx="1786301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b="1" dirty="0" smtClean="0"/>
              <a:t>Internal analysis</a:t>
            </a:r>
            <a:endParaRPr lang="en-US" altLang="de-DE" b="1" dirty="0"/>
          </a:p>
        </p:txBody>
      </p:sp>
      <p:sp>
        <p:nvSpPr>
          <p:cNvPr id="24" name="Freeform 11"/>
          <p:cNvSpPr>
            <a:spLocks/>
          </p:cNvSpPr>
          <p:nvPr/>
        </p:nvSpPr>
        <p:spPr bwMode="auto">
          <a:xfrm flipV="1">
            <a:off x="2598563" y="3037095"/>
            <a:ext cx="1786302" cy="1177097"/>
          </a:xfrm>
          <a:custGeom>
            <a:avLst/>
            <a:gdLst>
              <a:gd name="T0" fmla="*/ 1360921 w 772"/>
              <a:gd name="T1" fmla="*/ 967103 h 574"/>
              <a:gd name="T2" fmla="*/ 1360921 w 772"/>
              <a:gd name="T3" fmla="*/ 0 h 574"/>
              <a:gd name="T4" fmla="*/ 0 w 772"/>
              <a:gd name="T5" fmla="*/ 0 h 574"/>
              <a:gd name="T6" fmla="*/ 0 w 772"/>
              <a:gd name="T7" fmla="*/ 1476375 h 574"/>
              <a:gd name="T8" fmla="*/ 1833562 w 772"/>
              <a:gd name="T9" fmla="*/ 1476375 h 5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72" h="574">
                <a:moveTo>
                  <a:pt x="573" y="376"/>
                </a:moveTo>
                <a:lnTo>
                  <a:pt x="573" y="0"/>
                </a:lnTo>
                <a:lnTo>
                  <a:pt x="0" y="0"/>
                </a:lnTo>
                <a:lnTo>
                  <a:pt x="0" y="574"/>
                </a:lnTo>
                <a:lnTo>
                  <a:pt x="772" y="57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5" name="Text10"/>
          <p:cNvSpPr>
            <a:spLocks noChangeArrowheads="1"/>
          </p:cNvSpPr>
          <p:nvPr/>
        </p:nvSpPr>
        <p:spPr bwMode="auto">
          <a:xfrm>
            <a:off x="4766871" y="2367784"/>
            <a:ext cx="1786301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b="1" dirty="0" smtClean="0"/>
              <a:t>Global strategy</a:t>
            </a:r>
            <a:endParaRPr lang="en-US" altLang="de-DE" b="1" dirty="0"/>
          </a:p>
        </p:txBody>
      </p:sp>
      <p:sp>
        <p:nvSpPr>
          <p:cNvPr id="26" name="Freeform 13"/>
          <p:cNvSpPr>
            <a:spLocks/>
          </p:cNvSpPr>
          <p:nvPr/>
        </p:nvSpPr>
        <p:spPr bwMode="auto">
          <a:xfrm flipV="1">
            <a:off x="4766871" y="2596633"/>
            <a:ext cx="1786302" cy="1177097"/>
          </a:xfrm>
          <a:custGeom>
            <a:avLst/>
            <a:gdLst>
              <a:gd name="T0" fmla="*/ 1360921 w 772"/>
              <a:gd name="T1" fmla="*/ 967103 h 574"/>
              <a:gd name="T2" fmla="*/ 1360921 w 772"/>
              <a:gd name="T3" fmla="*/ 0 h 574"/>
              <a:gd name="T4" fmla="*/ 0 w 772"/>
              <a:gd name="T5" fmla="*/ 0 h 574"/>
              <a:gd name="T6" fmla="*/ 0 w 772"/>
              <a:gd name="T7" fmla="*/ 1476375 h 574"/>
              <a:gd name="T8" fmla="*/ 1833562 w 772"/>
              <a:gd name="T9" fmla="*/ 1476375 h 5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72" h="574">
                <a:moveTo>
                  <a:pt x="573" y="376"/>
                </a:moveTo>
                <a:lnTo>
                  <a:pt x="573" y="0"/>
                </a:lnTo>
                <a:lnTo>
                  <a:pt x="0" y="0"/>
                </a:lnTo>
                <a:lnTo>
                  <a:pt x="0" y="574"/>
                </a:lnTo>
                <a:lnTo>
                  <a:pt x="772" y="57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7" name="Text10"/>
          <p:cNvSpPr>
            <a:spLocks noChangeArrowheads="1"/>
          </p:cNvSpPr>
          <p:nvPr/>
        </p:nvSpPr>
        <p:spPr bwMode="auto">
          <a:xfrm>
            <a:off x="6935179" y="1802776"/>
            <a:ext cx="1786301" cy="159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b="1" dirty="0" smtClean="0"/>
              <a:t>Recommendations</a:t>
            </a:r>
            <a:endParaRPr lang="en-US" altLang="de-DE" b="1" dirty="0"/>
          </a:p>
        </p:txBody>
      </p:sp>
      <p:sp>
        <p:nvSpPr>
          <p:cNvPr id="28" name="Freeform 15"/>
          <p:cNvSpPr>
            <a:spLocks/>
          </p:cNvSpPr>
          <p:nvPr/>
        </p:nvSpPr>
        <p:spPr bwMode="auto">
          <a:xfrm flipV="1">
            <a:off x="6935180" y="2032133"/>
            <a:ext cx="1786302" cy="1177097"/>
          </a:xfrm>
          <a:custGeom>
            <a:avLst/>
            <a:gdLst>
              <a:gd name="T0" fmla="*/ 1360921 w 772"/>
              <a:gd name="T1" fmla="*/ 967103 h 574"/>
              <a:gd name="T2" fmla="*/ 1360921 w 772"/>
              <a:gd name="T3" fmla="*/ 0 h 574"/>
              <a:gd name="T4" fmla="*/ 0 w 772"/>
              <a:gd name="T5" fmla="*/ 0 h 574"/>
              <a:gd name="T6" fmla="*/ 0 w 772"/>
              <a:gd name="T7" fmla="*/ 1476375 h 574"/>
              <a:gd name="T8" fmla="*/ 1833562 w 772"/>
              <a:gd name="T9" fmla="*/ 1476375 h 5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72" h="574">
                <a:moveTo>
                  <a:pt x="573" y="376"/>
                </a:moveTo>
                <a:lnTo>
                  <a:pt x="573" y="0"/>
                </a:lnTo>
                <a:lnTo>
                  <a:pt x="0" y="0"/>
                </a:lnTo>
                <a:lnTo>
                  <a:pt x="0" y="574"/>
                </a:lnTo>
                <a:lnTo>
                  <a:pt x="772" y="57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30" name="Rectangle 25"/>
          <p:cNvSpPr>
            <a:spLocks noChangeArrowheads="1"/>
          </p:cNvSpPr>
          <p:nvPr/>
        </p:nvSpPr>
        <p:spPr bwMode="auto">
          <a:xfrm>
            <a:off x="431798" y="4724029"/>
            <a:ext cx="1786305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Assess the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market</a:t>
            </a:r>
            <a:r>
              <a:rPr lang="en-US" altLang="de-DE" sz="1100" dirty="0" smtClean="0">
                <a:latin typeface="Arial" panose="020B0604020202020204" pitchFamily="34" charset="0"/>
              </a:rPr>
              <a:t> and its driving factors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Understand the industry and the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competition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Analyze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cost</a:t>
            </a:r>
            <a:r>
              <a:rPr lang="en-US" altLang="de-DE" sz="1100" dirty="0" smtClean="0">
                <a:latin typeface="Arial" panose="020B0604020202020204" pitchFamily="34" charset="0"/>
              </a:rPr>
              <a:t> structures and government policies</a:t>
            </a:r>
            <a:endParaRPr lang="en-US" altLang="de-DE" sz="1100" dirty="0">
              <a:latin typeface="Arial" panose="020B0604020202020204" pitchFamily="34" charset="0"/>
            </a:endParaRPr>
          </a:p>
        </p:txBody>
      </p:sp>
      <p:sp>
        <p:nvSpPr>
          <p:cNvPr id="32" name="Rectangle 25"/>
          <p:cNvSpPr>
            <a:spLocks noChangeArrowheads="1"/>
          </p:cNvSpPr>
          <p:nvPr/>
        </p:nvSpPr>
        <p:spPr bwMode="auto">
          <a:xfrm>
            <a:off x="2599245" y="4724029"/>
            <a:ext cx="1786305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>
                <a:latin typeface="Arial" panose="020B0604020202020204" pitchFamily="34" charset="0"/>
              </a:rPr>
              <a:t>Evaluate Hui Fang’s</a:t>
            </a:r>
            <a:r>
              <a:rPr lang="en-US" altLang="de-DE" sz="1100" b="1" dirty="0">
                <a:latin typeface="Arial" panose="020B0604020202020204" pitchFamily="34" charset="0"/>
              </a:rPr>
              <a:t> key success factors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>
                <a:latin typeface="Arial" panose="020B0604020202020204" pitchFamily="34" charset="0"/>
              </a:rPr>
              <a:t>Assess </a:t>
            </a:r>
            <a:r>
              <a:rPr lang="en-US" altLang="de-DE" sz="1100" b="1" dirty="0">
                <a:latin typeface="Arial" panose="020B0604020202020204" pitchFamily="34" charset="0"/>
              </a:rPr>
              <a:t>resources</a:t>
            </a:r>
            <a:r>
              <a:rPr lang="en-US" altLang="de-DE" sz="1100" dirty="0">
                <a:latin typeface="Arial" panose="020B0604020202020204" pitchFamily="34" charset="0"/>
              </a:rPr>
              <a:t> and </a:t>
            </a:r>
            <a:r>
              <a:rPr lang="en-US" altLang="de-DE" sz="1100" b="1" dirty="0">
                <a:latin typeface="Arial" panose="020B0604020202020204" pitchFamily="34" charset="0"/>
              </a:rPr>
              <a:t>capabilities</a:t>
            </a:r>
            <a:endParaRPr lang="en-US" altLang="de-DE" sz="1100" dirty="0">
              <a:latin typeface="Arial" panose="020B0604020202020204" pitchFamily="34" charset="0"/>
            </a:endParaRP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>
                <a:latin typeface="Arial" panose="020B0604020202020204" pitchFamily="34" charset="0"/>
              </a:rPr>
              <a:t>Check </a:t>
            </a:r>
            <a:r>
              <a:rPr lang="en-US" altLang="de-DE" sz="1100" b="1" dirty="0">
                <a:latin typeface="Arial" panose="020B0604020202020204" pitchFamily="34" charset="0"/>
              </a:rPr>
              <a:t>brands </a:t>
            </a:r>
            <a:r>
              <a:rPr lang="en-US" altLang="de-DE" sz="1100" dirty="0">
                <a:latin typeface="Arial" panose="020B0604020202020204" pitchFamily="34" charset="0"/>
              </a:rPr>
              <a:t>for their </a:t>
            </a:r>
            <a:r>
              <a:rPr lang="en-US" altLang="de-DE" sz="1100" b="1" dirty="0">
                <a:latin typeface="Arial" panose="020B0604020202020204" pitchFamily="34" charset="0"/>
              </a:rPr>
              <a:t>international potential</a:t>
            </a:r>
          </a:p>
        </p:txBody>
      </p:sp>
      <p:sp>
        <p:nvSpPr>
          <p:cNvPr id="34" name="Rectangle 25"/>
          <p:cNvSpPr>
            <a:spLocks noChangeArrowheads="1"/>
          </p:cNvSpPr>
          <p:nvPr/>
        </p:nvSpPr>
        <p:spPr bwMode="auto">
          <a:xfrm>
            <a:off x="4766871" y="4474904"/>
            <a:ext cx="1786305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Understand Hui Fang’s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global strategy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Evaluate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differences</a:t>
            </a:r>
            <a:r>
              <a:rPr lang="en-US" altLang="de-DE" sz="1100" dirty="0" smtClean="0">
                <a:latin typeface="Arial" panose="020B0604020202020204" pitchFamily="34" charset="0"/>
              </a:rPr>
              <a:t> between countries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Analyze crucial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factors</a:t>
            </a:r>
            <a:r>
              <a:rPr lang="en-US" altLang="de-DE" sz="1100" dirty="0" smtClean="0">
                <a:latin typeface="Arial" panose="020B0604020202020204" pitchFamily="34" charset="0"/>
              </a:rPr>
              <a:t>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for</a:t>
            </a:r>
            <a:r>
              <a:rPr lang="en-US" altLang="de-DE" sz="1100" dirty="0" smtClean="0">
                <a:latin typeface="Arial" panose="020B0604020202020204" pitchFamily="34" charset="0"/>
              </a:rPr>
              <a:t>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success</a:t>
            </a:r>
            <a:r>
              <a:rPr lang="en-US" altLang="de-DE" sz="1100" dirty="0" smtClean="0">
                <a:latin typeface="Arial" panose="020B0604020202020204" pitchFamily="34" charset="0"/>
              </a:rPr>
              <a:t> abroad</a:t>
            </a:r>
            <a:endParaRPr lang="en-US" altLang="de-DE" sz="1100" dirty="0">
              <a:latin typeface="Arial" panose="020B0604020202020204" pitchFamily="34" charset="0"/>
            </a:endParaRPr>
          </a:p>
        </p:txBody>
      </p:sp>
      <p:sp>
        <p:nvSpPr>
          <p:cNvPr id="35" name="Rectangle 25"/>
          <p:cNvSpPr>
            <a:spLocks noChangeArrowheads="1"/>
          </p:cNvSpPr>
          <p:nvPr/>
        </p:nvSpPr>
        <p:spPr bwMode="auto">
          <a:xfrm>
            <a:off x="6934497" y="3875532"/>
            <a:ext cx="1786305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Provide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answers to key questions </a:t>
            </a:r>
            <a:r>
              <a:rPr lang="en-US" altLang="de-DE" sz="1100" dirty="0" smtClean="0">
                <a:latin typeface="Arial" panose="020B0604020202020204" pitchFamily="34" charset="0"/>
              </a:rPr>
              <a:t>asked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Derive recommendations for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success abroad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Suggest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entry mode </a:t>
            </a:r>
            <a:r>
              <a:rPr lang="en-US" altLang="de-DE" sz="1100" dirty="0" smtClean="0">
                <a:latin typeface="Arial" panose="020B0604020202020204" pitchFamily="34" charset="0"/>
              </a:rPr>
              <a:t>for selected market</a:t>
            </a:r>
            <a:endParaRPr lang="en-US" altLang="de-DE" sz="1100" b="1" dirty="0">
              <a:latin typeface="Arial" panose="020B0604020202020204" pitchFamily="34" charset="0"/>
            </a:endParaRPr>
          </a:p>
        </p:txBody>
      </p:sp>
      <p:pic>
        <p:nvPicPr>
          <p:cNvPr id="44" name="Grafik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0462" y="2164930"/>
            <a:ext cx="1053699" cy="9273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triangle" w="med" len="lg"/>
          </a:ln>
          <a:effectLst>
            <a:softEdge rad="25400"/>
          </a:effectLst>
        </p:spPr>
      </p:pic>
      <p:pic>
        <p:nvPicPr>
          <p:cNvPr id="36" name="Grafik 35"/>
          <p:cNvPicPr>
            <a:picLocks noChangeAspect="1"/>
          </p:cNvPicPr>
          <p:nvPr/>
        </p:nvPicPr>
        <p:blipFill rotWithShape="1">
          <a:blip r:embed="rId9"/>
          <a:srcRect l="8128" r="7170"/>
          <a:stretch/>
        </p:blipFill>
        <p:spPr>
          <a:xfrm>
            <a:off x="4902491" y="2724099"/>
            <a:ext cx="1053699" cy="9273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triangle" w="med" len="lg"/>
          </a:ln>
          <a:effectLst>
            <a:softEdge rad="25400"/>
          </a:effectLst>
        </p:spPr>
      </p:pic>
      <p:sp>
        <p:nvSpPr>
          <p:cNvPr id="31" name="Textfeld 30"/>
          <p:cNvSpPr txBox="1"/>
          <p:nvPr/>
        </p:nvSpPr>
        <p:spPr>
          <a:xfrm>
            <a:off x="431799" y="6129338"/>
            <a:ext cx="816164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 </a:t>
            </a:r>
            <a:endParaRPr lang="en-US" sz="700" dirty="0" smtClean="0"/>
          </a:p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Sources</a:t>
            </a:r>
            <a:r>
              <a:rPr lang="en-US" sz="700"/>
              <a:t>: </a:t>
            </a:r>
            <a:r>
              <a:rPr lang="en-US" sz="700" smtClean="0"/>
              <a:t>Team analysis</a:t>
            </a:r>
            <a:endParaRPr lang="en-US" sz="700" dirty="0"/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10"/>
          <a:srcRect l="15633" r="10632"/>
          <a:stretch/>
        </p:blipFill>
        <p:spPr>
          <a:xfrm>
            <a:off x="570574" y="3527125"/>
            <a:ext cx="1053641" cy="93016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triangle" w="med" len="lg"/>
          </a:ln>
          <a:effectLst>
            <a:softEdge rad="25400"/>
          </a:effectLst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4241" y="3156530"/>
            <a:ext cx="1053641" cy="932361"/>
          </a:xfrm>
          <a:prstGeom prst="rect">
            <a:avLst/>
          </a:prstGeom>
        </p:spPr>
      </p:pic>
      <p:sp>
        <p:nvSpPr>
          <p:cNvPr id="33" name="Rechteck 32"/>
          <p:cNvSpPr/>
          <p:nvPr/>
        </p:nvSpPr>
        <p:spPr>
          <a:xfrm>
            <a:off x="210745" y="1600200"/>
            <a:ext cx="6470273" cy="47244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t"/>
          <a:lstStyle/>
          <a:p>
            <a:pPr marL="185738" indent="-185738"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20" name="Arc 2"/>
          <p:cNvSpPr>
            <a:spLocks/>
          </p:cNvSpPr>
          <p:nvPr/>
        </p:nvSpPr>
        <p:spPr bwMode="auto">
          <a:xfrm rot="5400000">
            <a:off x="3685065" y="734993"/>
            <a:ext cx="2063084" cy="5621827"/>
          </a:xfrm>
          <a:custGeom>
            <a:avLst/>
            <a:gdLst>
              <a:gd name="T0" fmla="*/ 969521 w 21600"/>
              <a:gd name="T1" fmla="*/ 0 h 20026"/>
              <a:gd name="T2" fmla="*/ 2587625 w 21600"/>
              <a:gd name="T3" fmla="*/ 5770562 h 20026"/>
              <a:gd name="T4" fmla="*/ 0 w 21600"/>
              <a:gd name="T5" fmla="*/ 5770562 h 2002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0026" fill="none" extrusionOk="0">
                <a:moveTo>
                  <a:pt x="8093" y="-1"/>
                </a:moveTo>
                <a:cubicBezTo>
                  <a:pt x="16256" y="3298"/>
                  <a:pt x="21600" y="11221"/>
                  <a:pt x="21600" y="20026"/>
                </a:cubicBezTo>
              </a:path>
              <a:path w="21600" h="20026" stroke="0" extrusionOk="0">
                <a:moveTo>
                  <a:pt x="8093" y="-1"/>
                </a:moveTo>
                <a:cubicBezTo>
                  <a:pt x="16256" y="3298"/>
                  <a:pt x="21600" y="11221"/>
                  <a:pt x="21600" y="20026"/>
                </a:cubicBezTo>
                <a:lnTo>
                  <a:pt x="0" y="20026"/>
                </a:lnTo>
                <a:lnTo>
                  <a:pt x="8093" y="-1"/>
                </a:lnTo>
                <a:close/>
              </a:path>
            </a:pathLst>
          </a:custGeom>
          <a:noFill/>
          <a:ln w="22225">
            <a:solidFill>
              <a:srgbClr val="F491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246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recommend entering Japan as the same strategic benefits come with higher NPV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F15E-1F84-3740-8ED2-5CCB0C30F926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6130957" y="2080457"/>
            <a:ext cx="2579672" cy="3898747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 w="22225" cap="flat" cmpd="sng">
            <a:solidFill>
              <a:srgbClr val="F49100"/>
            </a:solidFill>
            <a:prstDash val="dash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GB" altLang="en-US"/>
          </a:p>
        </p:txBody>
      </p:sp>
      <p:sp>
        <p:nvSpPr>
          <p:cNvPr id="31" name="Freeform 19"/>
          <p:cNvSpPr>
            <a:spLocks/>
          </p:cNvSpPr>
          <p:nvPr/>
        </p:nvSpPr>
        <p:spPr bwMode="auto">
          <a:xfrm>
            <a:off x="431797" y="2086069"/>
            <a:ext cx="2587275" cy="3887483"/>
          </a:xfrm>
          <a:custGeom>
            <a:avLst/>
            <a:gdLst>
              <a:gd name="T0" fmla="*/ 0 w 1720"/>
              <a:gd name="T1" fmla="*/ 0 h 1961"/>
              <a:gd name="T2" fmla="*/ 829 w 1720"/>
              <a:gd name="T3" fmla="*/ 0 h 1961"/>
              <a:gd name="T4" fmla="*/ 829 w 1720"/>
              <a:gd name="T5" fmla="*/ 918 h 196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20" h="1961">
                <a:moveTo>
                  <a:pt x="0" y="0"/>
                </a:moveTo>
                <a:lnTo>
                  <a:pt x="1720" y="0"/>
                </a:lnTo>
                <a:lnTo>
                  <a:pt x="1720" y="1961"/>
                </a:lnTo>
              </a:path>
            </a:pathLst>
          </a:custGeom>
          <a:noFill/>
          <a:ln w="2222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32" name="Rectangle 22"/>
          <p:cNvSpPr>
            <a:spLocks noChangeArrowheads="1"/>
          </p:cNvSpPr>
          <p:nvPr/>
        </p:nvSpPr>
        <p:spPr bwMode="auto">
          <a:xfrm>
            <a:off x="431798" y="1768336"/>
            <a:ext cx="2587274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/>
              <a:t>Trade-offs</a:t>
            </a:r>
            <a:endParaRPr lang="en-US" altLang="en-US" b="1" dirty="0"/>
          </a:p>
        </p:txBody>
      </p:sp>
      <p:sp>
        <p:nvSpPr>
          <p:cNvPr id="33" name="Rectangle 23"/>
          <p:cNvSpPr>
            <a:spLocks noChangeArrowheads="1"/>
          </p:cNvSpPr>
          <p:nvPr/>
        </p:nvSpPr>
        <p:spPr bwMode="auto">
          <a:xfrm>
            <a:off x="457200" y="2206040"/>
            <a:ext cx="247784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sz="1100" b="1" dirty="0">
                <a:latin typeface="Arial" panose="020B0604020202020204" pitchFamily="34" charset="0"/>
              </a:rPr>
              <a:t>Japan</a:t>
            </a:r>
            <a:r>
              <a:rPr lang="en-US" sz="1100" dirty="0">
                <a:latin typeface="Arial" panose="020B0604020202020204" pitchFamily="34" charset="0"/>
              </a:rPr>
              <a:t> is shifting towards foreign entry with organic focus</a:t>
            </a:r>
          </a:p>
          <a:p>
            <a:pPr marL="173037" lvl="1" indent="-171450" defTabSz="330200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sz="1100" dirty="0">
                <a:latin typeface="Arial" panose="020B0604020202020204" pitchFamily="34" charset="0"/>
              </a:rPr>
              <a:t>Geographic and cultural distance is the most advantageous</a:t>
            </a:r>
          </a:p>
        </p:txBody>
      </p:sp>
      <p:sp>
        <p:nvSpPr>
          <p:cNvPr id="34" name="Rectangle 24"/>
          <p:cNvSpPr>
            <a:spLocks noChangeArrowheads="1"/>
          </p:cNvSpPr>
          <p:nvPr/>
        </p:nvSpPr>
        <p:spPr bwMode="auto">
          <a:xfrm>
            <a:off x="3294078" y="1768336"/>
            <a:ext cx="2318160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/>
              <a:t>Similarities</a:t>
            </a:r>
            <a:endParaRPr lang="en-US" altLang="en-US" b="1" dirty="0"/>
          </a:p>
        </p:txBody>
      </p:sp>
      <p:sp>
        <p:nvSpPr>
          <p:cNvPr id="35" name="Rectangle 27"/>
          <p:cNvSpPr>
            <a:spLocks noChangeArrowheads="1"/>
          </p:cNvSpPr>
          <p:nvPr/>
        </p:nvSpPr>
        <p:spPr bwMode="auto">
          <a:xfrm>
            <a:off x="6201781" y="2206040"/>
            <a:ext cx="243802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sz="1100" b="1" i="1" dirty="0" smtClean="0"/>
              <a:t>Enter</a:t>
            </a:r>
            <a:r>
              <a:rPr lang="en-US" sz="1100" b="1" dirty="0" smtClean="0"/>
              <a:t> Japan </a:t>
            </a:r>
            <a:r>
              <a:rPr lang="en-US" sz="1100" dirty="0" smtClean="0"/>
              <a:t>as it presents the biggest pie at the </a:t>
            </a:r>
            <a:r>
              <a:rPr lang="en-US" sz="1100" dirty="0"/>
              <a:t>lowest </a:t>
            </a:r>
            <a:r>
              <a:rPr lang="en-US" sz="1100" dirty="0" smtClean="0"/>
              <a:t>distance</a:t>
            </a:r>
            <a:r>
              <a:rPr lang="en-US" sz="1100" dirty="0"/>
              <a:t> </a:t>
            </a:r>
            <a:r>
              <a:rPr lang="en-US" sz="1100" dirty="0" smtClean="0"/>
              <a:t>and thus risk (high NPV)</a:t>
            </a:r>
          </a:p>
          <a:p>
            <a:pPr marL="173037" lvl="1" indent="-171450" defTabSz="330200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Equal strategic advantages as US</a:t>
            </a:r>
            <a:endParaRPr lang="en-US" altLang="de-DE" sz="1100" dirty="0">
              <a:latin typeface="Arial" panose="020B0604020202020204" pitchFamily="34" charset="0"/>
            </a:endParaRPr>
          </a:p>
        </p:txBody>
      </p:sp>
      <p:sp>
        <p:nvSpPr>
          <p:cNvPr id="36" name="Gleichschenkliges Dreieck 35"/>
          <p:cNvSpPr/>
          <p:nvPr/>
        </p:nvSpPr>
        <p:spPr>
          <a:xfrm rot="5400000">
            <a:off x="2864380" y="3947441"/>
            <a:ext cx="375212" cy="202848"/>
          </a:xfrm>
          <a:prstGeom prst="triangle">
            <a:avLst/>
          </a:prstGeom>
          <a:solidFill>
            <a:srgbClr val="F49100"/>
          </a:solidFill>
          <a:ln w="22225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 wrap="none" lIns="0" tIns="0" rIns="0" bIns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Line 29"/>
          <p:cNvSpPr>
            <a:spLocks noChangeShapeType="1"/>
          </p:cNvSpPr>
          <p:nvPr/>
        </p:nvSpPr>
        <p:spPr bwMode="auto">
          <a:xfrm>
            <a:off x="6248777" y="4677725"/>
            <a:ext cx="2438023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8" name="Line 29"/>
          <p:cNvSpPr>
            <a:spLocks noChangeShapeType="1"/>
          </p:cNvSpPr>
          <p:nvPr/>
        </p:nvSpPr>
        <p:spPr bwMode="auto">
          <a:xfrm>
            <a:off x="6248778" y="3381897"/>
            <a:ext cx="2477838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9" name="Line 29"/>
          <p:cNvSpPr>
            <a:spLocks noChangeShapeType="1"/>
          </p:cNvSpPr>
          <p:nvPr/>
        </p:nvSpPr>
        <p:spPr bwMode="auto">
          <a:xfrm>
            <a:off x="431798" y="4677725"/>
            <a:ext cx="2402193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40" name="Line 29"/>
          <p:cNvSpPr>
            <a:spLocks noChangeShapeType="1"/>
          </p:cNvSpPr>
          <p:nvPr/>
        </p:nvSpPr>
        <p:spPr bwMode="auto">
          <a:xfrm>
            <a:off x="431798" y="3381897"/>
            <a:ext cx="2402193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41" name="Rectangle 23"/>
          <p:cNvSpPr>
            <a:spLocks noChangeArrowheads="1"/>
          </p:cNvSpPr>
          <p:nvPr/>
        </p:nvSpPr>
        <p:spPr bwMode="auto">
          <a:xfrm>
            <a:off x="457200" y="3506276"/>
            <a:ext cx="247784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sz="1100" b="1" dirty="0" smtClean="0">
                <a:latin typeface="Arial" panose="020B0604020202020204" pitchFamily="34" charset="0"/>
              </a:rPr>
              <a:t>US</a:t>
            </a:r>
            <a:r>
              <a:rPr lang="en-US" sz="1100" dirty="0" smtClean="0">
                <a:latin typeface="Arial" panose="020B0604020202020204" pitchFamily="34" charset="0"/>
              </a:rPr>
              <a:t> growth still high but about to slow down; multi-functionalities key</a:t>
            </a:r>
          </a:p>
          <a:p>
            <a:pPr marL="173037" lvl="1" indent="-171450" defTabSz="330200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sz="1100" dirty="0" smtClean="0">
                <a:latin typeface="Arial" panose="020B0604020202020204" pitchFamily="34" charset="0"/>
              </a:rPr>
              <a:t>Competition </a:t>
            </a:r>
            <a:r>
              <a:rPr lang="en-US" sz="1100" dirty="0">
                <a:latin typeface="Arial" panose="020B0604020202020204" pitchFamily="34" charset="0"/>
              </a:rPr>
              <a:t>is very </a:t>
            </a:r>
            <a:r>
              <a:rPr lang="en-US" sz="1100" dirty="0" smtClean="0">
                <a:latin typeface="Arial" panose="020B0604020202020204" pitchFamily="34" charset="0"/>
              </a:rPr>
              <a:t>high and highly focused on price</a:t>
            </a:r>
          </a:p>
        </p:txBody>
      </p:sp>
      <p:sp>
        <p:nvSpPr>
          <p:cNvPr id="42" name="Rectangle 27"/>
          <p:cNvSpPr>
            <a:spLocks noChangeArrowheads="1"/>
          </p:cNvSpPr>
          <p:nvPr/>
        </p:nvSpPr>
        <p:spPr bwMode="auto">
          <a:xfrm>
            <a:off x="6201781" y="3506276"/>
            <a:ext cx="243802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sz="1100" b="1" i="1" dirty="0" smtClean="0"/>
              <a:t>Postpone</a:t>
            </a:r>
            <a:r>
              <a:rPr lang="en-US" sz="1100" b="1" dirty="0" smtClean="0"/>
              <a:t> US </a:t>
            </a:r>
            <a:r>
              <a:rPr lang="en-US" sz="1100" dirty="0" smtClean="0"/>
              <a:t>entry as presents </a:t>
            </a:r>
            <a:r>
              <a:rPr lang="en-US" sz="1100" dirty="0"/>
              <a:t>high competition </a:t>
            </a:r>
            <a:r>
              <a:rPr lang="en-US" sz="1100" dirty="0" smtClean="0"/>
              <a:t>and a multi-functionality trend (low NPV)</a:t>
            </a:r>
          </a:p>
          <a:p>
            <a:pPr marL="173037" lvl="1" indent="-171450" defTabSz="330200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Nonetheless benefits visible</a:t>
            </a:r>
            <a:endParaRPr lang="en-US" altLang="de-DE" sz="1100" dirty="0">
              <a:latin typeface="Arial" panose="020B0604020202020204" pitchFamily="34" charset="0"/>
            </a:endParaRPr>
          </a:p>
        </p:txBody>
      </p:sp>
      <p:sp>
        <p:nvSpPr>
          <p:cNvPr id="43" name="Rectangle 23"/>
          <p:cNvSpPr>
            <a:spLocks noChangeArrowheads="1"/>
          </p:cNvSpPr>
          <p:nvPr/>
        </p:nvSpPr>
        <p:spPr bwMode="auto">
          <a:xfrm>
            <a:off x="457200" y="4802932"/>
            <a:ext cx="247784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sz="1100" b="1" dirty="0">
                <a:latin typeface="Arial" panose="020B0604020202020204" pitchFamily="34" charset="0"/>
              </a:rPr>
              <a:t>Germany</a:t>
            </a:r>
            <a:r>
              <a:rPr lang="en-US" sz="1100" dirty="0">
                <a:latin typeface="Arial" panose="020B0604020202020204" pitchFamily="34" charset="0"/>
              </a:rPr>
              <a:t> spends most on color cosmetics</a:t>
            </a:r>
          </a:p>
          <a:p>
            <a:pPr marL="173037" lvl="1" indent="-171450" defTabSz="330200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sz="1100" dirty="0">
                <a:latin typeface="Arial" panose="020B0604020202020204" pitchFamily="34" charset="0"/>
              </a:rPr>
              <a:t>Presents a </a:t>
            </a:r>
            <a:r>
              <a:rPr lang="en-US" sz="1100" dirty="0" smtClean="0">
                <a:latin typeface="Arial" panose="020B0604020202020204" pitchFamily="34" charset="0"/>
              </a:rPr>
              <a:t>smaller, however, less competitive and risky market</a:t>
            </a:r>
            <a:endParaRPr lang="en-US" altLang="de-DE" sz="1100" dirty="0">
              <a:latin typeface="Arial" panose="020B0604020202020204" pitchFamily="34" charset="0"/>
            </a:endParaRPr>
          </a:p>
        </p:txBody>
      </p:sp>
      <p:sp>
        <p:nvSpPr>
          <p:cNvPr id="44" name="Rectangle 27"/>
          <p:cNvSpPr>
            <a:spLocks noChangeArrowheads="1"/>
          </p:cNvSpPr>
          <p:nvPr/>
        </p:nvSpPr>
        <p:spPr bwMode="auto">
          <a:xfrm>
            <a:off x="6201781" y="4802932"/>
            <a:ext cx="243802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sz="1100" b="1" i="1" dirty="0" smtClean="0"/>
              <a:t>Consider</a:t>
            </a:r>
            <a:r>
              <a:rPr lang="en-US" sz="1100" b="1" dirty="0" smtClean="0"/>
              <a:t> Germany </a:t>
            </a:r>
            <a:r>
              <a:rPr lang="en-US" sz="1100" dirty="0" smtClean="0"/>
              <a:t>as next country to enter as it is a great opportunity to enter Europe at low risk</a:t>
            </a:r>
          </a:p>
          <a:p>
            <a:pPr marL="173037" lvl="1" indent="-171450" defTabSz="330200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Risk-averse option going forward</a:t>
            </a:r>
            <a:endParaRPr lang="en-US" altLang="de-DE" sz="1100" dirty="0">
              <a:latin typeface="Arial" panose="020B0604020202020204" pitchFamily="34" charset="0"/>
            </a:endParaRPr>
          </a:p>
        </p:txBody>
      </p:sp>
      <p:sp>
        <p:nvSpPr>
          <p:cNvPr id="45" name="Rectangle 24"/>
          <p:cNvSpPr>
            <a:spLocks noChangeArrowheads="1"/>
          </p:cNvSpPr>
          <p:nvPr/>
        </p:nvSpPr>
        <p:spPr bwMode="auto">
          <a:xfrm>
            <a:off x="6130957" y="1764812"/>
            <a:ext cx="2318160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/>
              <a:t>Conclusions</a:t>
            </a:r>
            <a:endParaRPr lang="en-US" altLang="en-US" b="1" dirty="0"/>
          </a:p>
        </p:txBody>
      </p:sp>
      <p:sp>
        <p:nvSpPr>
          <p:cNvPr id="46" name="Freeform 19"/>
          <p:cNvSpPr>
            <a:spLocks/>
          </p:cNvSpPr>
          <p:nvPr/>
        </p:nvSpPr>
        <p:spPr bwMode="auto">
          <a:xfrm>
            <a:off x="3279964" y="2086069"/>
            <a:ext cx="2587275" cy="3887483"/>
          </a:xfrm>
          <a:custGeom>
            <a:avLst/>
            <a:gdLst>
              <a:gd name="T0" fmla="*/ 0 w 1720"/>
              <a:gd name="T1" fmla="*/ 0 h 1961"/>
              <a:gd name="T2" fmla="*/ 829 w 1720"/>
              <a:gd name="T3" fmla="*/ 0 h 1961"/>
              <a:gd name="T4" fmla="*/ 829 w 1720"/>
              <a:gd name="T5" fmla="*/ 918 h 196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20" h="1961">
                <a:moveTo>
                  <a:pt x="0" y="0"/>
                </a:moveTo>
                <a:lnTo>
                  <a:pt x="1720" y="0"/>
                </a:lnTo>
                <a:lnTo>
                  <a:pt x="1720" y="1961"/>
                </a:lnTo>
              </a:path>
            </a:pathLst>
          </a:custGeom>
          <a:noFill/>
          <a:ln w="2222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7" name="Gleichschenkliges Dreieck 46"/>
          <p:cNvSpPr/>
          <p:nvPr/>
        </p:nvSpPr>
        <p:spPr>
          <a:xfrm rot="5400000">
            <a:off x="5712547" y="3947441"/>
            <a:ext cx="375212" cy="202848"/>
          </a:xfrm>
          <a:prstGeom prst="triangle">
            <a:avLst/>
          </a:prstGeom>
          <a:solidFill>
            <a:srgbClr val="F49100"/>
          </a:solidFill>
          <a:ln w="22225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 wrap="none" lIns="0" tIns="0" rIns="0" bIns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Line 29"/>
          <p:cNvSpPr>
            <a:spLocks noChangeShapeType="1"/>
          </p:cNvSpPr>
          <p:nvPr/>
        </p:nvSpPr>
        <p:spPr bwMode="auto">
          <a:xfrm>
            <a:off x="3279965" y="4677725"/>
            <a:ext cx="2402193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49" name="Line 29"/>
          <p:cNvSpPr>
            <a:spLocks noChangeShapeType="1"/>
          </p:cNvSpPr>
          <p:nvPr/>
        </p:nvSpPr>
        <p:spPr bwMode="auto">
          <a:xfrm>
            <a:off x="3279965" y="3381897"/>
            <a:ext cx="2402193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0" name="Rectangle 23"/>
          <p:cNvSpPr>
            <a:spLocks noChangeArrowheads="1"/>
          </p:cNvSpPr>
          <p:nvPr/>
        </p:nvSpPr>
        <p:spPr bwMode="auto">
          <a:xfrm>
            <a:off x="3279964" y="2206040"/>
            <a:ext cx="247784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1925" indent="-160338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3037" lvl="1" indent="-171450" eaLnBrk="1" hangingPunct="1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100" dirty="0" smtClean="0"/>
              <a:t>Increasing demand for both organic and high-end cosmetics</a:t>
            </a:r>
          </a:p>
          <a:p>
            <a:pPr marL="173037" lvl="1" indent="-171450" eaLnBrk="1" hangingPunct="1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altLang="de-DE" sz="1100" dirty="0" smtClean="0"/>
              <a:t>Large overall cosmetics market and demand</a:t>
            </a:r>
            <a:endParaRPr lang="en-US" altLang="de-DE" sz="1100" dirty="0"/>
          </a:p>
        </p:txBody>
      </p:sp>
      <p:sp>
        <p:nvSpPr>
          <p:cNvPr id="51" name="Rectangle 23"/>
          <p:cNvSpPr>
            <a:spLocks noChangeArrowheads="1"/>
          </p:cNvSpPr>
          <p:nvPr/>
        </p:nvSpPr>
        <p:spPr bwMode="auto">
          <a:xfrm>
            <a:off x="3289404" y="3506798"/>
            <a:ext cx="247784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100" dirty="0"/>
              <a:t>Increasing demand for both organic and high-end cosmetics</a:t>
            </a:r>
          </a:p>
          <a:p>
            <a:pPr marL="173037" lvl="1" indent="-1714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altLang="de-DE" sz="1100" dirty="0" smtClean="0"/>
              <a:t>Second largest overall </a:t>
            </a:r>
            <a:r>
              <a:rPr lang="en-US" altLang="de-DE" sz="1100" dirty="0"/>
              <a:t>cosmetics market </a:t>
            </a:r>
            <a:r>
              <a:rPr lang="en-US" altLang="de-DE" sz="1100" dirty="0" smtClean="0"/>
              <a:t>/ national demand</a:t>
            </a:r>
            <a:endParaRPr lang="en-US" altLang="de-DE" sz="1100" dirty="0"/>
          </a:p>
        </p:txBody>
      </p:sp>
      <p:sp>
        <p:nvSpPr>
          <p:cNvPr id="52" name="Rectangle 23"/>
          <p:cNvSpPr>
            <a:spLocks noChangeArrowheads="1"/>
          </p:cNvSpPr>
          <p:nvPr/>
        </p:nvSpPr>
        <p:spPr bwMode="auto">
          <a:xfrm>
            <a:off x="3279964" y="4802932"/>
            <a:ext cx="247784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100" dirty="0"/>
              <a:t>Increasing demand for both organic and high-end cosmetics</a:t>
            </a:r>
          </a:p>
          <a:p>
            <a:pPr marL="173037" lvl="1" indent="-1714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altLang="de-DE" sz="1100" dirty="0" smtClean="0"/>
              <a:t>Largest overall </a:t>
            </a:r>
            <a:r>
              <a:rPr lang="en-US" altLang="de-DE" sz="1100" dirty="0"/>
              <a:t>cosmetics market </a:t>
            </a:r>
            <a:r>
              <a:rPr lang="en-US" altLang="de-DE" sz="1100" dirty="0" smtClean="0"/>
              <a:t>in Europe</a:t>
            </a:r>
            <a:endParaRPr lang="en-US" altLang="de-DE" sz="1100" dirty="0"/>
          </a:p>
        </p:txBody>
      </p:sp>
      <p:pic>
        <p:nvPicPr>
          <p:cNvPr id="53" name="Picture 11" descr="U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2448452" y="3235809"/>
            <a:ext cx="335577" cy="21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ktangel 112"/>
          <p:cNvSpPr>
            <a:spLocks noChangeArrowheads="1"/>
          </p:cNvSpPr>
          <p:nvPr/>
        </p:nvSpPr>
        <p:spPr bwMode="auto">
          <a:xfrm rot="900000">
            <a:off x="2449044" y="1954379"/>
            <a:ext cx="334975" cy="211923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5" name="Rektangel 91"/>
          <p:cNvSpPr>
            <a:spLocks noChangeArrowheads="1"/>
          </p:cNvSpPr>
          <p:nvPr/>
        </p:nvSpPr>
        <p:spPr bwMode="auto">
          <a:xfrm rot="900000">
            <a:off x="2444259" y="4560778"/>
            <a:ext cx="331177" cy="202752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6" name="Textfeld 55"/>
          <p:cNvSpPr txBox="1"/>
          <p:nvPr/>
        </p:nvSpPr>
        <p:spPr>
          <a:xfrm>
            <a:off x="457200" y="1064381"/>
            <a:ext cx="822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accent3"/>
                </a:solidFill>
              </a:rPr>
              <a:t>Market analysis summary</a:t>
            </a:r>
            <a:endParaRPr lang="en-US" sz="1500" b="1" dirty="0">
              <a:solidFill>
                <a:schemeClr val="accent3"/>
              </a:solidFill>
            </a:endParaRPr>
          </a:p>
        </p:txBody>
      </p:sp>
      <p:sp>
        <p:nvSpPr>
          <p:cNvPr id="57" name="Textfeld 56"/>
          <p:cNvSpPr txBox="1"/>
          <p:nvPr/>
        </p:nvSpPr>
        <p:spPr>
          <a:xfrm>
            <a:off x="431799" y="6129338"/>
            <a:ext cx="816164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 </a:t>
            </a:r>
            <a:endParaRPr lang="en-US" sz="700" dirty="0" smtClean="0"/>
          </a:p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Sources</a:t>
            </a:r>
            <a:r>
              <a:rPr lang="en-US" sz="700"/>
              <a:t>: </a:t>
            </a:r>
            <a:r>
              <a:rPr lang="en-US" sz="700" smtClean="0"/>
              <a:t>Team analysis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38584545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" name="Objekt 77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1168009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9" name="think-cell Folie" r:id="rId4" imgW="378" imgH="377" progId="TCLayout.ActiveDocument.1">
                  <p:embed/>
                </p:oleObj>
              </mc:Choice>
              <mc:Fallback>
                <p:oleObj name="think-cell Folie" r:id="rId4" imgW="378" imgH="37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7" name="Grafik 7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61975" y="2244145"/>
            <a:ext cx="7477124" cy="35298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decision tree focuses on how to enter the Japanese – or US – market in terms of entry mode, product, and channel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F15E-1F84-3740-8ED2-5CCB0C30F926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71" name="Rectangle 22"/>
          <p:cNvSpPr>
            <a:spLocks noChangeArrowheads="1"/>
          </p:cNvSpPr>
          <p:nvPr/>
        </p:nvSpPr>
        <p:spPr bwMode="auto">
          <a:xfrm>
            <a:off x="431798" y="1768336"/>
            <a:ext cx="5377332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/>
              <a:t>Decision tree of Hui Fang</a:t>
            </a:r>
            <a:endParaRPr lang="en-US" altLang="en-US" b="1" dirty="0"/>
          </a:p>
        </p:txBody>
      </p:sp>
      <p:sp>
        <p:nvSpPr>
          <p:cNvPr id="72" name="Line 29"/>
          <p:cNvSpPr>
            <a:spLocks noChangeShapeType="1"/>
          </p:cNvSpPr>
          <p:nvPr/>
        </p:nvSpPr>
        <p:spPr bwMode="auto">
          <a:xfrm>
            <a:off x="431800" y="2086070"/>
            <a:ext cx="5377330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73" name="Rectangle 26"/>
          <p:cNvSpPr>
            <a:spLocks noChangeArrowheads="1"/>
          </p:cNvSpPr>
          <p:nvPr/>
        </p:nvSpPr>
        <p:spPr bwMode="auto">
          <a:xfrm>
            <a:off x="6139343" y="1768336"/>
            <a:ext cx="2587274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/>
              <a:t>Implications</a:t>
            </a:r>
            <a:endParaRPr lang="en-US" altLang="en-US" b="1" dirty="0"/>
          </a:p>
        </p:txBody>
      </p:sp>
      <p:sp>
        <p:nvSpPr>
          <p:cNvPr id="74" name="Rectangle 27"/>
          <p:cNvSpPr>
            <a:spLocks noChangeArrowheads="1"/>
          </p:cNvSpPr>
          <p:nvPr/>
        </p:nvSpPr>
        <p:spPr bwMode="auto">
          <a:xfrm>
            <a:off x="6248777" y="2206040"/>
            <a:ext cx="2477840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1587" lvl="1" defTabSz="330200">
              <a:spcBef>
                <a:spcPts val="600"/>
              </a:spcBef>
              <a:tabLst>
                <a:tab pos="8521700" algn="r"/>
              </a:tabLst>
            </a:pPr>
            <a:r>
              <a:rPr lang="en-US" altLang="de-DE" sz="1100" b="1" dirty="0" smtClean="0">
                <a:latin typeface="Arial" panose="020B0604020202020204" pitchFamily="34" charset="0"/>
              </a:rPr>
              <a:t>Entry mode</a:t>
            </a:r>
          </a:p>
          <a:p>
            <a:pPr marL="1587" lvl="1" defTabSz="330200">
              <a:spcBef>
                <a:spcPts val="600"/>
              </a:spcBef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Greenfield </a:t>
            </a:r>
            <a:r>
              <a:rPr lang="en-US" altLang="de-DE" sz="1100" dirty="0">
                <a:latin typeface="Arial" panose="020B0604020202020204" pitchFamily="34" charset="0"/>
              </a:rPr>
              <a:t>operations allows HF to control the </a:t>
            </a:r>
            <a:r>
              <a:rPr lang="en-US" altLang="de-DE" sz="1100" b="1" dirty="0">
                <a:latin typeface="Arial" panose="020B0604020202020204" pitchFamily="34" charset="0"/>
              </a:rPr>
              <a:t>development of their brand</a:t>
            </a:r>
            <a:r>
              <a:rPr lang="en-US" altLang="de-DE" sz="1100" dirty="0">
                <a:latin typeface="Arial" panose="020B0604020202020204" pitchFamily="34" charset="0"/>
              </a:rPr>
              <a:t> and allows them to </a:t>
            </a:r>
            <a:r>
              <a:rPr lang="en-US" altLang="de-DE" sz="1100" b="1" dirty="0">
                <a:latin typeface="Arial" panose="020B0604020202020204" pitchFamily="34" charset="0"/>
              </a:rPr>
              <a:t>protect their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intellectual property</a:t>
            </a:r>
          </a:p>
          <a:p>
            <a:pPr marL="1587" lvl="1" defTabSz="330200">
              <a:spcBef>
                <a:spcPts val="600"/>
              </a:spcBef>
              <a:tabLst>
                <a:tab pos="8521700" algn="r"/>
              </a:tabLst>
            </a:pPr>
            <a:endParaRPr lang="en-US" altLang="de-DE" sz="1100" b="1" dirty="0" smtClean="0">
              <a:latin typeface="Arial" panose="020B0604020202020204" pitchFamily="34" charset="0"/>
            </a:endParaRPr>
          </a:p>
          <a:p>
            <a:pPr marL="1587" lvl="1" defTabSz="330200">
              <a:spcBef>
                <a:spcPts val="600"/>
              </a:spcBef>
              <a:tabLst>
                <a:tab pos="8521700" algn="r"/>
              </a:tabLst>
            </a:pPr>
            <a:r>
              <a:rPr lang="en-US" altLang="de-DE" sz="1100" b="1" dirty="0" smtClean="0">
                <a:latin typeface="Arial" panose="020B0604020202020204" pitchFamily="34" charset="0"/>
              </a:rPr>
              <a:t>Management</a:t>
            </a:r>
            <a:endParaRPr lang="en-US" altLang="de-DE" sz="1100" dirty="0">
              <a:latin typeface="Arial" panose="020B0604020202020204" pitchFamily="34" charset="0"/>
            </a:endParaRPr>
          </a:p>
          <a:p>
            <a:pPr marL="1587" lvl="1" defTabSz="330200">
              <a:spcBef>
                <a:spcPts val="600"/>
              </a:spcBef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Local </a:t>
            </a:r>
            <a:r>
              <a:rPr lang="en-US" altLang="de-DE" sz="1100" dirty="0">
                <a:latin typeface="Arial" panose="020B0604020202020204" pitchFamily="34" charset="0"/>
              </a:rPr>
              <a:t>management provides them with </a:t>
            </a:r>
            <a:r>
              <a:rPr lang="en-US" altLang="de-DE" sz="1100" b="1" dirty="0">
                <a:latin typeface="Arial" panose="020B0604020202020204" pitchFamily="34" charset="0"/>
              </a:rPr>
              <a:t>local know-how </a:t>
            </a:r>
            <a:r>
              <a:rPr lang="en-US" altLang="de-DE" sz="1100" dirty="0">
                <a:latin typeface="Arial" panose="020B0604020202020204" pitchFamily="34" charset="0"/>
              </a:rPr>
              <a:t>and </a:t>
            </a:r>
            <a:r>
              <a:rPr lang="en-US" altLang="de-DE" sz="1100" b="1" dirty="0">
                <a:latin typeface="Arial" panose="020B0604020202020204" pitchFamily="34" charset="0"/>
              </a:rPr>
              <a:t>access to distribution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channels</a:t>
            </a:r>
          </a:p>
          <a:p>
            <a:pPr marL="1587" lvl="1" defTabSz="330200">
              <a:spcBef>
                <a:spcPts val="600"/>
              </a:spcBef>
              <a:tabLst>
                <a:tab pos="8521700" algn="r"/>
              </a:tabLst>
            </a:pPr>
            <a:endParaRPr lang="en-US" altLang="de-DE" sz="1100" b="1" dirty="0" smtClean="0">
              <a:latin typeface="Arial" panose="020B0604020202020204" pitchFamily="34" charset="0"/>
            </a:endParaRPr>
          </a:p>
          <a:p>
            <a:pPr marL="1587" lvl="1" defTabSz="330200">
              <a:spcBef>
                <a:spcPts val="600"/>
              </a:spcBef>
              <a:tabLst>
                <a:tab pos="8521700" algn="r"/>
              </a:tabLst>
            </a:pPr>
            <a:r>
              <a:rPr lang="en-US" altLang="de-DE" sz="1100" b="1" dirty="0" smtClean="0">
                <a:latin typeface="Arial" panose="020B0604020202020204" pitchFamily="34" charset="0"/>
              </a:rPr>
              <a:t>Sales channels</a:t>
            </a:r>
            <a:endParaRPr lang="en-US" altLang="de-DE" sz="1100" dirty="0">
              <a:latin typeface="Arial" panose="020B0604020202020204" pitchFamily="34" charset="0"/>
            </a:endParaRPr>
          </a:p>
          <a:p>
            <a:pPr marL="1587" lvl="1" defTabSz="330200">
              <a:spcBef>
                <a:spcPts val="600"/>
              </a:spcBef>
              <a:tabLst>
                <a:tab pos="8521700" algn="r"/>
              </a:tabLst>
            </a:pPr>
            <a:r>
              <a:rPr lang="en-US" altLang="de-DE" sz="1100" dirty="0">
                <a:latin typeface="Arial" panose="020B0604020202020204" pitchFamily="34" charset="0"/>
              </a:rPr>
              <a:t>Without sales representatives pushing products, there is </a:t>
            </a:r>
            <a:r>
              <a:rPr lang="en-US" altLang="de-DE" sz="1100" b="1" dirty="0">
                <a:latin typeface="Arial" panose="020B0604020202020204" pitchFamily="34" charset="0"/>
              </a:rPr>
              <a:t>little purchase consideration</a:t>
            </a:r>
            <a:r>
              <a:rPr lang="en-US" altLang="de-DE" sz="1100" dirty="0">
                <a:latin typeface="Arial" panose="020B0604020202020204" pitchFamily="34" charset="0"/>
              </a:rPr>
              <a:t> for their </a:t>
            </a:r>
            <a:r>
              <a:rPr lang="en-US" altLang="de-DE" sz="1100" dirty="0" smtClean="0">
                <a:latin typeface="Arial" panose="020B0604020202020204" pitchFamily="34" charset="0"/>
              </a:rPr>
              <a:t>products</a:t>
            </a:r>
            <a:endParaRPr lang="en-US" altLang="de-DE" sz="1100" dirty="0">
              <a:latin typeface="Arial" panose="020B0604020202020204" pitchFamily="34" charset="0"/>
            </a:endParaRP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endParaRPr lang="en-US" altLang="de-DE" sz="1100" dirty="0">
              <a:latin typeface="Arial" panose="020B0604020202020204" pitchFamily="34" charset="0"/>
            </a:endParaRPr>
          </a:p>
        </p:txBody>
      </p:sp>
      <p:sp>
        <p:nvSpPr>
          <p:cNvPr id="75" name="Freeform 19"/>
          <p:cNvSpPr>
            <a:spLocks/>
          </p:cNvSpPr>
          <p:nvPr/>
        </p:nvSpPr>
        <p:spPr bwMode="auto">
          <a:xfrm flipH="1">
            <a:off x="6139342" y="2086070"/>
            <a:ext cx="2587273" cy="3767514"/>
          </a:xfrm>
          <a:custGeom>
            <a:avLst/>
            <a:gdLst>
              <a:gd name="T0" fmla="*/ 0 w 1720"/>
              <a:gd name="T1" fmla="*/ 0 h 1961"/>
              <a:gd name="T2" fmla="*/ 829 w 1720"/>
              <a:gd name="T3" fmla="*/ 0 h 1961"/>
              <a:gd name="T4" fmla="*/ 829 w 1720"/>
              <a:gd name="T5" fmla="*/ 918 h 196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20" h="1961">
                <a:moveTo>
                  <a:pt x="0" y="0"/>
                </a:moveTo>
                <a:lnTo>
                  <a:pt x="1720" y="0"/>
                </a:lnTo>
                <a:lnTo>
                  <a:pt x="1720" y="1961"/>
                </a:lnTo>
              </a:path>
            </a:pathLst>
          </a:custGeom>
          <a:noFill/>
          <a:ln w="2222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76" name="Textfeld 75"/>
          <p:cNvSpPr txBox="1"/>
          <p:nvPr/>
        </p:nvSpPr>
        <p:spPr>
          <a:xfrm>
            <a:off x="431799" y="6129338"/>
            <a:ext cx="816164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 </a:t>
            </a:r>
          </a:p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Sources: Team </a:t>
            </a:r>
            <a:r>
              <a:rPr lang="en-US" sz="700" dirty="0" smtClean="0"/>
              <a:t>analysis</a:t>
            </a:r>
            <a:endParaRPr lang="en-US" sz="700" dirty="0"/>
          </a:p>
        </p:txBody>
      </p:sp>
      <p:sp>
        <p:nvSpPr>
          <p:cNvPr id="79" name="Rectangle 7"/>
          <p:cNvSpPr>
            <a:spLocks noChangeArrowheads="1"/>
          </p:cNvSpPr>
          <p:nvPr/>
        </p:nvSpPr>
        <p:spPr bwMode="auto">
          <a:xfrm>
            <a:off x="457201" y="4089400"/>
            <a:ext cx="1943099" cy="1764184"/>
          </a:xfrm>
          <a:prstGeom prst="rect">
            <a:avLst/>
          </a:prstGeom>
          <a:solidFill>
            <a:schemeClr val="bg1">
              <a:alpha val="40000"/>
            </a:schemeClr>
          </a:solidFill>
          <a:ln w="22225" cap="flat" cmpd="sng">
            <a:noFill/>
            <a:prstDash val="dash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GB" altLang="en-US" dirty="0"/>
          </a:p>
        </p:txBody>
      </p:sp>
      <p:sp>
        <p:nvSpPr>
          <p:cNvPr id="80" name="Rechteckige Legende 79"/>
          <p:cNvSpPr/>
          <p:nvPr/>
        </p:nvSpPr>
        <p:spPr>
          <a:xfrm>
            <a:off x="2295526" y="3813646"/>
            <a:ext cx="1165226" cy="450680"/>
          </a:xfrm>
          <a:prstGeom prst="wedgeRectCallout">
            <a:avLst>
              <a:gd name="adj1" fmla="val -5566"/>
              <a:gd name="adj2" fmla="val 95033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ctr"/>
          <a:lstStyle/>
          <a:p>
            <a:pPr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900" b="1" dirty="0" smtClean="0">
                <a:solidFill>
                  <a:schemeClr val="bg1"/>
                </a:solidFill>
              </a:rPr>
              <a:t>Focus of further analysis</a:t>
            </a:r>
          </a:p>
        </p:txBody>
      </p:sp>
      <p:sp>
        <p:nvSpPr>
          <p:cNvPr id="81" name="Textfeld 80"/>
          <p:cNvSpPr txBox="1"/>
          <p:nvPr/>
        </p:nvSpPr>
        <p:spPr>
          <a:xfrm>
            <a:off x="457200" y="1064381"/>
            <a:ext cx="822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accent3"/>
                </a:solidFill>
              </a:rPr>
              <a:t>How to enter Japan? (1/2)</a:t>
            </a:r>
            <a:endParaRPr lang="en-US" sz="15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8042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Objekt 4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3489978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09" name="think-cell Folie" r:id="rId5" imgW="378" imgH="377" progId="TCLayout.ActiveDocument.1">
                  <p:embed/>
                </p:oleObj>
              </mc:Choice>
              <mc:Fallback>
                <p:oleObj name="think-cell Folie" r:id="rId5" imgW="378" imgH="37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Rectangle 7"/>
          <p:cNvSpPr>
            <a:spLocks noChangeArrowheads="1"/>
          </p:cNvSpPr>
          <p:nvPr/>
        </p:nvSpPr>
        <p:spPr bwMode="auto">
          <a:xfrm>
            <a:off x="431797" y="5581649"/>
            <a:ext cx="8294819" cy="664441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 w="22225" cap="flat" cmpd="sng">
            <a:solidFill>
              <a:schemeClr val="accent1"/>
            </a:solidFill>
            <a:prstDash val="dash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GB" alt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Due to high economic opportunity in Japan, we recommend to establish greenfield operations for Soft Silk and Yore Sky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F15E-1F84-3740-8ED2-5CCB0C30F926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457200" y="1064381"/>
            <a:ext cx="822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accent3"/>
                </a:solidFill>
              </a:rPr>
              <a:t>How to enter Japan? </a:t>
            </a:r>
            <a:r>
              <a:rPr lang="en-US" sz="1500" b="1" dirty="0" smtClean="0">
                <a:solidFill>
                  <a:schemeClr val="accent3"/>
                </a:solidFill>
              </a:rPr>
              <a:t>(2/2</a:t>
            </a:r>
            <a:r>
              <a:rPr lang="en-US" sz="1500" b="1" dirty="0">
                <a:solidFill>
                  <a:schemeClr val="accent3"/>
                </a:solidFill>
              </a:rPr>
              <a:t>)</a:t>
            </a: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431798" y="1768336"/>
            <a:ext cx="3728722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/>
              <a:t>Entry mode analysis</a:t>
            </a:r>
            <a:endParaRPr lang="en-US" altLang="en-US" b="1" dirty="0"/>
          </a:p>
        </p:txBody>
      </p:sp>
      <p:sp>
        <p:nvSpPr>
          <p:cNvPr id="10" name="Line 29"/>
          <p:cNvSpPr>
            <a:spLocks noChangeShapeType="1"/>
          </p:cNvSpPr>
          <p:nvPr/>
        </p:nvSpPr>
        <p:spPr bwMode="auto">
          <a:xfrm>
            <a:off x="431799" y="2086070"/>
            <a:ext cx="3728722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4992758" y="1768336"/>
            <a:ext cx="3728722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/>
              <a:t>Product analysis</a:t>
            </a:r>
            <a:endParaRPr lang="en-US" altLang="en-US" b="1" dirty="0"/>
          </a:p>
        </p:txBody>
      </p:sp>
      <p:sp>
        <p:nvSpPr>
          <p:cNvPr id="12" name="Line 29"/>
          <p:cNvSpPr>
            <a:spLocks noChangeShapeType="1"/>
          </p:cNvSpPr>
          <p:nvPr/>
        </p:nvSpPr>
        <p:spPr bwMode="auto">
          <a:xfrm>
            <a:off x="4992759" y="2086070"/>
            <a:ext cx="3728722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4" name="Line 29"/>
          <p:cNvSpPr>
            <a:spLocks noChangeShapeType="1"/>
          </p:cNvSpPr>
          <p:nvPr/>
        </p:nvSpPr>
        <p:spPr bwMode="auto">
          <a:xfrm>
            <a:off x="431799" y="5288732"/>
            <a:ext cx="8294818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5" name="Gleichschenkliges Dreieck 14"/>
          <p:cNvSpPr/>
          <p:nvPr/>
        </p:nvSpPr>
        <p:spPr>
          <a:xfrm rot="10800000">
            <a:off x="4339185" y="5212992"/>
            <a:ext cx="375212" cy="202848"/>
          </a:xfrm>
          <a:prstGeom prst="triangle">
            <a:avLst/>
          </a:prstGeom>
          <a:solidFill>
            <a:srgbClr val="F49100"/>
          </a:solidFill>
          <a:ln w="22225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 wrap="none" lIns="0" tIns="0" rIns="0" bIns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Line 29"/>
          <p:cNvSpPr>
            <a:spLocks noChangeShapeType="1"/>
          </p:cNvSpPr>
          <p:nvPr/>
        </p:nvSpPr>
        <p:spPr bwMode="auto">
          <a:xfrm rot="16200000">
            <a:off x="2911751" y="3421014"/>
            <a:ext cx="3305357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42" name="Text12"/>
          <p:cNvSpPr>
            <a:spLocks noChangeArrowheads="1"/>
          </p:cNvSpPr>
          <p:nvPr/>
        </p:nvSpPr>
        <p:spPr bwMode="auto">
          <a:xfrm>
            <a:off x="497527" y="5709839"/>
            <a:ext cx="815285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1450" indent="-171450" eaLnBrk="1" hangingPunct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altLang="zh-HK" sz="1100" b="1" dirty="0" smtClean="0">
                <a:ea typeface="新細明體" panose="02020500000000000000" pitchFamily="18" charset="-120"/>
              </a:rPr>
              <a:t>Greenfield operations in JP </a:t>
            </a:r>
            <a:r>
              <a:rPr lang="en-US" altLang="zh-HK" sz="1100" dirty="0" smtClean="0">
                <a:ea typeface="新細明體" panose="02020500000000000000" pitchFamily="18" charset="-120"/>
              </a:rPr>
              <a:t>appear sensible due to </a:t>
            </a:r>
            <a:r>
              <a:rPr lang="en-US" altLang="zh-HK" sz="1100" b="1" dirty="0" smtClean="0">
                <a:ea typeface="新細明體" panose="02020500000000000000" pitchFamily="18" charset="-120"/>
              </a:rPr>
              <a:t>low political risk </a:t>
            </a:r>
            <a:r>
              <a:rPr lang="en-US" altLang="zh-HK" sz="1100" dirty="0" smtClean="0">
                <a:ea typeface="新細明體" panose="02020500000000000000" pitchFamily="18" charset="-120"/>
              </a:rPr>
              <a:t>and </a:t>
            </a:r>
            <a:r>
              <a:rPr lang="en-US" altLang="zh-HK" sz="1100" b="1" dirty="0" smtClean="0">
                <a:ea typeface="新細明體" panose="02020500000000000000" pitchFamily="18" charset="-120"/>
              </a:rPr>
              <a:t>high economic benefits</a:t>
            </a:r>
            <a:r>
              <a:rPr lang="en-US" altLang="zh-HK" sz="1100" dirty="0" smtClean="0">
                <a:ea typeface="新細明體" panose="02020500000000000000" pitchFamily="18" charset="-120"/>
              </a:rPr>
              <a:t> (low NPV → export to US)</a:t>
            </a:r>
          </a:p>
          <a:p>
            <a:pPr marL="171450" indent="-171450" eaLnBrk="1" hangingPunct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altLang="zh-HK" sz="1100" b="1" dirty="0" smtClean="0">
                <a:ea typeface="新細明體" panose="02020500000000000000" pitchFamily="18" charset="-120"/>
              </a:rPr>
              <a:t>Soft Silk</a:t>
            </a:r>
            <a:r>
              <a:rPr lang="en-US" altLang="zh-HK" sz="1100" dirty="0" smtClean="0">
                <a:ea typeface="新細明體" panose="02020500000000000000" pitchFamily="18" charset="-120"/>
              </a:rPr>
              <a:t> and </a:t>
            </a:r>
            <a:r>
              <a:rPr lang="en-US" altLang="zh-HK" sz="1100" b="1" dirty="0" smtClean="0">
                <a:ea typeface="新細明體" panose="02020500000000000000" pitchFamily="18" charset="-120"/>
              </a:rPr>
              <a:t>Yore Sky </a:t>
            </a:r>
            <a:r>
              <a:rPr lang="en-US" altLang="zh-HK" sz="1100" dirty="0" smtClean="0">
                <a:ea typeface="新細明體" panose="02020500000000000000" pitchFamily="18" charset="-120"/>
              </a:rPr>
              <a:t>have the </a:t>
            </a:r>
            <a:r>
              <a:rPr lang="en-US" altLang="zh-HK" sz="1100" b="1" dirty="0" smtClean="0">
                <a:ea typeface="新細明體" panose="02020500000000000000" pitchFamily="18" charset="-120"/>
              </a:rPr>
              <a:t>largest international potential </a:t>
            </a:r>
            <a:r>
              <a:rPr lang="en-US" altLang="zh-HK" sz="1100" dirty="0" smtClean="0">
                <a:ea typeface="新細明體" panose="02020500000000000000" pitchFamily="18" charset="-120"/>
              </a:rPr>
              <a:t>and meet the “</a:t>
            </a:r>
            <a:r>
              <a:rPr lang="en-US" altLang="zh-HK" sz="1100" b="1" dirty="0" smtClean="0">
                <a:ea typeface="新細明體" panose="02020500000000000000" pitchFamily="18" charset="-120"/>
              </a:rPr>
              <a:t>all-organic</a:t>
            </a:r>
            <a:r>
              <a:rPr lang="en-US" altLang="zh-HK" sz="1100" dirty="0" smtClean="0">
                <a:ea typeface="新細明體" panose="02020500000000000000" pitchFamily="18" charset="-120"/>
              </a:rPr>
              <a:t>” trend</a:t>
            </a:r>
            <a:endParaRPr lang="en-US" altLang="zh-HK" sz="1100" dirty="0">
              <a:ea typeface="新細明體" panose="02020500000000000000" pitchFamily="18" charset="-12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2758" y="2231998"/>
            <a:ext cx="3733859" cy="280039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cxnSp>
        <p:nvCxnSpPr>
          <p:cNvPr id="45" name="Straight Arrow Connector 60"/>
          <p:cNvCxnSpPr/>
          <p:nvPr/>
        </p:nvCxnSpPr>
        <p:spPr>
          <a:xfrm flipV="1">
            <a:off x="736243" y="2261308"/>
            <a:ext cx="0" cy="2488946"/>
          </a:xfrm>
          <a:prstGeom prst="straightConnector1">
            <a:avLst/>
          </a:prstGeom>
          <a:ln w="22225" cmpd="sng">
            <a:solidFill>
              <a:schemeClr val="accent1"/>
            </a:solidFill>
            <a:headEnd type="none"/>
            <a:tailEnd type="triangle" w="lg" len="lg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47" name="Straight Arrow Connector 62"/>
          <p:cNvCxnSpPr/>
          <p:nvPr/>
        </p:nvCxnSpPr>
        <p:spPr>
          <a:xfrm>
            <a:off x="736243" y="4750254"/>
            <a:ext cx="3424278" cy="0"/>
          </a:xfrm>
          <a:prstGeom prst="straightConnector1">
            <a:avLst/>
          </a:prstGeom>
          <a:ln w="22225" cmpd="sng">
            <a:solidFill>
              <a:schemeClr val="accent1"/>
            </a:solidFill>
            <a:headEnd type="none"/>
            <a:tailEnd type="triangle" w="lg" len="lg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48" name="Rectangle 24"/>
          <p:cNvSpPr>
            <a:spLocks noChangeArrowheads="1"/>
          </p:cNvSpPr>
          <p:nvPr/>
        </p:nvSpPr>
        <p:spPr bwMode="auto">
          <a:xfrm>
            <a:off x="736244" y="4843540"/>
            <a:ext cx="3390087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defTabSz="330200">
              <a:tabLst>
                <a:tab pos="8521700" algn="r"/>
              </a:tabLst>
            </a:pPr>
            <a:r>
              <a:rPr lang="en-US" altLang="en-US" sz="1300" b="1" dirty="0" smtClean="0">
                <a:latin typeface="Arial" panose="020B0604020202020204" pitchFamily="34" charset="0"/>
              </a:rPr>
              <a:t>Political risk</a:t>
            </a:r>
            <a:endParaRPr lang="en-US" altLang="en-US" sz="1300" b="1" dirty="0">
              <a:latin typeface="Arial" panose="020B0604020202020204" pitchFamily="34" charset="0"/>
            </a:endParaRPr>
          </a:p>
        </p:txBody>
      </p:sp>
      <p:sp>
        <p:nvSpPr>
          <p:cNvPr id="49" name="Rectangle 24"/>
          <p:cNvSpPr>
            <a:spLocks noChangeArrowheads="1"/>
          </p:cNvSpPr>
          <p:nvPr/>
        </p:nvSpPr>
        <p:spPr bwMode="auto">
          <a:xfrm rot="16200000">
            <a:off x="-685487" y="3405752"/>
            <a:ext cx="2488943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defTabSz="330200">
              <a:tabLst>
                <a:tab pos="8521700" algn="r"/>
              </a:tabLst>
            </a:pPr>
            <a:r>
              <a:rPr lang="en-US" altLang="en-US" sz="1300" b="1" dirty="0" smtClean="0">
                <a:latin typeface="Arial" panose="020B0604020202020204" pitchFamily="34" charset="0"/>
              </a:rPr>
              <a:t>Economic opportunity </a:t>
            </a:r>
            <a:endParaRPr lang="en-US" altLang="en-US" sz="1300" b="1" dirty="0">
              <a:latin typeface="Arial" panose="020B0604020202020204" pitchFamily="34" charset="0"/>
            </a:endParaRPr>
          </a:p>
        </p:txBody>
      </p:sp>
      <p:sp>
        <p:nvSpPr>
          <p:cNvPr id="50" name="Line 29"/>
          <p:cNvSpPr>
            <a:spLocks noChangeShapeType="1"/>
          </p:cNvSpPr>
          <p:nvPr/>
        </p:nvSpPr>
        <p:spPr bwMode="auto">
          <a:xfrm rot="16200000">
            <a:off x="1241735" y="3466173"/>
            <a:ext cx="2390985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" name="Line 29"/>
          <p:cNvSpPr>
            <a:spLocks noChangeShapeType="1"/>
          </p:cNvSpPr>
          <p:nvPr/>
        </p:nvSpPr>
        <p:spPr bwMode="auto">
          <a:xfrm rot="16200000" flipH="1">
            <a:off x="2480966" y="1820807"/>
            <a:ext cx="0" cy="3290734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53" name="Picture 11" descr="US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04" y="3432477"/>
            <a:ext cx="648291" cy="40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838284" y="3826815"/>
            <a:ext cx="1388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</a:rPr>
              <a:t>License / Export</a:t>
            </a:r>
            <a:endParaRPr lang="en-US" sz="1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38284" y="2685080"/>
            <a:ext cx="1388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</a:rPr>
              <a:t>Greenfield / Joint Venture</a:t>
            </a:r>
            <a:endParaRPr lang="en-US" sz="1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707717" y="2680069"/>
            <a:ext cx="1388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</a:rPr>
              <a:t>Export /   Joint Venture</a:t>
            </a:r>
            <a:endParaRPr lang="en-US" sz="1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732296" y="3826815"/>
            <a:ext cx="1388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</a:rPr>
              <a:t>License / Contract</a:t>
            </a:r>
            <a:endParaRPr lang="en-US" sz="1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4" name="Rektangel 112"/>
          <p:cNvSpPr>
            <a:spLocks noChangeArrowheads="1"/>
          </p:cNvSpPr>
          <p:nvPr/>
        </p:nvSpPr>
        <p:spPr bwMode="auto">
          <a:xfrm>
            <a:off x="1883075" y="2887481"/>
            <a:ext cx="648291" cy="409407"/>
          </a:xfrm>
          <a:prstGeom prst="rect">
            <a:avLst/>
          </a:prstGeom>
          <a:blipFill dpi="0" rotWithShape="1">
            <a:blip r:embed="rId9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431799" y="6129338"/>
            <a:ext cx="816164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 </a:t>
            </a:r>
            <a:endParaRPr lang="en-US" sz="700" dirty="0" smtClean="0"/>
          </a:p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Sources</a:t>
            </a:r>
            <a:r>
              <a:rPr lang="en-US" sz="700"/>
              <a:t>: </a:t>
            </a:r>
            <a:r>
              <a:rPr lang="en-US" sz="700" smtClean="0"/>
              <a:t>Team analysis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11234162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3612620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11" name="think-cell Folie" r:id="rId6" imgW="378" imgH="377" progId="TCLayout.ActiveDocument.1">
                  <p:embed/>
                </p:oleObj>
              </mc:Choice>
              <mc:Fallback>
                <p:oleObj name="think-cell Folie" r:id="rId6" imgW="378" imgH="37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rgbClr r="0" g="0" b="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tx2"/>
              </a:buClr>
            </a:pPr>
            <a:endParaRPr lang="en-US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use a 4-step approach in order to derive answers to key questions and to grant strategic recommendations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F15E-1F84-3740-8ED2-5CCB0C30F92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457200" y="1064381"/>
            <a:ext cx="822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accent3"/>
                </a:solidFill>
              </a:rPr>
              <a:t>Project approach</a:t>
            </a:r>
            <a:endParaRPr lang="en-US" sz="1500" b="1" dirty="0">
              <a:solidFill>
                <a:schemeClr val="accent3"/>
              </a:solidFill>
            </a:endParaRPr>
          </a:p>
        </p:txBody>
      </p:sp>
      <p:sp>
        <p:nvSpPr>
          <p:cNvPr id="21" name="Text10"/>
          <p:cNvSpPr>
            <a:spLocks noChangeArrowheads="1"/>
          </p:cNvSpPr>
          <p:nvPr/>
        </p:nvSpPr>
        <p:spPr bwMode="auto">
          <a:xfrm>
            <a:off x="431798" y="3172978"/>
            <a:ext cx="1784758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b="1" dirty="0" smtClean="0"/>
              <a:t>Industry analysis</a:t>
            </a:r>
            <a:endParaRPr lang="en-US" altLang="de-DE" b="1" dirty="0"/>
          </a:p>
        </p:txBody>
      </p:sp>
      <p:sp>
        <p:nvSpPr>
          <p:cNvPr id="22" name="Freeform 9"/>
          <p:cNvSpPr>
            <a:spLocks/>
          </p:cNvSpPr>
          <p:nvPr/>
        </p:nvSpPr>
        <p:spPr bwMode="auto">
          <a:xfrm flipV="1">
            <a:off x="431800" y="3405413"/>
            <a:ext cx="1786303" cy="1177097"/>
          </a:xfrm>
          <a:custGeom>
            <a:avLst/>
            <a:gdLst>
              <a:gd name="T0" fmla="*/ 1360922 w 772"/>
              <a:gd name="T1" fmla="*/ 967103 h 574"/>
              <a:gd name="T2" fmla="*/ 1360922 w 772"/>
              <a:gd name="T3" fmla="*/ 0 h 574"/>
              <a:gd name="T4" fmla="*/ 0 w 772"/>
              <a:gd name="T5" fmla="*/ 0 h 574"/>
              <a:gd name="T6" fmla="*/ 0 w 772"/>
              <a:gd name="T7" fmla="*/ 1476375 h 574"/>
              <a:gd name="T8" fmla="*/ 1833563 w 772"/>
              <a:gd name="T9" fmla="*/ 1476375 h 5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72" h="574">
                <a:moveTo>
                  <a:pt x="573" y="376"/>
                </a:moveTo>
                <a:lnTo>
                  <a:pt x="573" y="0"/>
                </a:lnTo>
                <a:lnTo>
                  <a:pt x="0" y="0"/>
                </a:lnTo>
                <a:lnTo>
                  <a:pt x="0" y="574"/>
                </a:lnTo>
                <a:lnTo>
                  <a:pt x="772" y="57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3" name="Text10"/>
          <p:cNvSpPr>
            <a:spLocks noChangeArrowheads="1"/>
          </p:cNvSpPr>
          <p:nvPr/>
        </p:nvSpPr>
        <p:spPr bwMode="auto">
          <a:xfrm>
            <a:off x="2598562" y="2804582"/>
            <a:ext cx="1786301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b="1" dirty="0" smtClean="0"/>
              <a:t>Internal analysis</a:t>
            </a:r>
            <a:endParaRPr lang="en-US" altLang="de-DE" b="1" dirty="0"/>
          </a:p>
        </p:txBody>
      </p:sp>
      <p:sp>
        <p:nvSpPr>
          <p:cNvPr id="24" name="Freeform 11"/>
          <p:cNvSpPr>
            <a:spLocks/>
          </p:cNvSpPr>
          <p:nvPr/>
        </p:nvSpPr>
        <p:spPr bwMode="auto">
          <a:xfrm flipV="1">
            <a:off x="2598563" y="3037095"/>
            <a:ext cx="1786302" cy="1177097"/>
          </a:xfrm>
          <a:custGeom>
            <a:avLst/>
            <a:gdLst>
              <a:gd name="T0" fmla="*/ 1360921 w 772"/>
              <a:gd name="T1" fmla="*/ 967103 h 574"/>
              <a:gd name="T2" fmla="*/ 1360921 w 772"/>
              <a:gd name="T3" fmla="*/ 0 h 574"/>
              <a:gd name="T4" fmla="*/ 0 w 772"/>
              <a:gd name="T5" fmla="*/ 0 h 574"/>
              <a:gd name="T6" fmla="*/ 0 w 772"/>
              <a:gd name="T7" fmla="*/ 1476375 h 574"/>
              <a:gd name="T8" fmla="*/ 1833562 w 772"/>
              <a:gd name="T9" fmla="*/ 1476375 h 5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72" h="574">
                <a:moveTo>
                  <a:pt x="573" y="376"/>
                </a:moveTo>
                <a:lnTo>
                  <a:pt x="573" y="0"/>
                </a:lnTo>
                <a:lnTo>
                  <a:pt x="0" y="0"/>
                </a:lnTo>
                <a:lnTo>
                  <a:pt x="0" y="574"/>
                </a:lnTo>
                <a:lnTo>
                  <a:pt x="772" y="57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5" name="Text10"/>
          <p:cNvSpPr>
            <a:spLocks noChangeArrowheads="1"/>
          </p:cNvSpPr>
          <p:nvPr/>
        </p:nvSpPr>
        <p:spPr bwMode="auto">
          <a:xfrm>
            <a:off x="4766871" y="2367784"/>
            <a:ext cx="1786301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b="1" dirty="0" smtClean="0"/>
              <a:t>Global strategy</a:t>
            </a:r>
            <a:endParaRPr lang="en-US" altLang="de-DE" b="1" dirty="0"/>
          </a:p>
        </p:txBody>
      </p:sp>
      <p:sp>
        <p:nvSpPr>
          <p:cNvPr id="26" name="Freeform 13"/>
          <p:cNvSpPr>
            <a:spLocks/>
          </p:cNvSpPr>
          <p:nvPr/>
        </p:nvSpPr>
        <p:spPr bwMode="auto">
          <a:xfrm flipV="1">
            <a:off x="4766871" y="2596633"/>
            <a:ext cx="1786302" cy="1177097"/>
          </a:xfrm>
          <a:custGeom>
            <a:avLst/>
            <a:gdLst>
              <a:gd name="T0" fmla="*/ 1360921 w 772"/>
              <a:gd name="T1" fmla="*/ 967103 h 574"/>
              <a:gd name="T2" fmla="*/ 1360921 w 772"/>
              <a:gd name="T3" fmla="*/ 0 h 574"/>
              <a:gd name="T4" fmla="*/ 0 w 772"/>
              <a:gd name="T5" fmla="*/ 0 h 574"/>
              <a:gd name="T6" fmla="*/ 0 w 772"/>
              <a:gd name="T7" fmla="*/ 1476375 h 574"/>
              <a:gd name="T8" fmla="*/ 1833562 w 772"/>
              <a:gd name="T9" fmla="*/ 1476375 h 5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72" h="574">
                <a:moveTo>
                  <a:pt x="573" y="376"/>
                </a:moveTo>
                <a:lnTo>
                  <a:pt x="573" y="0"/>
                </a:lnTo>
                <a:lnTo>
                  <a:pt x="0" y="0"/>
                </a:lnTo>
                <a:lnTo>
                  <a:pt x="0" y="574"/>
                </a:lnTo>
                <a:lnTo>
                  <a:pt x="772" y="57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7" name="Text10"/>
          <p:cNvSpPr>
            <a:spLocks noChangeArrowheads="1"/>
          </p:cNvSpPr>
          <p:nvPr/>
        </p:nvSpPr>
        <p:spPr bwMode="auto">
          <a:xfrm>
            <a:off x="6935179" y="1802776"/>
            <a:ext cx="1786301" cy="159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b="1" dirty="0" smtClean="0"/>
              <a:t>Recommendations</a:t>
            </a:r>
            <a:endParaRPr lang="en-US" altLang="de-DE" b="1" dirty="0"/>
          </a:p>
        </p:txBody>
      </p:sp>
      <p:sp>
        <p:nvSpPr>
          <p:cNvPr id="28" name="Freeform 15"/>
          <p:cNvSpPr>
            <a:spLocks/>
          </p:cNvSpPr>
          <p:nvPr/>
        </p:nvSpPr>
        <p:spPr bwMode="auto">
          <a:xfrm flipV="1">
            <a:off x="6935180" y="2032133"/>
            <a:ext cx="1786302" cy="1177097"/>
          </a:xfrm>
          <a:custGeom>
            <a:avLst/>
            <a:gdLst>
              <a:gd name="T0" fmla="*/ 1360921 w 772"/>
              <a:gd name="T1" fmla="*/ 967103 h 574"/>
              <a:gd name="T2" fmla="*/ 1360921 w 772"/>
              <a:gd name="T3" fmla="*/ 0 h 574"/>
              <a:gd name="T4" fmla="*/ 0 w 772"/>
              <a:gd name="T5" fmla="*/ 0 h 574"/>
              <a:gd name="T6" fmla="*/ 0 w 772"/>
              <a:gd name="T7" fmla="*/ 1476375 h 574"/>
              <a:gd name="T8" fmla="*/ 1833562 w 772"/>
              <a:gd name="T9" fmla="*/ 1476375 h 5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72" h="574">
                <a:moveTo>
                  <a:pt x="573" y="376"/>
                </a:moveTo>
                <a:lnTo>
                  <a:pt x="573" y="0"/>
                </a:lnTo>
                <a:lnTo>
                  <a:pt x="0" y="0"/>
                </a:lnTo>
                <a:lnTo>
                  <a:pt x="0" y="574"/>
                </a:lnTo>
                <a:lnTo>
                  <a:pt x="772" y="57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30" name="Rectangle 25"/>
          <p:cNvSpPr>
            <a:spLocks noChangeArrowheads="1"/>
          </p:cNvSpPr>
          <p:nvPr/>
        </p:nvSpPr>
        <p:spPr bwMode="auto">
          <a:xfrm>
            <a:off x="431798" y="4724029"/>
            <a:ext cx="1786305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Assess the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market</a:t>
            </a:r>
            <a:r>
              <a:rPr lang="en-US" altLang="de-DE" sz="1100" dirty="0" smtClean="0">
                <a:latin typeface="Arial" panose="020B0604020202020204" pitchFamily="34" charset="0"/>
              </a:rPr>
              <a:t> and its driving factors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Understand the industry and the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competition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Analyze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cost</a:t>
            </a:r>
            <a:r>
              <a:rPr lang="en-US" altLang="de-DE" sz="1100" dirty="0" smtClean="0">
                <a:latin typeface="Arial" panose="020B0604020202020204" pitchFamily="34" charset="0"/>
              </a:rPr>
              <a:t> structures and government policies</a:t>
            </a:r>
            <a:endParaRPr lang="en-US" altLang="de-DE" sz="1100" dirty="0">
              <a:latin typeface="Arial" panose="020B0604020202020204" pitchFamily="34" charset="0"/>
            </a:endParaRPr>
          </a:p>
        </p:txBody>
      </p:sp>
      <p:sp>
        <p:nvSpPr>
          <p:cNvPr id="32" name="Rectangle 25"/>
          <p:cNvSpPr>
            <a:spLocks noChangeArrowheads="1"/>
          </p:cNvSpPr>
          <p:nvPr/>
        </p:nvSpPr>
        <p:spPr bwMode="auto">
          <a:xfrm>
            <a:off x="2599245" y="4724029"/>
            <a:ext cx="1786305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Evaluate Hui Fang’s</a:t>
            </a:r>
            <a:r>
              <a:rPr lang="en-US" altLang="de-DE" sz="1100" b="1" dirty="0" smtClean="0">
                <a:latin typeface="Arial" panose="020B0604020202020204" pitchFamily="34" charset="0"/>
              </a:rPr>
              <a:t> key success factors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Assess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resources</a:t>
            </a:r>
            <a:r>
              <a:rPr lang="en-US" altLang="de-DE" sz="1100" dirty="0" smtClean="0">
                <a:latin typeface="Arial" panose="020B0604020202020204" pitchFamily="34" charset="0"/>
              </a:rPr>
              <a:t> and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capabilities</a:t>
            </a:r>
            <a:endParaRPr lang="en-US" altLang="de-DE" sz="1100" dirty="0" smtClean="0">
              <a:latin typeface="Arial" panose="020B0604020202020204" pitchFamily="34" charset="0"/>
            </a:endParaRP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Check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brands </a:t>
            </a:r>
            <a:r>
              <a:rPr lang="en-US" altLang="de-DE" sz="1100" dirty="0" smtClean="0">
                <a:latin typeface="Arial" panose="020B0604020202020204" pitchFamily="34" charset="0"/>
              </a:rPr>
              <a:t>for their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international potential</a:t>
            </a:r>
            <a:endParaRPr lang="en-US" altLang="de-DE" sz="1100" b="1" dirty="0">
              <a:latin typeface="Arial" panose="020B0604020202020204" pitchFamily="34" charset="0"/>
            </a:endParaRPr>
          </a:p>
        </p:txBody>
      </p:sp>
      <p:sp>
        <p:nvSpPr>
          <p:cNvPr id="34" name="Rectangle 25"/>
          <p:cNvSpPr>
            <a:spLocks noChangeArrowheads="1"/>
          </p:cNvSpPr>
          <p:nvPr/>
        </p:nvSpPr>
        <p:spPr bwMode="auto">
          <a:xfrm>
            <a:off x="4766871" y="4474904"/>
            <a:ext cx="1786305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Understand Hui Fang’s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global strategy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Evaluate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differences</a:t>
            </a:r>
            <a:r>
              <a:rPr lang="en-US" altLang="de-DE" sz="1100" dirty="0" smtClean="0">
                <a:latin typeface="Arial" panose="020B0604020202020204" pitchFamily="34" charset="0"/>
              </a:rPr>
              <a:t> between countries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Analyze crucial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factors</a:t>
            </a:r>
            <a:r>
              <a:rPr lang="en-US" altLang="de-DE" sz="1100" dirty="0" smtClean="0">
                <a:latin typeface="Arial" panose="020B0604020202020204" pitchFamily="34" charset="0"/>
              </a:rPr>
              <a:t>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for</a:t>
            </a:r>
            <a:r>
              <a:rPr lang="en-US" altLang="de-DE" sz="1100" dirty="0" smtClean="0">
                <a:latin typeface="Arial" panose="020B0604020202020204" pitchFamily="34" charset="0"/>
              </a:rPr>
              <a:t>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success</a:t>
            </a:r>
            <a:r>
              <a:rPr lang="en-US" altLang="de-DE" sz="1100" dirty="0" smtClean="0">
                <a:latin typeface="Arial" panose="020B0604020202020204" pitchFamily="34" charset="0"/>
              </a:rPr>
              <a:t> abroad</a:t>
            </a:r>
            <a:endParaRPr lang="en-US" altLang="de-DE" sz="1100" dirty="0">
              <a:latin typeface="Arial" panose="020B0604020202020204" pitchFamily="34" charset="0"/>
            </a:endParaRPr>
          </a:p>
        </p:txBody>
      </p:sp>
      <p:sp>
        <p:nvSpPr>
          <p:cNvPr id="35" name="Rectangle 25"/>
          <p:cNvSpPr>
            <a:spLocks noChangeArrowheads="1"/>
          </p:cNvSpPr>
          <p:nvPr/>
        </p:nvSpPr>
        <p:spPr bwMode="auto">
          <a:xfrm>
            <a:off x="6934497" y="3875532"/>
            <a:ext cx="1786305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Provide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answers to key questions </a:t>
            </a:r>
            <a:r>
              <a:rPr lang="en-US" altLang="de-DE" sz="1100" dirty="0" smtClean="0">
                <a:latin typeface="Arial" panose="020B0604020202020204" pitchFamily="34" charset="0"/>
              </a:rPr>
              <a:t>asked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Derive recommendations for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success abroad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Suggest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entry mode </a:t>
            </a:r>
            <a:r>
              <a:rPr lang="en-US" altLang="de-DE" sz="1100" dirty="0" smtClean="0">
                <a:latin typeface="Arial" panose="020B0604020202020204" pitchFamily="34" charset="0"/>
              </a:rPr>
              <a:t>for selected market</a:t>
            </a:r>
            <a:endParaRPr lang="en-US" altLang="de-DE" sz="1100" b="1" dirty="0">
              <a:latin typeface="Arial" panose="020B0604020202020204" pitchFamily="34" charset="0"/>
            </a:endParaRPr>
          </a:p>
        </p:txBody>
      </p:sp>
      <p:pic>
        <p:nvPicPr>
          <p:cNvPr id="44" name="Grafik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0462" y="2164930"/>
            <a:ext cx="1053699" cy="9273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triangle" w="med" len="lg"/>
          </a:ln>
          <a:effectLst>
            <a:softEdge rad="25400"/>
          </a:effectLst>
        </p:spPr>
      </p:pic>
      <p:pic>
        <p:nvPicPr>
          <p:cNvPr id="36" name="Grafik 35"/>
          <p:cNvPicPr>
            <a:picLocks noChangeAspect="1"/>
          </p:cNvPicPr>
          <p:nvPr/>
        </p:nvPicPr>
        <p:blipFill rotWithShape="1">
          <a:blip r:embed="rId9"/>
          <a:srcRect l="8128" r="7170"/>
          <a:stretch/>
        </p:blipFill>
        <p:spPr>
          <a:xfrm>
            <a:off x="4902491" y="2724099"/>
            <a:ext cx="1053699" cy="9273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triangle" w="med" len="lg"/>
          </a:ln>
          <a:effectLst>
            <a:softEdge rad="25400"/>
          </a:effectLst>
        </p:spPr>
      </p:pic>
      <p:sp>
        <p:nvSpPr>
          <p:cNvPr id="31" name="Textfeld 30"/>
          <p:cNvSpPr txBox="1"/>
          <p:nvPr/>
        </p:nvSpPr>
        <p:spPr>
          <a:xfrm>
            <a:off x="431799" y="6129338"/>
            <a:ext cx="816164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 </a:t>
            </a:r>
            <a:endParaRPr lang="en-US" sz="700" dirty="0" smtClean="0"/>
          </a:p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Sources</a:t>
            </a:r>
            <a:r>
              <a:rPr lang="en-US" sz="700"/>
              <a:t>: </a:t>
            </a:r>
            <a:r>
              <a:rPr lang="en-US" sz="700" smtClean="0"/>
              <a:t>Team analysis</a:t>
            </a:r>
            <a:endParaRPr lang="en-US" sz="700" dirty="0"/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10"/>
          <a:srcRect l="15633" r="10632"/>
          <a:stretch/>
        </p:blipFill>
        <p:spPr>
          <a:xfrm>
            <a:off x="570574" y="3527125"/>
            <a:ext cx="1053641" cy="93016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triangle" w="med" len="lg"/>
          </a:ln>
          <a:effectLst>
            <a:softEdge rad="25400"/>
          </a:effectLst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4241" y="3156530"/>
            <a:ext cx="1053641" cy="932361"/>
          </a:xfrm>
          <a:prstGeom prst="rect">
            <a:avLst/>
          </a:prstGeom>
        </p:spPr>
      </p:pic>
      <p:sp>
        <p:nvSpPr>
          <p:cNvPr id="20" name="Arc 2"/>
          <p:cNvSpPr>
            <a:spLocks/>
          </p:cNvSpPr>
          <p:nvPr/>
        </p:nvSpPr>
        <p:spPr bwMode="auto">
          <a:xfrm rot="5400000">
            <a:off x="3685065" y="734993"/>
            <a:ext cx="2063084" cy="5621827"/>
          </a:xfrm>
          <a:custGeom>
            <a:avLst/>
            <a:gdLst>
              <a:gd name="T0" fmla="*/ 969521 w 21600"/>
              <a:gd name="T1" fmla="*/ 0 h 20026"/>
              <a:gd name="T2" fmla="*/ 2587625 w 21600"/>
              <a:gd name="T3" fmla="*/ 5770562 h 20026"/>
              <a:gd name="T4" fmla="*/ 0 w 21600"/>
              <a:gd name="T5" fmla="*/ 5770562 h 2002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0026" fill="none" extrusionOk="0">
                <a:moveTo>
                  <a:pt x="8093" y="-1"/>
                </a:moveTo>
                <a:cubicBezTo>
                  <a:pt x="16256" y="3298"/>
                  <a:pt x="21600" y="11221"/>
                  <a:pt x="21600" y="20026"/>
                </a:cubicBezTo>
              </a:path>
              <a:path w="21600" h="20026" stroke="0" extrusionOk="0">
                <a:moveTo>
                  <a:pt x="8093" y="-1"/>
                </a:moveTo>
                <a:cubicBezTo>
                  <a:pt x="16256" y="3298"/>
                  <a:pt x="21600" y="11221"/>
                  <a:pt x="21600" y="20026"/>
                </a:cubicBezTo>
                <a:lnTo>
                  <a:pt x="0" y="20026"/>
                </a:lnTo>
                <a:lnTo>
                  <a:pt x="8093" y="-1"/>
                </a:lnTo>
                <a:close/>
              </a:path>
            </a:pathLst>
          </a:custGeom>
          <a:noFill/>
          <a:ln w="22225">
            <a:solidFill>
              <a:srgbClr val="F491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247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8293136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1" name="think-cell Folie" r:id="rId6" imgW="378" imgH="377" progId="TCLayout.ActiveDocument.1">
                  <p:embed/>
                </p:oleObj>
              </mc:Choice>
              <mc:Fallback>
                <p:oleObj name="think-cell Folie" r:id="rId6" imgW="378" imgH="37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rgbClr r="0" g="0" b="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tx2"/>
              </a:buClr>
            </a:pPr>
            <a:endParaRPr lang="en-US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Industry analysis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F15E-1F84-3740-8ED2-5CCB0C30F92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457200" y="1064381"/>
            <a:ext cx="822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accent3"/>
                </a:solidFill>
              </a:rPr>
              <a:t>Project approach</a:t>
            </a:r>
            <a:endParaRPr lang="en-US" sz="1500" b="1" dirty="0">
              <a:solidFill>
                <a:schemeClr val="accent3"/>
              </a:solidFill>
            </a:endParaRPr>
          </a:p>
        </p:txBody>
      </p:sp>
      <p:sp>
        <p:nvSpPr>
          <p:cNvPr id="21" name="Text10"/>
          <p:cNvSpPr>
            <a:spLocks noChangeArrowheads="1"/>
          </p:cNvSpPr>
          <p:nvPr/>
        </p:nvSpPr>
        <p:spPr bwMode="auto">
          <a:xfrm>
            <a:off x="431798" y="3172978"/>
            <a:ext cx="1784758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b="1" dirty="0" smtClean="0"/>
              <a:t>Industry analysis</a:t>
            </a:r>
            <a:endParaRPr lang="en-US" altLang="de-DE" b="1" dirty="0"/>
          </a:p>
        </p:txBody>
      </p:sp>
      <p:sp>
        <p:nvSpPr>
          <p:cNvPr id="22" name="Freeform 9"/>
          <p:cNvSpPr>
            <a:spLocks/>
          </p:cNvSpPr>
          <p:nvPr/>
        </p:nvSpPr>
        <p:spPr bwMode="auto">
          <a:xfrm flipV="1">
            <a:off x="431800" y="3405413"/>
            <a:ext cx="1786303" cy="1177097"/>
          </a:xfrm>
          <a:custGeom>
            <a:avLst/>
            <a:gdLst>
              <a:gd name="T0" fmla="*/ 1360922 w 772"/>
              <a:gd name="T1" fmla="*/ 967103 h 574"/>
              <a:gd name="T2" fmla="*/ 1360922 w 772"/>
              <a:gd name="T3" fmla="*/ 0 h 574"/>
              <a:gd name="T4" fmla="*/ 0 w 772"/>
              <a:gd name="T5" fmla="*/ 0 h 574"/>
              <a:gd name="T6" fmla="*/ 0 w 772"/>
              <a:gd name="T7" fmla="*/ 1476375 h 574"/>
              <a:gd name="T8" fmla="*/ 1833563 w 772"/>
              <a:gd name="T9" fmla="*/ 1476375 h 5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72" h="574">
                <a:moveTo>
                  <a:pt x="573" y="376"/>
                </a:moveTo>
                <a:lnTo>
                  <a:pt x="573" y="0"/>
                </a:lnTo>
                <a:lnTo>
                  <a:pt x="0" y="0"/>
                </a:lnTo>
                <a:lnTo>
                  <a:pt x="0" y="574"/>
                </a:lnTo>
                <a:lnTo>
                  <a:pt x="772" y="57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3" name="Text10"/>
          <p:cNvSpPr>
            <a:spLocks noChangeArrowheads="1"/>
          </p:cNvSpPr>
          <p:nvPr/>
        </p:nvSpPr>
        <p:spPr bwMode="auto">
          <a:xfrm>
            <a:off x="2598562" y="2804582"/>
            <a:ext cx="1786301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b="1" dirty="0" smtClean="0"/>
              <a:t>Internal analysis</a:t>
            </a:r>
            <a:endParaRPr lang="en-US" altLang="de-DE" b="1" dirty="0"/>
          </a:p>
        </p:txBody>
      </p:sp>
      <p:sp>
        <p:nvSpPr>
          <p:cNvPr id="24" name="Freeform 11"/>
          <p:cNvSpPr>
            <a:spLocks/>
          </p:cNvSpPr>
          <p:nvPr/>
        </p:nvSpPr>
        <p:spPr bwMode="auto">
          <a:xfrm flipV="1">
            <a:off x="2598563" y="3037095"/>
            <a:ext cx="1786302" cy="1177097"/>
          </a:xfrm>
          <a:custGeom>
            <a:avLst/>
            <a:gdLst>
              <a:gd name="T0" fmla="*/ 1360921 w 772"/>
              <a:gd name="T1" fmla="*/ 967103 h 574"/>
              <a:gd name="T2" fmla="*/ 1360921 w 772"/>
              <a:gd name="T3" fmla="*/ 0 h 574"/>
              <a:gd name="T4" fmla="*/ 0 w 772"/>
              <a:gd name="T5" fmla="*/ 0 h 574"/>
              <a:gd name="T6" fmla="*/ 0 w 772"/>
              <a:gd name="T7" fmla="*/ 1476375 h 574"/>
              <a:gd name="T8" fmla="*/ 1833562 w 772"/>
              <a:gd name="T9" fmla="*/ 1476375 h 5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72" h="574">
                <a:moveTo>
                  <a:pt x="573" y="376"/>
                </a:moveTo>
                <a:lnTo>
                  <a:pt x="573" y="0"/>
                </a:lnTo>
                <a:lnTo>
                  <a:pt x="0" y="0"/>
                </a:lnTo>
                <a:lnTo>
                  <a:pt x="0" y="574"/>
                </a:lnTo>
                <a:lnTo>
                  <a:pt x="772" y="57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5" name="Text10"/>
          <p:cNvSpPr>
            <a:spLocks noChangeArrowheads="1"/>
          </p:cNvSpPr>
          <p:nvPr/>
        </p:nvSpPr>
        <p:spPr bwMode="auto">
          <a:xfrm>
            <a:off x="4766871" y="2367784"/>
            <a:ext cx="1786301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b="1" dirty="0" smtClean="0"/>
              <a:t>Global strategy</a:t>
            </a:r>
            <a:endParaRPr lang="en-US" altLang="de-DE" b="1" dirty="0"/>
          </a:p>
        </p:txBody>
      </p:sp>
      <p:sp>
        <p:nvSpPr>
          <p:cNvPr id="26" name="Freeform 13"/>
          <p:cNvSpPr>
            <a:spLocks/>
          </p:cNvSpPr>
          <p:nvPr/>
        </p:nvSpPr>
        <p:spPr bwMode="auto">
          <a:xfrm flipV="1">
            <a:off x="4766871" y="2596633"/>
            <a:ext cx="1786302" cy="1177097"/>
          </a:xfrm>
          <a:custGeom>
            <a:avLst/>
            <a:gdLst>
              <a:gd name="T0" fmla="*/ 1360921 w 772"/>
              <a:gd name="T1" fmla="*/ 967103 h 574"/>
              <a:gd name="T2" fmla="*/ 1360921 w 772"/>
              <a:gd name="T3" fmla="*/ 0 h 574"/>
              <a:gd name="T4" fmla="*/ 0 w 772"/>
              <a:gd name="T5" fmla="*/ 0 h 574"/>
              <a:gd name="T6" fmla="*/ 0 w 772"/>
              <a:gd name="T7" fmla="*/ 1476375 h 574"/>
              <a:gd name="T8" fmla="*/ 1833562 w 772"/>
              <a:gd name="T9" fmla="*/ 1476375 h 5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72" h="574">
                <a:moveTo>
                  <a:pt x="573" y="376"/>
                </a:moveTo>
                <a:lnTo>
                  <a:pt x="573" y="0"/>
                </a:lnTo>
                <a:lnTo>
                  <a:pt x="0" y="0"/>
                </a:lnTo>
                <a:lnTo>
                  <a:pt x="0" y="574"/>
                </a:lnTo>
                <a:lnTo>
                  <a:pt x="772" y="57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7" name="Text10"/>
          <p:cNvSpPr>
            <a:spLocks noChangeArrowheads="1"/>
          </p:cNvSpPr>
          <p:nvPr/>
        </p:nvSpPr>
        <p:spPr bwMode="auto">
          <a:xfrm>
            <a:off x="6935179" y="1802776"/>
            <a:ext cx="1786301" cy="159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b="1" dirty="0" smtClean="0"/>
              <a:t>Recommendations</a:t>
            </a:r>
            <a:endParaRPr lang="en-US" altLang="de-DE" b="1" dirty="0"/>
          </a:p>
        </p:txBody>
      </p:sp>
      <p:sp>
        <p:nvSpPr>
          <p:cNvPr id="28" name="Freeform 15"/>
          <p:cNvSpPr>
            <a:spLocks/>
          </p:cNvSpPr>
          <p:nvPr/>
        </p:nvSpPr>
        <p:spPr bwMode="auto">
          <a:xfrm flipV="1">
            <a:off x="6935180" y="2032133"/>
            <a:ext cx="1786302" cy="1177097"/>
          </a:xfrm>
          <a:custGeom>
            <a:avLst/>
            <a:gdLst>
              <a:gd name="T0" fmla="*/ 1360921 w 772"/>
              <a:gd name="T1" fmla="*/ 967103 h 574"/>
              <a:gd name="T2" fmla="*/ 1360921 w 772"/>
              <a:gd name="T3" fmla="*/ 0 h 574"/>
              <a:gd name="T4" fmla="*/ 0 w 772"/>
              <a:gd name="T5" fmla="*/ 0 h 574"/>
              <a:gd name="T6" fmla="*/ 0 w 772"/>
              <a:gd name="T7" fmla="*/ 1476375 h 574"/>
              <a:gd name="T8" fmla="*/ 1833562 w 772"/>
              <a:gd name="T9" fmla="*/ 1476375 h 5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72" h="574">
                <a:moveTo>
                  <a:pt x="573" y="376"/>
                </a:moveTo>
                <a:lnTo>
                  <a:pt x="573" y="0"/>
                </a:lnTo>
                <a:lnTo>
                  <a:pt x="0" y="0"/>
                </a:lnTo>
                <a:lnTo>
                  <a:pt x="0" y="574"/>
                </a:lnTo>
                <a:lnTo>
                  <a:pt x="772" y="57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30" name="Rectangle 25"/>
          <p:cNvSpPr>
            <a:spLocks noChangeArrowheads="1"/>
          </p:cNvSpPr>
          <p:nvPr/>
        </p:nvSpPr>
        <p:spPr bwMode="auto">
          <a:xfrm>
            <a:off x="431798" y="4724029"/>
            <a:ext cx="1786305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Assess the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market</a:t>
            </a:r>
            <a:r>
              <a:rPr lang="en-US" altLang="de-DE" sz="1100" dirty="0" smtClean="0">
                <a:latin typeface="Arial" panose="020B0604020202020204" pitchFamily="34" charset="0"/>
              </a:rPr>
              <a:t> and its driving factors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Understand the industry and the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competition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Analyze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cost</a:t>
            </a:r>
            <a:r>
              <a:rPr lang="en-US" altLang="de-DE" sz="1100" dirty="0" smtClean="0">
                <a:latin typeface="Arial" panose="020B0604020202020204" pitchFamily="34" charset="0"/>
              </a:rPr>
              <a:t> structures and government policies</a:t>
            </a:r>
            <a:endParaRPr lang="en-US" altLang="de-DE" sz="1100" dirty="0">
              <a:latin typeface="Arial" panose="020B0604020202020204" pitchFamily="34" charset="0"/>
            </a:endParaRPr>
          </a:p>
        </p:txBody>
      </p:sp>
      <p:sp>
        <p:nvSpPr>
          <p:cNvPr id="32" name="Rectangle 25"/>
          <p:cNvSpPr>
            <a:spLocks noChangeArrowheads="1"/>
          </p:cNvSpPr>
          <p:nvPr/>
        </p:nvSpPr>
        <p:spPr bwMode="auto">
          <a:xfrm>
            <a:off x="2599245" y="4724029"/>
            <a:ext cx="1786305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>
                <a:latin typeface="Arial" panose="020B0604020202020204" pitchFamily="34" charset="0"/>
              </a:rPr>
              <a:t>Evaluate Hui Fang’s</a:t>
            </a:r>
            <a:r>
              <a:rPr lang="en-US" altLang="de-DE" sz="1100" b="1" dirty="0">
                <a:latin typeface="Arial" panose="020B0604020202020204" pitchFamily="34" charset="0"/>
              </a:rPr>
              <a:t> key success factors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>
                <a:latin typeface="Arial" panose="020B0604020202020204" pitchFamily="34" charset="0"/>
              </a:rPr>
              <a:t>Assess </a:t>
            </a:r>
            <a:r>
              <a:rPr lang="en-US" altLang="de-DE" sz="1100" b="1" dirty="0">
                <a:latin typeface="Arial" panose="020B0604020202020204" pitchFamily="34" charset="0"/>
              </a:rPr>
              <a:t>resources</a:t>
            </a:r>
            <a:r>
              <a:rPr lang="en-US" altLang="de-DE" sz="1100" dirty="0">
                <a:latin typeface="Arial" panose="020B0604020202020204" pitchFamily="34" charset="0"/>
              </a:rPr>
              <a:t> and </a:t>
            </a:r>
            <a:r>
              <a:rPr lang="en-US" altLang="de-DE" sz="1100" b="1" dirty="0">
                <a:latin typeface="Arial" panose="020B0604020202020204" pitchFamily="34" charset="0"/>
              </a:rPr>
              <a:t>capabilities</a:t>
            </a:r>
            <a:endParaRPr lang="en-US" altLang="de-DE" sz="1100" dirty="0">
              <a:latin typeface="Arial" panose="020B0604020202020204" pitchFamily="34" charset="0"/>
            </a:endParaRP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>
                <a:latin typeface="Arial" panose="020B0604020202020204" pitchFamily="34" charset="0"/>
              </a:rPr>
              <a:t>Check </a:t>
            </a:r>
            <a:r>
              <a:rPr lang="en-US" altLang="de-DE" sz="1100" b="1" dirty="0">
                <a:latin typeface="Arial" panose="020B0604020202020204" pitchFamily="34" charset="0"/>
              </a:rPr>
              <a:t>brands </a:t>
            </a:r>
            <a:r>
              <a:rPr lang="en-US" altLang="de-DE" sz="1100" dirty="0">
                <a:latin typeface="Arial" panose="020B0604020202020204" pitchFamily="34" charset="0"/>
              </a:rPr>
              <a:t>for their </a:t>
            </a:r>
            <a:r>
              <a:rPr lang="en-US" altLang="de-DE" sz="1100" b="1" dirty="0">
                <a:latin typeface="Arial" panose="020B0604020202020204" pitchFamily="34" charset="0"/>
              </a:rPr>
              <a:t>international potential</a:t>
            </a:r>
          </a:p>
        </p:txBody>
      </p:sp>
      <p:sp>
        <p:nvSpPr>
          <p:cNvPr id="34" name="Rectangle 25"/>
          <p:cNvSpPr>
            <a:spLocks noChangeArrowheads="1"/>
          </p:cNvSpPr>
          <p:nvPr/>
        </p:nvSpPr>
        <p:spPr bwMode="auto">
          <a:xfrm>
            <a:off x="4766871" y="4474904"/>
            <a:ext cx="1786305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Understand Hui Fang’s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global strategy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Evaluate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differences</a:t>
            </a:r>
            <a:r>
              <a:rPr lang="en-US" altLang="de-DE" sz="1100" dirty="0" smtClean="0">
                <a:latin typeface="Arial" panose="020B0604020202020204" pitchFamily="34" charset="0"/>
              </a:rPr>
              <a:t> between countries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Analyze crucial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factors</a:t>
            </a:r>
            <a:r>
              <a:rPr lang="en-US" altLang="de-DE" sz="1100" dirty="0" smtClean="0">
                <a:latin typeface="Arial" panose="020B0604020202020204" pitchFamily="34" charset="0"/>
              </a:rPr>
              <a:t>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for</a:t>
            </a:r>
            <a:r>
              <a:rPr lang="en-US" altLang="de-DE" sz="1100" dirty="0" smtClean="0">
                <a:latin typeface="Arial" panose="020B0604020202020204" pitchFamily="34" charset="0"/>
              </a:rPr>
              <a:t>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success</a:t>
            </a:r>
            <a:r>
              <a:rPr lang="en-US" altLang="de-DE" sz="1100" dirty="0" smtClean="0">
                <a:latin typeface="Arial" panose="020B0604020202020204" pitchFamily="34" charset="0"/>
              </a:rPr>
              <a:t> abroad</a:t>
            </a:r>
            <a:endParaRPr lang="en-US" altLang="de-DE" sz="1100" dirty="0">
              <a:latin typeface="Arial" panose="020B0604020202020204" pitchFamily="34" charset="0"/>
            </a:endParaRPr>
          </a:p>
        </p:txBody>
      </p:sp>
      <p:sp>
        <p:nvSpPr>
          <p:cNvPr id="35" name="Rectangle 25"/>
          <p:cNvSpPr>
            <a:spLocks noChangeArrowheads="1"/>
          </p:cNvSpPr>
          <p:nvPr/>
        </p:nvSpPr>
        <p:spPr bwMode="auto">
          <a:xfrm>
            <a:off x="6934497" y="3875532"/>
            <a:ext cx="1786305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Provide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answers to key questions </a:t>
            </a:r>
            <a:r>
              <a:rPr lang="en-US" altLang="de-DE" sz="1100" dirty="0" smtClean="0">
                <a:latin typeface="Arial" panose="020B0604020202020204" pitchFamily="34" charset="0"/>
              </a:rPr>
              <a:t>asked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Derive recommendations for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success abroad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Suggest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entry mode </a:t>
            </a:r>
            <a:r>
              <a:rPr lang="en-US" altLang="de-DE" sz="1100" dirty="0" smtClean="0">
                <a:latin typeface="Arial" panose="020B0604020202020204" pitchFamily="34" charset="0"/>
              </a:rPr>
              <a:t>for selected market</a:t>
            </a:r>
            <a:endParaRPr lang="en-US" altLang="de-DE" sz="1100" b="1" dirty="0">
              <a:latin typeface="Arial" panose="020B0604020202020204" pitchFamily="34" charset="0"/>
            </a:endParaRPr>
          </a:p>
        </p:txBody>
      </p:sp>
      <p:pic>
        <p:nvPicPr>
          <p:cNvPr id="44" name="Grafik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0462" y="2164930"/>
            <a:ext cx="1053699" cy="9273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triangle" w="med" len="lg"/>
          </a:ln>
          <a:effectLst>
            <a:softEdge rad="25400"/>
          </a:effectLst>
        </p:spPr>
      </p:pic>
      <p:pic>
        <p:nvPicPr>
          <p:cNvPr id="36" name="Grafik 35"/>
          <p:cNvPicPr>
            <a:picLocks noChangeAspect="1"/>
          </p:cNvPicPr>
          <p:nvPr/>
        </p:nvPicPr>
        <p:blipFill rotWithShape="1">
          <a:blip r:embed="rId9"/>
          <a:srcRect l="8128" r="7170"/>
          <a:stretch/>
        </p:blipFill>
        <p:spPr>
          <a:xfrm>
            <a:off x="4902491" y="2724099"/>
            <a:ext cx="1053699" cy="9273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triangle" w="med" len="lg"/>
          </a:ln>
          <a:effectLst>
            <a:softEdge rad="25400"/>
          </a:effectLst>
        </p:spPr>
      </p:pic>
      <p:sp>
        <p:nvSpPr>
          <p:cNvPr id="31" name="Textfeld 30"/>
          <p:cNvSpPr txBox="1"/>
          <p:nvPr/>
        </p:nvSpPr>
        <p:spPr>
          <a:xfrm>
            <a:off x="431799" y="6129338"/>
            <a:ext cx="816164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 </a:t>
            </a:r>
            <a:endParaRPr lang="en-US" sz="700" dirty="0" smtClean="0"/>
          </a:p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Sources</a:t>
            </a:r>
            <a:r>
              <a:rPr lang="en-US" sz="700"/>
              <a:t>: </a:t>
            </a:r>
            <a:r>
              <a:rPr lang="en-US" sz="700" smtClean="0"/>
              <a:t>Team analysis</a:t>
            </a:r>
            <a:endParaRPr lang="en-US" sz="700" dirty="0"/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10"/>
          <a:srcRect l="15633" r="10632"/>
          <a:stretch/>
        </p:blipFill>
        <p:spPr>
          <a:xfrm>
            <a:off x="570574" y="3527125"/>
            <a:ext cx="1053641" cy="93016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triangle" w="med" len="lg"/>
          </a:ln>
          <a:effectLst>
            <a:softEdge rad="25400"/>
          </a:effectLst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4241" y="3156530"/>
            <a:ext cx="1053641" cy="932361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2218104" y="1600200"/>
            <a:ext cx="6735396" cy="47244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t"/>
          <a:lstStyle/>
          <a:p>
            <a:pPr marL="185738" indent="-185738"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20" name="Arc 2"/>
          <p:cNvSpPr>
            <a:spLocks/>
          </p:cNvSpPr>
          <p:nvPr/>
        </p:nvSpPr>
        <p:spPr bwMode="auto">
          <a:xfrm rot="5400000">
            <a:off x="3685065" y="734993"/>
            <a:ext cx="2063084" cy="5621827"/>
          </a:xfrm>
          <a:custGeom>
            <a:avLst/>
            <a:gdLst>
              <a:gd name="T0" fmla="*/ 969521 w 21600"/>
              <a:gd name="T1" fmla="*/ 0 h 20026"/>
              <a:gd name="T2" fmla="*/ 2587625 w 21600"/>
              <a:gd name="T3" fmla="*/ 5770562 h 20026"/>
              <a:gd name="T4" fmla="*/ 0 w 21600"/>
              <a:gd name="T5" fmla="*/ 5770562 h 2002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0026" fill="none" extrusionOk="0">
                <a:moveTo>
                  <a:pt x="8093" y="-1"/>
                </a:moveTo>
                <a:cubicBezTo>
                  <a:pt x="16256" y="3298"/>
                  <a:pt x="21600" y="11221"/>
                  <a:pt x="21600" y="20026"/>
                </a:cubicBezTo>
              </a:path>
              <a:path w="21600" h="20026" stroke="0" extrusionOk="0">
                <a:moveTo>
                  <a:pt x="8093" y="-1"/>
                </a:moveTo>
                <a:cubicBezTo>
                  <a:pt x="16256" y="3298"/>
                  <a:pt x="21600" y="11221"/>
                  <a:pt x="21600" y="20026"/>
                </a:cubicBezTo>
                <a:lnTo>
                  <a:pt x="0" y="20026"/>
                </a:lnTo>
                <a:lnTo>
                  <a:pt x="8093" y="-1"/>
                </a:lnTo>
                <a:close/>
              </a:path>
            </a:pathLst>
          </a:custGeom>
          <a:noFill/>
          <a:ln w="22225">
            <a:solidFill>
              <a:srgbClr val="F491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623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3533023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36" name="think-cell Folie" r:id="rId6" imgW="378" imgH="377" progId="TCLayout.ActiveDocument.1">
                  <p:embed/>
                </p:oleObj>
              </mc:Choice>
              <mc:Fallback>
                <p:oleObj name="think-cell Folie" r:id="rId6" imgW="378" imgH="37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rgbClr r="0" g="0" b="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tx2"/>
              </a:buClr>
            </a:pPr>
            <a:endParaRPr lang="en-US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subsequent industry analysis addresses all questions of market, competitive, cost and governmental drivers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F15E-1F84-3740-8ED2-5CCB0C30F92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1" name="Freeform 3"/>
          <p:cNvSpPr>
            <a:spLocks/>
          </p:cNvSpPr>
          <p:nvPr/>
        </p:nvSpPr>
        <p:spPr bwMode="auto">
          <a:xfrm>
            <a:off x="3198282" y="1799925"/>
            <a:ext cx="2542713" cy="1374687"/>
          </a:xfrm>
          <a:custGeom>
            <a:avLst/>
            <a:gdLst>
              <a:gd name="T0" fmla="*/ 0 w 873"/>
              <a:gd name="T1" fmla="*/ 0 h 895"/>
              <a:gd name="T2" fmla="*/ 0 w 873"/>
              <a:gd name="T3" fmla="*/ 1460500 h 895"/>
              <a:gd name="T4" fmla="*/ 2633663 w 873"/>
              <a:gd name="T5" fmla="*/ 1460500 h 89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73" h="895">
                <a:moveTo>
                  <a:pt x="0" y="0"/>
                </a:moveTo>
                <a:lnTo>
                  <a:pt x="0" y="895"/>
                </a:lnTo>
                <a:lnTo>
                  <a:pt x="873" y="895"/>
                </a:lnTo>
              </a:path>
            </a:pathLst>
          </a:custGeom>
          <a:noFill/>
          <a:ln w="2222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2" name="Freeform 4"/>
          <p:cNvSpPr>
            <a:spLocks/>
          </p:cNvSpPr>
          <p:nvPr/>
        </p:nvSpPr>
        <p:spPr bwMode="auto">
          <a:xfrm rot="5400000">
            <a:off x="6652497" y="2433198"/>
            <a:ext cx="1276068" cy="2761885"/>
          </a:xfrm>
          <a:custGeom>
            <a:avLst/>
            <a:gdLst>
              <a:gd name="T0" fmla="*/ 0 w 873"/>
              <a:gd name="T1" fmla="*/ 0 h 895"/>
              <a:gd name="T2" fmla="*/ 0 w 873"/>
              <a:gd name="T3" fmla="*/ 2860675 h 895"/>
              <a:gd name="T4" fmla="*/ 1355725 w 873"/>
              <a:gd name="T5" fmla="*/ 2860675 h 89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73" h="895">
                <a:moveTo>
                  <a:pt x="0" y="0"/>
                </a:moveTo>
                <a:lnTo>
                  <a:pt x="0" y="895"/>
                </a:lnTo>
                <a:lnTo>
                  <a:pt x="873" y="895"/>
                </a:lnTo>
              </a:path>
            </a:pathLst>
          </a:custGeom>
          <a:noFill/>
          <a:ln w="2222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4" name="Freeform 5"/>
          <p:cNvSpPr>
            <a:spLocks/>
          </p:cNvSpPr>
          <p:nvPr/>
        </p:nvSpPr>
        <p:spPr bwMode="auto">
          <a:xfrm flipH="1" flipV="1">
            <a:off x="3362279" y="4591138"/>
            <a:ext cx="2542712" cy="1374687"/>
          </a:xfrm>
          <a:custGeom>
            <a:avLst/>
            <a:gdLst>
              <a:gd name="T0" fmla="*/ 0 w 873"/>
              <a:gd name="T1" fmla="*/ 0 h 895"/>
              <a:gd name="T2" fmla="*/ 0 w 873"/>
              <a:gd name="T3" fmla="*/ 1460500 h 895"/>
              <a:gd name="T4" fmla="*/ 2633662 w 873"/>
              <a:gd name="T5" fmla="*/ 1460500 h 89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73" h="895">
                <a:moveTo>
                  <a:pt x="0" y="0"/>
                </a:moveTo>
                <a:lnTo>
                  <a:pt x="0" y="895"/>
                </a:lnTo>
                <a:lnTo>
                  <a:pt x="873" y="895"/>
                </a:lnTo>
              </a:path>
            </a:pathLst>
          </a:custGeom>
          <a:noFill/>
          <a:ln w="2222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" name="Freeform 6"/>
          <p:cNvSpPr>
            <a:spLocks/>
          </p:cNvSpPr>
          <p:nvPr/>
        </p:nvSpPr>
        <p:spPr bwMode="auto">
          <a:xfrm rot="5400000" flipH="1" flipV="1">
            <a:off x="1174707" y="2572161"/>
            <a:ext cx="1276068" cy="2761885"/>
          </a:xfrm>
          <a:custGeom>
            <a:avLst/>
            <a:gdLst>
              <a:gd name="T0" fmla="*/ 0 w 873"/>
              <a:gd name="T1" fmla="*/ 0 h 895"/>
              <a:gd name="T2" fmla="*/ 0 w 873"/>
              <a:gd name="T3" fmla="*/ 2860675 h 895"/>
              <a:gd name="T4" fmla="*/ 1355725 w 873"/>
              <a:gd name="T5" fmla="*/ 2860675 h 89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73" h="895">
                <a:moveTo>
                  <a:pt x="0" y="0"/>
                </a:moveTo>
                <a:lnTo>
                  <a:pt x="0" y="895"/>
                </a:lnTo>
                <a:lnTo>
                  <a:pt x="873" y="895"/>
                </a:lnTo>
              </a:path>
            </a:pathLst>
          </a:custGeom>
          <a:noFill/>
          <a:ln w="2222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3445043" y="3436102"/>
            <a:ext cx="2207056" cy="887570"/>
          </a:xfrm>
          <a:prstGeom prst="rect">
            <a:avLst/>
          </a:prstGeom>
          <a:solidFill>
            <a:schemeClr val="bg2">
              <a:alpha val="40000"/>
            </a:schemeClr>
          </a:solidFill>
          <a:ln w="22225" cap="flat" cmpd="sng">
            <a:solidFill>
              <a:schemeClr val="accent1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GB" altLang="en-US"/>
          </a:p>
        </p:txBody>
      </p:sp>
      <p:sp>
        <p:nvSpPr>
          <p:cNvPr id="17" name="Text12"/>
          <p:cNvSpPr>
            <a:spLocks noChangeArrowheads="1"/>
          </p:cNvSpPr>
          <p:nvPr/>
        </p:nvSpPr>
        <p:spPr bwMode="auto">
          <a:xfrm>
            <a:off x="3723991" y="3752070"/>
            <a:ext cx="163690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HK" sz="1700" b="1" dirty="0" smtClean="0">
                <a:ea typeface="新細明體" panose="02020500000000000000" pitchFamily="18" charset="-120"/>
              </a:rPr>
              <a:t>Integration</a:t>
            </a:r>
            <a:endParaRPr lang="en-US" altLang="zh-HK" sz="1700" b="1" dirty="0">
              <a:ea typeface="新細明體" panose="02020500000000000000" pitchFamily="18" charset="-120"/>
            </a:endParaRPr>
          </a:p>
        </p:txBody>
      </p:sp>
      <p:sp>
        <p:nvSpPr>
          <p:cNvPr id="18" name="Text12"/>
          <p:cNvSpPr>
            <a:spLocks noChangeArrowheads="1"/>
          </p:cNvSpPr>
          <p:nvPr/>
        </p:nvSpPr>
        <p:spPr bwMode="auto">
          <a:xfrm>
            <a:off x="3362279" y="1777512"/>
            <a:ext cx="2360324" cy="18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3000"/>
              </a:lnSpc>
            </a:pPr>
            <a:r>
              <a:rPr lang="en-US" altLang="zh-HK" b="1" dirty="0" smtClean="0">
                <a:ea typeface="新細明體" panose="02020500000000000000" pitchFamily="18" charset="-120"/>
              </a:rPr>
              <a:t>Market drivers</a:t>
            </a:r>
            <a:endParaRPr lang="en-US" altLang="zh-HK" b="1" dirty="0">
              <a:ea typeface="新細明體" panose="02020500000000000000" pitchFamily="18" charset="-120"/>
            </a:endParaRPr>
          </a:p>
        </p:txBody>
      </p:sp>
      <p:sp>
        <p:nvSpPr>
          <p:cNvPr id="19" name="Text12"/>
          <p:cNvSpPr>
            <a:spLocks noChangeArrowheads="1"/>
          </p:cNvSpPr>
          <p:nvPr/>
        </p:nvSpPr>
        <p:spPr bwMode="auto">
          <a:xfrm>
            <a:off x="3326948" y="2018078"/>
            <a:ext cx="2582640" cy="90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zh-HK" sz="1100" dirty="0" smtClean="0">
                <a:latin typeface="Arial" panose="020B0604020202020204" pitchFamily="34" charset="0"/>
              </a:rPr>
              <a:t>How </a:t>
            </a:r>
            <a:r>
              <a:rPr lang="en-US" altLang="zh-HK" sz="1100" b="1" dirty="0" smtClean="0">
                <a:latin typeface="Arial" panose="020B0604020202020204" pitchFamily="34" charset="0"/>
              </a:rPr>
              <a:t>large</a:t>
            </a:r>
            <a:r>
              <a:rPr lang="en-US" altLang="zh-HK" sz="1100" dirty="0" smtClean="0">
                <a:latin typeface="Arial" panose="020B0604020202020204" pitchFamily="34" charset="0"/>
              </a:rPr>
              <a:t> is the </a:t>
            </a:r>
            <a:r>
              <a:rPr lang="en-US" altLang="zh-HK" sz="1100" b="1" dirty="0" smtClean="0">
                <a:latin typeface="Arial" panose="020B0604020202020204" pitchFamily="34" charset="0"/>
              </a:rPr>
              <a:t>global market</a:t>
            </a:r>
            <a:r>
              <a:rPr lang="en-US" altLang="zh-HK" sz="1100" dirty="0" smtClean="0">
                <a:latin typeface="Arial" panose="020B0604020202020204" pitchFamily="34" charset="0"/>
              </a:rPr>
              <a:t>?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zh-HK" sz="1100" dirty="0" smtClean="0">
                <a:latin typeface="Arial" panose="020B0604020202020204" pitchFamily="34" charset="0"/>
              </a:rPr>
              <a:t>Is it </a:t>
            </a:r>
            <a:r>
              <a:rPr lang="en-US" altLang="zh-HK" sz="1100" b="1" dirty="0" smtClean="0">
                <a:latin typeface="Arial" panose="020B0604020202020204" pitchFamily="34" charset="0"/>
              </a:rPr>
              <a:t>growing</a:t>
            </a:r>
            <a:r>
              <a:rPr lang="en-US" altLang="zh-HK" sz="1100" dirty="0" smtClean="0">
                <a:latin typeface="Arial" panose="020B0604020202020204" pitchFamily="34" charset="0"/>
              </a:rPr>
              <a:t> comparatively </a:t>
            </a:r>
            <a:r>
              <a:rPr lang="en-US" altLang="zh-HK" sz="1100" b="1" dirty="0" smtClean="0">
                <a:latin typeface="Arial" panose="020B0604020202020204" pitchFamily="34" charset="0"/>
              </a:rPr>
              <a:t>strong</a:t>
            </a:r>
            <a:r>
              <a:rPr lang="en-US" altLang="zh-HK" sz="1100" dirty="0" smtClean="0">
                <a:latin typeface="Arial" panose="020B0604020202020204" pitchFamily="34" charset="0"/>
              </a:rPr>
              <a:t>?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zh-HK" sz="1100" dirty="0" smtClean="0">
                <a:latin typeface="Arial" panose="020B0604020202020204" pitchFamily="34" charset="0"/>
              </a:rPr>
              <a:t>Which segments are </a:t>
            </a:r>
            <a:r>
              <a:rPr lang="en-US" altLang="zh-HK" sz="1100" b="1" dirty="0" smtClean="0">
                <a:latin typeface="Arial" panose="020B0604020202020204" pitchFamily="34" charset="0"/>
              </a:rPr>
              <a:t>important</a:t>
            </a:r>
            <a:r>
              <a:rPr lang="en-US" altLang="zh-HK" sz="1100" dirty="0" smtClean="0">
                <a:latin typeface="Arial" panose="020B0604020202020204" pitchFamily="34" charset="0"/>
              </a:rPr>
              <a:t>?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zh-HK" sz="1100" dirty="0" smtClean="0">
                <a:latin typeface="Arial" panose="020B0604020202020204" pitchFamily="34" charset="0"/>
              </a:rPr>
              <a:t>Which factors mainly </a:t>
            </a:r>
            <a:r>
              <a:rPr lang="en-US" altLang="zh-HK" sz="1100" b="1" dirty="0" smtClean="0">
                <a:latin typeface="Arial" panose="020B0604020202020204" pitchFamily="34" charset="0"/>
              </a:rPr>
              <a:t>drive demand</a:t>
            </a:r>
            <a:r>
              <a:rPr lang="en-US" altLang="zh-HK" sz="1100" dirty="0" smtClean="0"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4" name="Text12"/>
          <p:cNvSpPr>
            <a:spLocks noChangeArrowheads="1"/>
          </p:cNvSpPr>
          <p:nvPr/>
        </p:nvSpPr>
        <p:spPr bwMode="auto">
          <a:xfrm>
            <a:off x="6113435" y="3267254"/>
            <a:ext cx="2573366" cy="18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3000"/>
              </a:lnSpc>
            </a:pPr>
            <a:r>
              <a:rPr lang="en-US" altLang="zh-HK" b="1" dirty="0" smtClean="0">
                <a:ea typeface="新細明體" panose="02020500000000000000" pitchFamily="18" charset="-120"/>
              </a:rPr>
              <a:t>Cost drivers</a:t>
            </a:r>
            <a:endParaRPr lang="en-US" altLang="zh-HK" b="1" dirty="0">
              <a:ea typeface="新細明體" panose="02020500000000000000" pitchFamily="18" charset="-120"/>
            </a:endParaRPr>
          </a:p>
        </p:txBody>
      </p:sp>
      <p:sp>
        <p:nvSpPr>
          <p:cNvPr id="25" name="Text12"/>
          <p:cNvSpPr>
            <a:spLocks noChangeArrowheads="1"/>
          </p:cNvSpPr>
          <p:nvPr/>
        </p:nvSpPr>
        <p:spPr bwMode="auto">
          <a:xfrm>
            <a:off x="6113435" y="3512287"/>
            <a:ext cx="2573366" cy="90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zh-HK" sz="1100" dirty="0" smtClean="0">
                <a:latin typeface="Arial" panose="020B0604020202020204" pitchFamily="34" charset="0"/>
              </a:rPr>
              <a:t>Which </a:t>
            </a:r>
            <a:r>
              <a:rPr lang="en-US" altLang="zh-HK" sz="1100" b="1" dirty="0" smtClean="0">
                <a:latin typeface="Arial" panose="020B0604020202020204" pitchFamily="34" charset="0"/>
              </a:rPr>
              <a:t>cost positions </a:t>
            </a:r>
            <a:r>
              <a:rPr lang="en-US" altLang="zh-HK" sz="1100" dirty="0" smtClean="0">
                <a:latin typeface="Arial" panose="020B0604020202020204" pitchFamily="34" charset="0"/>
              </a:rPr>
              <a:t>are the largest?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zh-HK" sz="1100" dirty="0" smtClean="0">
                <a:latin typeface="Arial" panose="020B0604020202020204" pitchFamily="34" charset="0"/>
              </a:rPr>
              <a:t>What is the </a:t>
            </a:r>
            <a:r>
              <a:rPr lang="en-US" altLang="zh-HK" sz="1100" b="1" dirty="0" smtClean="0">
                <a:latin typeface="Arial" panose="020B0604020202020204" pitchFamily="34" charset="0"/>
              </a:rPr>
              <a:t>underlying rationale</a:t>
            </a:r>
            <a:r>
              <a:rPr lang="en-US" altLang="zh-HK" sz="1100" dirty="0" smtClean="0">
                <a:latin typeface="Arial" panose="020B0604020202020204" pitchFamily="34" charset="0"/>
              </a:rPr>
              <a:t>?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zh-HK" sz="1100" dirty="0" smtClean="0">
                <a:latin typeface="Arial" panose="020B0604020202020204" pitchFamily="34" charset="0"/>
              </a:rPr>
              <a:t>What is the </a:t>
            </a:r>
            <a:r>
              <a:rPr lang="en-US" altLang="zh-HK" sz="1100" b="1" dirty="0" smtClean="0">
                <a:latin typeface="Arial" panose="020B0604020202020204" pitchFamily="34" charset="0"/>
              </a:rPr>
              <a:t>resulting profit </a:t>
            </a:r>
            <a:r>
              <a:rPr lang="en-US" altLang="zh-HK" sz="1100" dirty="0" smtClean="0">
                <a:latin typeface="Arial" panose="020B0604020202020204" pitchFamily="34" charset="0"/>
              </a:rPr>
              <a:t>and why?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zh-HK" sz="1100" dirty="0" smtClean="0">
                <a:latin typeface="Arial" panose="020B0604020202020204" pitchFamily="34" charset="0"/>
              </a:rPr>
              <a:t>Which </a:t>
            </a:r>
            <a:r>
              <a:rPr lang="en-US" altLang="zh-HK" sz="1100" b="1" dirty="0" smtClean="0">
                <a:latin typeface="Arial" panose="020B0604020202020204" pitchFamily="34" charset="0"/>
              </a:rPr>
              <a:t>implications</a:t>
            </a:r>
            <a:r>
              <a:rPr lang="en-US" altLang="zh-HK" sz="1100" dirty="0" smtClean="0">
                <a:latin typeface="Arial" panose="020B0604020202020204" pitchFamily="34" charset="0"/>
              </a:rPr>
              <a:t> can be derived?</a:t>
            </a:r>
            <a:endParaRPr lang="en-US" altLang="zh-HK" sz="1100" dirty="0">
              <a:latin typeface="Arial" panose="020B0604020202020204" pitchFamily="34" charset="0"/>
            </a:endParaRPr>
          </a:p>
        </p:txBody>
      </p:sp>
      <p:sp>
        <p:nvSpPr>
          <p:cNvPr id="29" name="Text12"/>
          <p:cNvSpPr>
            <a:spLocks noChangeArrowheads="1"/>
          </p:cNvSpPr>
          <p:nvPr/>
        </p:nvSpPr>
        <p:spPr bwMode="auto">
          <a:xfrm>
            <a:off x="3362279" y="4804812"/>
            <a:ext cx="2397108" cy="18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3000"/>
              </a:lnSpc>
            </a:pPr>
            <a:r>
              <a:rPr lang="en-US" altLang="zh-HK" b="1" dirty="0" smtClean="0">
                <a:ea typeface="新細明體" panose="02020500000000000000" pitchFamily="18" charset="-120"/>
              </a:rPr>
              <a:t>Governmental drivers</a:t>
            </a:r>
            <a:endParaRPr lang="en-US" altLang="zh-HK" b="1" dirty="0">
              <a:ea typeface="新細明體" panose="02020500000000000000" pitchFamily="18" charset="-120"/>
            </a:endParaRPr>
          </a:p>
        </p:txBody>
      </p:sp>
      <p:sp>
        <p:nvSpPr>
          <p:cNvPr id="30" name="Text12"/>
          <p:cNvSpPr>
            <a:spLocks noChangeArrowheads="1"/>
          </p:cNvSpPr>
          <p:nvPr/>
        </p:nvSpPr>
        <p:spPr bwMode="auto">
          <a:xfrm>
            <a:off x="3362279" y="5076760"/>
            <a:ext cx="2397108" cy="90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587" lvl="1" defTabSz="330200">
              <a:spcBef>
                <a:spcPts val="600"/>
              </a:spcBef>
              <a:tabLst>
                <a:tab pos="8521700" algn="r"/>
              </a:tabLst>
            </a:pPr>
            <a:r>
              <a:rPr lang="en-US" altLang="zh-HK" sz="1100" dirty="0" smtClean="0">
                <a:latin typeface="Arial" panose="020B0604020202020204" pitchFamily="34" charset="0"/>
              </a:rPr>
              <a:t>To what extent do </a:t>
            </a:r>
            <a:r>
              <a:rPr lang="en-US" altLang="zh-HK" sz="1100" b="1" dirty="0" smtClean="0">
                <a:latin typeface="Arial" panose="020B0604020202020204" pitchFamily="34" charset="0"/>
              </a:rPr>
              <a:t>politics</a:t>
            </a:r>
            <a:r>
              <a:rPr lang="en-US" altLang="zh-HK" sz="1100" dirty="0" smtClean="0">
                <a:latin typeface="Arial" panose="020B0604020202020204" pitchFamily="34" charset="0"/>
              </a:rPr>
              <a:t> influence</a:t>
            </a:r>
          </a:p>
          <a:p>
            <a:pPr marL="174625" lvl="2" indent="-174625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zh-HK" sz="1100" b="1" dirty="0" smtClean="0">
                <a:latin typeface="Arial" panose="020B0604020202020204" pitchFamily="34" charset="0"/>
              </a:rPr>
              <a:t>… market conditions</a:t>
            </a:r>
            <a:r>
              <a:rPr lang="en-US" altLang="zh-HK" sz="1100" dirty="0" smtClean="0">
                <a:latin typeface="Arial" panose="020B0604020202020204" pitchFamily="34" charset="0"/>
              </a:rPr>
              <a:t>?</a:t>
            </a:r>
          </a:p>
          <a:p>
            <a:pPr marL="174625" lvl="2" indent="-174625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zh-HK" sz="1100" b="1" dirty="0" smtClean="0">
                <a:latin typeface="Arial" panose="020B0604020202020204" pitchFamily="34" charset="0"/>
              </a:rPr>
              <a:t>… competition</a:t>
            </a:r>
            <a:r>
              <a:rPr lang="en-US" altLang="zh-HK" sz="1100" dirty="0" smtClean="0">
                <a:latin typeface="Arial" panose="020B0604020202020204" pitchFamily="34" charset="0"/>
              </a:rPr>
              <a:t>?</a:t>
            </a:r>
          </a:p>
          <a:p>
            <a:pPr marL="174625" lvl="2" indent="-174625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zh-HK" sz="1100" b="1" dirty="0" smtClean="0">
                <a:latin typeface="Arial" panose="020B0604020202020204" pitchFamily="34" charset="0"/>
              </a:rPr>
              <a:t>… underlying costs</a:t>
            </a:r>
            <a:r>
              <a:rPr lang="en-US" altLang="zh-HK" sz="1100" dirty="0" smtClean="0">
                <a:latin typeface="Arial" panose="020B0604020202020204" pitchFamily="34" charset="0"/>
              </a:rPr>
              <a:t>?</a:t>
            </a:r>
            <a:endParaRPr lang="en-US" altLang="zh-HK" sz="1100" dirty="0">
              <a:latin typeface="Arial" panose="020B0604020202020204" pitchFamily="34" charset="0"/>
            </a:endParaRPr>
          </a:p>
        </p:txBody>
      </p:sp>
      <p:sp>
        <p:nvSpPr>
          <p:cNvPr id="33" name="Text12"/>
          <p:cNvSpPr>
            <a:spLocks noChangeArrowheads="1"/>
          </p:cNvSpPr>
          <p:nvPr/>
        </p:nvSpPr>
        <p:spPr bwMode="auto">
          <a:xfrm>
            <a:off x="480845" y="3267254"/>
            <a:ext cx="2573365" cy="18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3000"/>
              </a:lnSpc>
            </a:pPr>
            <a:r>
              <a:rPr lang="en-US" altLang="zh-HK" b="1" dirty="0" smtClean="0">
                <a:ea typeface="新細明體" panose="02020500000000000000" pitchFamily="18" charset="-120"/>
              </a:rPr>
              <a:t>Competitive drivers</a:t>
            </a:r>
            <a:endParaRPr lang="en-US" altLang="zh-HK" b="1" dirty="0">
              <a:ea typeface="新細明體" panose="02020500000000000000" pitchFamily="18" charset="-120"/>
            </a:endParaRPr>
          </a:p>
        </p:txBody>
      </p:sp>
      <p:sp>
        <p:nvSpPr>
          <p:cNvPr id="34" name="Text12"/>
          <p:cNvSpPr>
            <a:spLocks noChangeArrowheads="1"/>
          </p:cNvSpPr>
          <p:nvPr/>
        </p:nvSpPr>
        <p:spPr bwMode="auto">
          <a:xfrm>
            <a:off x="388940" y="3519167"/>
            <a:ext cx="2824522" cy="90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zh-HK" sz="1100" dirty="0" smtClean="0">
                <a:latin typeface="Arial" panose="020B0604020202020204" pitchFamily="34" charset="0"/>
              </a:rPr>
              <a:t>How strong are the </a:t>
            </a:r>
            <a:r>
              <a:rPr lang="en-US" altLang="zh-HK" sz="1100" b="1" dirty="0" smtClean="0">
                <a:latin typeface="Arial" panose="020B0604020202020204" pitchFamily="34" charset="0"/>
              </a:rPr>
              <a:t>competitive forces?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zh-HK" sz="1100" dirty="0" smtClean="0">
                <a:latin typeface="Arial" panose="020B0604020202020204" pitchFamily="34" charset="0"/>
              </a:rPr>
              <a:t>Are </a:t>
            </a:r>
            <a:r>
              <a:rPr lang="en-US" altLang="zh-HK" sz="1100" b="1" dirty="0" smtClean="0">
                <a:latin typeface="Arial" panose="020B0604020202020204" pitchFamily="34" charset="0"/>
              </a:rPr>
              <a:t>suppliers and buyers </a:t>
            </a:r>
            <a:r>
              <a:rPr lang="en-US" altLang="zh-HK" sz="1100" dirty="0" smtClean="0">
                <a:latin typeface="Arial" panose="020B0604020202020204" pitchFamily="34" charset="0"/>
              </a:rPr>
              <a:t>powerful?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zh-HK" sz="1100" dirty="0" smtClean="0">
                <a:latin typeface="Arial" panose="020B0604020202020204" pitchFamily="34" charset="0"/>
              </a:rPr>
              <a:t>Are there </a:t>
            </a:r>
            <a:r>
              <a:rPr lang="en-US" altLang="zh-HK" sz="1100" b="1" dirty="0" smtClean="0">
                <a:latin typeface="Arial" panose="020B0604020202020204" pitchFamily="34" charset="0"/>
              </a:rPr>
              <a:t>substitutes or entry barriers</a:t>
            </a:r>
            <a:r>
              <a:rPr lang="en-US" altLang="zh-HK" sz="1100" dirty="0" smtClean="0">
                <a:latin typeface="Arial" panose="020B0604020202020204" pitchFamily="34" charset="0"/>
              </a:rPr>
              <a:t>?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zh-HK" sz="1100" dirty="0" smtClean="0">
                <a:latin typeface="Arial" panose="020B0604020202020204" pitchFamily="34" charset="0"/>
              </a:rPr>
              <a:t>How are the </a:t>
            </a:r>
            <a:r>
              <a:rPr lang="en-US" altLang="zh-HK" sz="1100" b="1" dirty="0" smtClean="0">
                <a:latin typeface="Arial" panose="020B0604020202020204" pitchFamily="34" charset="0"/>
              </a:rPr>
              <a:t>key players </a:t>
            </a:r>
            <a:r>
              <a:rPr lang="en-US" altLang="zh-HK" sz="1100" dirty="0" smtClean="0">
                <a:latin typeface="Arial" panose="020B0604020202020204" pitchFamily="34" charset="0"/>
              </a:rPr>
              <a:t>positioned?</a:t>
            </a:r>
            <a:endParaRPr lang="en-US" altLang="zh-HK" sz="1100" dirty="0">
              <a:latin typeface="Arial" panose="020B0604020202020204" pitchFamily="34" charset="0"/>
            </a:endParaRPr>
          </a:p>
        </p:txBody>
      </p:sp>
      <p:sp>
        <p:nvSpPr>
          <p:cNvPr id="39" name="Gleichschenkliges Dreieck 38"/>
          <p:cNvSpPr/>
          <p:nvPr/>
        </p:nvSpPr>
        <p:spPr>
          <a:xfrm rot="5400000">
            <a:off x="3042958" y="3778463"/>
            <a:ext cx="375212" cy="202848"/>
          </a:xfrm>
          <a:prstGeom prst="triangle">
            <a:avLst/>
          </a:prstGeom>
          <a:solidFill>
            <a:srgbClr val="F49100"/>
          </a:solidFill>
          <a:ln w="22225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 wrap="none" lIns="0" tIns="0" rIns="0" bIns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Gleichschenkliges Dreieck 39"/>
          <p:cNvSpPr/>
          <p:nvPr/>
        </p:nvSpPr>
        <p:spPr>
          <a:xfrm rot="16200000">
            <a:off x="5676370" y="3778463"/>
            <a:ext cx="375212" cy="202848"/>
          </a:xfrm>
          <a:prstGeom prst="triangle">
            <a:avLst/>
          </a:prstGeom>
          <a:solidFill>
            <a:srgbClr val="F49100"/>
          </a:solidFill>
          <a:ln w="22225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 wrap="none" lIns="0" tIns="0" rIns="0" bIns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Gleichschenkliges Dreieck 40"/>
          <p:cNvSpPr/>
          <p:nvPr/>
        </p:nvSpPr>
        <p:spPr>
          <a:xfrm>
            <a:off x="4364030" y="4464328"/>
            <a:ext cx="375212" cy="202848"/>
          </a:xfrm>
          <a:prstGeom prst="triangle">
            <a:avLst/>
          </a:prstGeom>
          <a:solidFill>
            <a:srgbClr val="F49100"/>
          </a:solidFill>
          <a:ln w="22225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 wrap="none" lIns="0" tIns="0" rIns="0" bIns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Gleichschenkliges Dreieck 41"/>
          <p:cNvSpPr/>
          <p:nvPr/>
        </p:nvSpPr>
        <p:spPr>
          <a:xfrm rot="10800000">
            <a:off x="4364030" y="3087035"/>
            <a:ext cx="375212" cy="202848"/>
          </a:xfrm>
          <a:prstGeom prst="triangle">
            <a:avLst/>
          </a:prstGeom>
          <a:solidFill>
            <a:srgbClr val="F49100"/>
          </a:solidFill>
          <a:ln w="22225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 wrap="none" lIns="0" tIns="0" rIns="0" bIns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431799" y="6129338"/>
            <a:ext cx="816164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 </a:t>
            </a:r>
            <a:endParaRPr lang="en-US" sz="700" dirty="0" smtClean="0"/>
          </a:p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Sources</a:t>
            </a:r>
            <a:r>
              <a:rPr lang="en-US" sz="700"/>
              <a:t>: </a:t>
            </a:r>
            <a:r>
              <a:rPr lang="en-US" sz="700" smtClean="0"/>
              <a:t>Team analysis</a:t>
            </a:r>
            <a:endParaRPr lang="en-US" sz="700" dirty="0"/>
          </a:p>
        </p:txBody>
      </p:sp>
      <p:sp>
        <p:nvSpPr>
          <p:cNvPr id="45" name="Textfeld 44"/>
          <p:cNvSpPr txBox="1"/>
          <p:nvPr/>
        </p:nvSpPr>
        <p:spPr>
          <a:xfrm>
            <a:off x="457200" y="1064381"/>
            <a:ext cx="822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smtClean="0">
                <a:solidFill>
                  <a:schemeClr val="accent3"/>
                </a:solidFill>
              </a:rPr>
              <a:t>Industry analysis</a:t>
            </a:r>
            <a:endParaRPr lang="en-US" sz="15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3911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8225511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45" name="think-cell Folie" r:id="rId39" imgW="378" imgH="377" progId="TCLayout.ActiveDocument.1">
                  <p:embed/>
                </p:oleObj>
              </mc:Choice>
              <mc:Fallback>
                <p:oleObj name="think-cell Folie" r:id="rId39" imgW="378" imgH="37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rgbClr r="0" g="0" b="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tx2"/>
              </a:buClr>
            </a:pPr>
            <a:endParaRPr lang="en-US" sz="13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global cosmetics market will increase by 24% to reach $316 MM in 2019 – skin and haircare plus cosmetics crucial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F15E-1F84-3740-8ED2-5CCB0C30F92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431799" y="6129338"/>
            <a:ext cx="816164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smtClean="0"/>
              <a:t>1) Bath, shower &amp; deodorants   2) Shoppers who seek designer names but spend less than $300 per purchase</a:t>
            </a:r>
            <a:endParaRPr lang="en-US" sz="700" dirty="0" smtClean="0"/>
          </a:p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Sources</a:t>
            </a:r>
            <a:r>
              <a:rPr lang="en-US" sz="700"/>
              <a:t>: </a:t>
            </a:r>
            <a:r>
              <a:rPr lang="en-US" sz="700" smtClean="0"/>
              <a:t>Team analysis, IBISWorld </a:t>
            </a:r>
            <a:r>
              <a:rPr lang="en-US" sz="700" dirty="0" smtClean="0"/>
              <a:t>Industry Report “Global Cosmetics Manufacturing” (July 2014)</a:t>
            </a:r>
            <a:endParaRPr lang="en-US" sz="700" dirty="0"/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431798" y="1768336"/>
            <a:ext cx="3728722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/>
              <a:t>Global cosmetics market [$ </a:t>
            </a:r>
            <a:r>
              <a:rPr lang="en-US" altLang="en-US" b="1" dirty="0" err="1"/>
              <a:t>m</a:t>
            </a:r>
            <a:r>
              <a:rPr lang="en-US" altLang="en-US" b="1" dirty="0" err="1" smtClean="0"/>
              <a:t>n</a:t>
            </a:r>
            <a:r>
              <a:rPr lang="en-US" altLang="en-US" b="1" dirty="0"/>
              <a:t>]</a:t>
            </a:r>
          </a:p>
        </p:txBody>
      </p:sp>
      <p:sp>
        <p:nvSpPr>
          <p:cNvPr id="14" name="Line 29"/>
          <p:cNvSpPr>
            <a:spLocks noChangeShapeType="1"/>
          </p:cNvSpPr>
          <p:nvPr/>
        </p:nvSpPr>
        <p:spPr bwMode="auto">
          <a:xfrm>
            <a:off x="431799" y="2086070"/>
            <a:ext cx="3728722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4992758" y="1768336"/>
            <a:ext cx="3728722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/>
              <a:t>Segmentation by </a:t>
            </a:r>
            <a:r>
              <a:rPr lang="en-US" altLang="en-US" b="1" dirty="0" smtClean="0"/>
              <a:t>product category [$ </a:t>
            </a:r>
            <a:r>
              <a:rPr lang="en-US" altLang="en-US" b="1" dirty="0" err="1" smtClean="0"/>
              <a:t>mn</a:t>
            </a:r>
            <a:r>
              <a:rPr lang="en-US" altLang="en-US" b="1" dirty="0" smtClean="0"/>
              <a:t>]</a:t>
            </a:r>
            <a:endParaRPr lang="en-US" altLang="en-US" b="1" dirty="0"/>
          </a:p>
        </p:txBody>
      </p:sp>
      <p:sp>
        <p:nvSpPr>
          <p:cNvPr id="18" name="Line 29"/>
          <p:cNvSpPr>
            <a:spLocks noChangeShapeType="1"/>
          </p:cNvSpPr>
          <p:nvPr/>
        </p:nvSpPr>
        <p:spPr bwMode="auto">
          <a:xfrm>
            <a:off x="4992759" y="2086070"/>
            <a:ext cx="3728722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9" name="Line 29"/>
          <p:cNvSpPr>
            <a:spLocks noChangeShapeType="1"/>
          </p:cNvSpPr>
          <p:nvPr/>
        </p:nvSpPr>
        <p:spPr bwMode="auto">
          <a:xfrm>
            <a:off x="431799" y="4679111"/>
            <a:ext cx="3728722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" name="Line 29"/>
          <p:cNvSpPr>
            <a:spLocks noChangeShapeType="1"/>
          </p:cNvSpPr>
          <p:nvPr/>
        </p:nvSpPr>
        <p:spPr bwMode="auto">
          <a:xfrm>
            <a:off x="4992759" y="4679111"/>
            <a:ext cx="3728722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431798" y="4802470"/>
            <a:ext cx="372872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For the next 5 years, overall strong industry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growth of 24% </a:t>
            </a:r>
            <a:r>
              <a:rPr lang="en-US" altLang="de-DE" sz="1100" dirty="0" smtClean="0">
                <a:latin typeface="Arial" panose="020B0604020202020204" pitchFamily="34" charset="0"/>
              </a:rPr>
              <a:t>expected despite the maturity in developed markets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>
                <a:latin typeface="Arial" panose="020B0604020202020204" pitchFamily="34" charset="0"/>
              </a:rPr>
              <a:t>Developed market demands stimulated by </a:t>
            </a:r>
            <a:r>
              <a:rPr lang="en-US" altLang="de-DE" sz="1100" b="1" dirty="0">
                <a:latin typeface="Arial" panose="020B0604020202020204" pitchFamily="34" charset="0"/>
              </a:rPr>
              <a:t>effective new product introductions</a:t>
            </a:r>
            <a:r>
              <a:rPr lang="en-US" altLang="de-DE" sz="1100" dirty="0">
                <a:latin typeface="Arial" panose="020B0604020202020204" pitchFamily="34" charset="0"/>
              </a:rPr>
              <a:t> and marketing (e.g. natural lines)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Global players focusing on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underserved new markets </a:t>
            </a:r>
            <a:r>
              <a:rPr lang="en-US" altLang="de-DE" sz="1100" dirty="0" smtClean="0">
                <a:latin typeface="Arial" panose="020B0604020202020204" pitchFamily="34" charset="0"/>
              </a:rPr>
              <a:t>as well as on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aspirational shoppers</a:t>
            </a:r>
            <a:r>
              <a:rPr lang="en-US" altLang="de-DE" sz="1100" baseline="30000" dirty="0" smtClean="0">
                <a:latin typeface="Arial" panose="020B0604020202020204" pitchFamily="34" charset="0"/>
              </a:rPr>
              <a:t>2</a:t>
            </a:r>
            <a:r>
              <a:rPr lang="en-US" altLang="de-DE" sz="1100" dirty="0" smtClean="0">
                <a:latin typeface="Arial" panose="020B0604020202020204" pitchFamily="34" charset="0"/>
              </a:rPr>
              <a:t> / the middle class</a:t>
            </a:r>
            <a:endParaRPr lang="en-US" altLang="de-DE" sz="1100" dirty="0">
              <a:latin typeface="Arial" panose="020B0604020202020204" pitchFamily="34" charset="0"/>
            </a:endParaRPr>
          </a:p>
        </p:txBody>
      </p:sp>
      <p:sp>
        <p:nvSpPr>
          <p:cNvPr id="22" name="Rectangle 25"/>
          <p:cNvSpPr>
            <a:spLocks noChangeArrowheads="1"/>
          </p:cNvSpPr>
          <p:nvPr/>
        </p:nvSpPr>
        <p:spPr bwMode="auto">
          <a:xfrm>
            <a:off x="4992759" y="4802470"/>
            <a:ext cx="372872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Most cosmetic products within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skin care</a:t>
            </a:r>
            <a:r>
              <a:rPr lang="en-US" altLang="de-DE" sz="1100" dirty="0" smtClean="0">
                <a:latin typeface="Arial" panose="020B0604020202020204" pitchFamily="34" charset="0"/>
              </a:rPr>
              <a:t>,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hair</a:t>
            </a:r>
            <a:r>
              <a:rPr lang="en-US" altLang="de-DE" sz="1100" dirty="0" smtClean="0">
                <a:latin typeface="Arial" panose="020B0604020202020204" pitchFamily="34" charset="0"/>
              </a:rPr>
              <a:t>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care</a:t>
            </a:r>
            <a:r>
              <a:rPr lang="en-US" altLang="de-DE" sz="1100" dirty="0" smtClean="0">
                <a:latin typeface="Arial" panose="020B0604020202020204" pitchFamily="34" charset="0"/>
              </a:rPr>
              <a:t>, as well as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cosmetics</a:t>
            </a:r>
            <a:r>
              <a:rPr lang="en-US" altLang="de-DE" sz="1100" dirty="0" smtClean="0">
                <a:latin typeface="Arial" panose="020B0604020202020204" pitchFamily="34" charset="0"/>
              </a:rPr>
              <a:t> or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fragrances</a:t>
            </a:r>
            <a:r>
              <a:rPr lang="en-US" altLang="de-DE" sz="1100" dirty="0" smtClean="0">
                <a:latin typeface="Arial" panose="020B0604020202020204" pitchFamily="34" charset="0"/>
              </a:rPr>
              <a:t> (&gt;80% of the market)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b="1" dirty="0" smtClean="0">
                <a:latin typeface="Arial" panose="020B0604020202020204" pitchFamily="34" charset="0"/>
              </a:rPr>
              <a:t>Strong regional differences </a:t>
            </a:r>
            <a:r>
              <a:rPr lang="en-US" altLang="de-DE" sz="1100" dirty="0" smtClean="0">
                <a:latin typeface="Arial" panose="020B0604020202020204" pitchFamily="34" charset="0"/>
              </a:rPr>
              <a:t>exist – skin care for example with 26% in Europe and with 43% in Japan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 smtClean="0">
                <a:latin typeface="Arial" panose="020B0604020202020204" pitchFamily="34" charset="0"/>
              </a:rPr>
              <a:t>Especially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skin care</a:t>
            </a:r>
            <a:r>
              <a:rPr lang="en-US" altLang="de-DE" sz="1100" dirty="0" smtClean="0">
                <a:latin typeface="Arial" panose="020B0604020202020204" pitchFamily="34" charset="0"/>
              </a:rPr>
              <a:t> and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fragrances </a:t>
            </a:r>
            <a:r>
              <a:rPr lang="en-US" altLang="de-DE" sz="1100" dirty="0" smtClean="0">
                <a:latin typeface="Arial" panose="020B0604020202020204" pitchFamily="34" charset="0"/>
              </a:rPr>
              <a:t>with </a:t>
            </a:r>
            <a:r>
              <a:rPr lang="en-US" altLang="de-DE" sz="1100" b="1" dirty="0" smtClean="0">
                <a:latin typeface="Arial" panose="020B0604020202020204" pitchFamily="34" charset="0"/>
              </a:rPr>
              <a:t>accelerated recent growth</a:t>
            </a:r>
            <a:r>
              <a:rPr lang="en-US" altLang="de-DE" sz="1100" dirty="0" smtClean="0">
                <a:latin typeface="Arial" panose="020B0604020202020204" pitchFamily="34" charset="0"/>
              </a:rPr>
              <a:t> – hair care highly mature</a:t>
            </a:r>
          </a:p>
        </p:txBody>
      </p:sp>
      <p:graphicFrame>
        <p:nvGraphicFramePr>
          <p:cNvPr id="6" name="Objekt 5"/>
          <p:cNvGraphicFramePr>
            <a:graphicFrameLocks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077524827"/>
              </p:ext>
            </p:extLst>
          </p:nvPr>
        </p:nvGraphicFramePr>
        <p:xfrm>
          <a:off x="304800" y="2514600"/>
          <a:ext cx="3952893" cy="1752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46" name="Chart" r:id="rId41" imgW="3952893" imgH="1752631" progId="MSGraph.Chart.8">
                  <p:embed followColorScheme="full"/>
                </p:oleObj>
              </mc:Choice>
              <mc:Fallback>
                <p:oleObj name="Chart" r:id="rId41" imgW="3952893" imgH="1752631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304800" y="2514600"/>
                        <a:ext cx="3952893" cy="17526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Gerader Verbinder 7"/>
          <p:cNvCxnSpPr/>
          <p:nvPr>
            <p:custDataLst>
              <p:tags r:id="rId5"/>
            </p:custDataLst>
          </p:nvPr>
        </p:nvCxnSpPr>
        <p:spPr bwMode="auto">
          <a:xfrm flipV="1">
            <a:off x="1876425" y="2481263"/>
            <a:ext cx="0" cy="400050"/>
          </a:xfrm>
          <a:prstGeom prst="line">
            <a:avLst/>
          </a:prstGeom>
          <a:ln w="1270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1" name="Gerader Verbinder 10"/>
          <p:cNvCxnSpPr/>
          <p:nvPr>
            <p:custDataLst>
              <p:tags r:id="rId6"/>
            </p:custDataLst>
          </p:nvPr>
        </p:nvCxnSpPr>
        <p:spPr bwMode="auto">
          <a:xfrm>
            <a:off x="3948113" y="2481263"/>
            <a:ext cx="0" cy="152400"/>
          </a:xfrm>
          <a:prstGeom prst="line">
            <a:avLst/>
          </a:prstGeom>
          <a:ln w="12700" cmpd="sng">
            <a:solidFill>
              <a:schemeClr val="tx1"/>
            </a:solidFill>
            <a:headEnd type="none"/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0" name="Gerader Verbinder 9"/>
          <p:cNvCxnSpPr/>
          <p:nvPr>
            <p:custDataLst>
              <p:tags r:id="rId7"/>
            </p:custDataLst>
          </p:nvPr>
        </p:nvCxnSpPr>
        <p:spPr bwMode="auto">
          <a:xfrm>
            <a:off x="1876425" y="2481263"/>
            <a:ext cx="2071688" cy="0"/>
          </a:xfrm>
          <a:prstGeom prst="line">
            <a:avLst/>
          </a:prstGeom>
          <a:ln w="1270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69" name="Textplatzhalter 2"/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3435350" y="4314825"/>
            <a:ext cx="196850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A2F9F603-1E5C-48FF-872B-B916FCCC5B76}" type="datetime'''1''''''''''''''''''''''8'''''">
              <a:rPr lang="en-US" sz="13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18</a:t>
            </a:fld>
            <a:endParaRPr lang="en-US" sz="13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0" name="Textplatzhalter 3"/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3849688" y="4314825"/>
            <a:ext cx="196850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56D5C909-8F94-4335-8A97-B853D90C064E}" type="datetime'''''''''''''''''''''''''''''''1''''''''''''''''9'''''''''''">
              <a:rPr lang="en-US" sz="13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19</a:t>
            </a:fld>
            <a:endParaRPr lang="en-US" sz="13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0" name="Textplatzhalter 13"/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2587625" y="2344738"/>
            <a:ext cx="649288" cy="27305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fld id="{004F51DF-2858-4938-B348-01BE493D5773}" type="datetime'''''''''+''''''''''''24''''''''''''''''''%'">
              <a:rPr lang="en-US" sz="1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indent="0" algn="ctr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+24%</a:t>
            </a:fld>
            <a:endParaRPr lang="en-US" sz="14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" name="Textplatzhalter 16"/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1778000" y="4314825"/>
            <a:ext cx="196850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48A54E7-7812-4EE7-92F0-4673B3CF5F11}" type="datetime'''''''''''''''''1''''''''''''''''''''''4'''">
              <a:rPr lang="en-US" sz="1300" b="1"/>
              <a:pPr/>
              <a:t>14</a:t>
            </a:fld>
            <a:endParaRPr lang="en-US" sz="13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Textplatzhalter 13"/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541338" y="4314825"/>
            <a:ext cx="184150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9140256D-41B5-4CE5-9C63-E900BF7A91C1}" type="datetime'''''''''''''''''''''''''''1''''''''''''''''''''1'''">
              <a:rPr lang="en-US" sz="1300"/>
              <a:pPr/>
              <a:t>11</a:t>
            </a:fld>
            <a:endParaRPr lang="en-US" sz="13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4" name="Textplatzhalter 14"/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949325" y="4314825"/>
            <a:ext cx="196850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B8A65AAB-6879-4AE8-83FE-F1AC5FDEC0BE}" type="datetime'1''''''''''''''''''''''''''''''''''''''''''''''''''''''''2'''">
              <a:rPr lang="en-US" sz="1300"/>
              <a:pPr/>
              <a:t>12</a:t>
            </a:fld>
            <a:endParaRPr lang="en-US" sz="13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" name="Textplatzhalter 18"/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2606675" y="4314825"/>
            <a:ext cx="196850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76DD3844-8725-49A0-B606-7CB2250F2051}" type="datetime'''''''''''''''''''''''''''''''''''''''1''''6'''''''''''''''''">
              <a:rPr lang="en-US" sz="1300"/>
              <a:pPr/>
              <a:t>16</a:t>
            </a:fld>
            <a:endParaRPr lang="en-US" sz="13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" name="Textplatzhalter 19"/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3021013" y="4314825"/>
            <a:ext cx="196850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A6BAA586-350E-4E35-9768-F6180880861C}" type="datetime'''1''7'''''''''''''''''''''''''''''''''''''''''''''''''''''''">
              <a:rPr lang="en-US" sz="1300"/>
              <a:pPr/>
              <a:t>17</a:t>
            </a:fld>
            <a:endParaRPr lang="en-US" sz="13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7" name="Textplatzhalter 17"/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2192338" y="4314825"/>
            <a:ext cx="196850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8F655B92-E7D1-48BF-9159-58AFCECB85CB}" type="datetime'''''''''''''''''1''5'''''''''''''''''''">
              <a:rPr lang="en-US" sz="1300"/>
              <a:pPr/>
              <a:t>15</a:t>
            </a:fld>
            <a:endParaRPr lang="en-US" sz="13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" name="Textplatzhalter 15"/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1363663" y="4314825"/>
            <a:ext cx="196850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B783DFCD-662E-4253-B968-E33713B02834}" type="datetime'''''1''''''''''''''''3'''''''''">
              <a:rPr lang="en-US" sz="1300"/>
              <a:pPr/>
              <a:t>13</a:t>
            </a:fld>
            <a:endParaRPr lang="en-US" sz="13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1" name="Gleichschenkliges Dreieck 80"/>
          <p:cNvSpPr/>
          <p:nvPr/>
        </p:nvSpPr>
        <p:spPr>
          <a:xfrm rot="10800000">
            <a:off x="2108553" y="4603371"/>
            <a:ext cx="375212" cy="202848"/>
          </a:xfrm>
          <a:prstGeom prst="triangle">
            <a:avLst/>
          </a:prstGeom>
          <a:solidFill>
            <a:srgbClr val="F49100"/>
          </a:solidFill>
          <a:ln w="22225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 wrap="none" lIns="0" tIns="0" rIns="0" bIns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6665680" y="4603371"/>
            <a:ext cx="375212" cy="202848"/>
          </a:xfrm>
          <a:prstGeom prst="triangle">
            <a:avLst/>
          </a:prstGeom>
          <a:solidFill>
            <a:srgbClr val="F49100"/>
          </a:solidFill>
          <a:ln w="22225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 wrap="none" lIns="0" tIns="0" rIns="0" bIns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3" name="Gerader Verbinder 12"/>
          <p:cNvCxnSpPr/>
          <p:nvPr>
            <p:custDataLst>
              <p:tags r:id="rId18"/>
            </p:custDataLst>
          </p:nvPr>
        </p:nvCxnSpPr>
        <p:spPr bwMode="auto">
          <a:xfrm>
            <a:off x="8067675" y="4038600"/>
            <a:ext cx="238125" cy="0"/>
          </a:xfrm>
          <a:prstGeom prst="line">
            <a:avLst/>
          </a:prstGeom>
          <a:ln w="3175" cmpd="sng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32" name="Gerader Verbinder 131"/>
          <p:cNvCxnSpPr/>
          <p:nvPr>
            <p:custDataLst>
              <p:tags r:id="rId19"/>
            </p:custDataLst>
          </p:nvPr>
        </p:nvCxnSpPr>
        <p:spPr bwMode="auto">
          <a:xfrm>
            <a:off x="7534275" y="3867150"/>
            <a:ext cx="238125" cy="0"/>
          </a:xfrm>
          <a:prstGeom prst="line">
            <a:avLst/>
          </a:prstGeom>
          <a:ln w="3175" cmpd="sng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31" name="Gerader Verbinder 30"/>
          <p:cNvCxnSpPr/>
          <p:nvPr>
            <p:custDataLst>
              <p:tags r:id="rId20"/>
            </p:custDataLst>
          </p:nvPr>
        </p:nvCxnSpPr>
        <p:spPr bwMode="auto">
          <a:xfrm>
            <a:off x="7000875" y="3657600"/>
            <a:ext cx="238125" cy="0"/>
          </a:xfrm>
          <a:prstGeom prst="line">
            <a:avLst/>
          </a:prstGeom>
          <a:ln w="3175" cmpd="sng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30" name="Gerader Verbinder 29"/>
          <p:cNvCxnSpPr/>
          <p:nvPr>
            <p:custDataLst>
              <p:tags r:id="rId21"/>
            </p:custDataLst>
          </p:nvPr>
        </p:nvCxnSpPr>
        <p:spPr bwMode="auto">
          <a:xfrm>
            <a:off x="6467475" y="3333750"/>
            <a:ext cx="238125" cy="0"/>
          </a:xfrm>
          <a:prstGeom prst="line">
            <a:avLst/>
          </a:prstGeom>
          <a:ln w="3175" cmpd="sng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26" name="Gerader Verbinder 125"/>
          <p:cNvCxnSpPr/>
          <p:nvPr>
            <p:custDataLst>
              <p:tags r:id="rId22"/>
            </p:custDataLst>
          </p:nvPr>
        </p:nvCxnSpPr>
        <p:spPr bwMode="auto">
          <a:xfrm>
            <a:off x="5934075" y="2943225"/>
            <a:ext cx="238125" cy="0"/>
          </a:xfrm>
          <a:prstGeom prst="line">
            <a:avLst/>
          </a:prstGeom>
          <a:ln w="3175" cmpd="sng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25" name="Gerader Verbinder 124"/>
          <p:cNvCxnSpPr/>
          <p:nvPr>
            <p:custDataLst>
              <p:tags r:id="rId23"/>
            </p:custDataLst>
          </p:nvPr>
        </p:nvCxnSpPr>
        <p:spPr bwMode="auto">
          <a:xfrm>
            <a:off x="5400675" y="2486025"/>
            <a:ext cx="238125" cy="0"/>
          </a:xfrm>
          <a:prstGeom prst="line">
            <a:avLst/>
          </a:prstGeom>
          <a:ln w="3175" cmpd="sng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graphicFrame>
        <p:nvGraphicFramePr>
          <p:cNvPr id="29" name="Objekt 28"/>
          <p:cNvGraphicFramePr>
            <a:graphicFrameLocks/>
          </p:cNvGraphicFramePr>
          <p:nvPr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829531252"/>
              </p:ext>
            </p:extLst>
          </p:nvPr>
        </p:nvGraphicFramePr>
        <p:xfrm>
          <a:off x="4876800" y="2095501"/>
          <a:ext cx="3943437" cy="21715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47" name="Chart" r:id="rId43" imgW="3943437" imgH="2171559" progId="MSGraph.Chart.8">
                  <p:embed followColorScheme="full"/>
                </p:oleObj>
              </mc:Choice>
              <mc:Fallback>
                <p:oleObj name="Chart" r:id="rId43" imgW="3943437" imgH="2171559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4876800" y="2095501"/>
                        <a:ext cx="3943437" cy="21715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" name="Gerader Verbinder 23"/>
          <p:cNvCxnSpPr/>
          <p:nvPr>
            <p:custDataLst>
              <p:tags r:id="rId25"/>
            </p:custDataLst>
          </p:nvPr>
        </p:nvCxnSpPr>
        <p:spPr bwMode="auto">
          <a:xfrm>
            <a:off x="5786438" y="2460625"/>
            <a:ext cx="0" cy="101600"/>
          </a:xfrm>
          <a:prstGeom prst="line">
            <a:avLst/>
          </a:prstGeom>
          <a:ln w="635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6" name="Gerader Verbinder 25"/>
          <p:cNvCxnSpPr/>
          <p:nvPr>
            <p:custDataLst>
              <p:tags r:id="rId26"/>
            </p:custDataLst>
          </p:nvPr>
        </p:nvCxnSpPr>
        <p:spPr bwMode="auto">
          <a:xfrm>
            <a:off x="6319838" y="2917825"/>
            <a:ext cx="0" cy="101600"/>
          </a:xfrm>
          <a:prstGeom prst="line">
            <a:avLst/>
          </a:prstGeom>
          <a:ln w="635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7" name="Gerader Verbinder 26"/>
          <p:cNvCxnSpPr/>
          <p:nvPr>
            <p:custDataLst>
              <p:tags r:id="rId27"/>
            </p:custDataLst>
          </p:nvPr>
        </p:nvCxnSpPr>
        <p:spPr bwMode="auto">
          <a:xfrm>
            <a:off x="7386638" y="3632200"/>
            <a:ext cx="0" cy="101600"/>
          </a:xfrm>
          <a:prstGeom prst="line">
            <a:avLst/>
          </a:prstGeom>
          <a:ln w="635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37" name="Gerader Verbinder 136"/>
          <p:cNvCxnSpPr/>
          <p:nvPr>
            <p:custDataLst>
              <p:tags r:id="rId28"/>
            </p:custDataLst>
          </p:nvPr>
        </p:nvCxnSpPr>
        <p:spPr bwMode="auto">
          <a:xfrm>
            <a:off x="6853238" y="3308350"/>
            <a:ext cx="0" cy="101600"/>
          </a:xfrm>
          <a:prstGeom prst="line">
            <a:avLst/>
          </a:prstGeom>
          <a:ln w="635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8" name="Gerader Verbinder 27"/>
          <p:cNvCxnSpPr/>
          <p:nvPr>
            <p:custDataLst>
              <p:tags r:id="rId29"/>
            </p:custDataLst>
          </p:nvPr>
        </p:nvCxnSpPr>
        <p:spPr bwMode="auto">
          <a:xfrm>
            <a:off x="7920038" y="3841750"/>
            <a:ext cx="0" cy="101600"/>
          </a:xfrm>
          <a:prstGeom prst="line">
            <a:avLst/>
          </a:prstGeom>
          <a:ln w="635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105" name="Textplatzhalter 18"/>
          <p:cNvSpPr>
            <a:spLocks noGrp="1"/>
          </p:cNvSpPr>
          <p:nvPr>
            <p:custDataLst>
              <p:tags r:id="rId30"/>
            </p:custDataLst>
          </p:nvPr>
        </p:nvSpPr>
        <p:spPr bwMode="auto">
          <a:xfrm>
            <a:off x="8240713" y="4314825"/>
            <a:ext cx="427038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4172E536-180E-489E-A890-21CC30B749BF}" type="datetime'''''''O''''''''''''''''''''''''''t''''h''er'''''''">
              <a:rPr lang="en-US" sz="13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Other</a:t>
            </a:fld>
            <a:endParaRPr lang="en-US" sz="13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2" name="Textplatzhalter 43"/>
          <p:cNvSpPr>
            <a:spLocks noGrp="1"/>
          </p:cNvSpPr>
          <p:nvPr>
            <p:custDataLst>
              <p:tags r:id="rId31"/>
            </p:custDataLst>
          </p:nvPr>
        </p:nvSpPr>
        <p:spPr bwMode="auto">
          <a:xfrm>
            <a:off x="7210425" y="4314825"/>
            <a:ext cx="354013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300" smtClean="0">
                <a:sym typeface="Arial" panose="020B0604020202020204" pitchFamily="34" charset="0"/>
              </a:rPr>
              <a:t>Frag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9" name="Textplatzhalter 46"/>
          <p:cNvSpPr>
            <a:spLocks noGrp="1"/>
          </p:cNvSpPr>
          <p:nvPr>
            <p:custDataLst>
              <p:tags r:id="rId32"/>
            </p:custDataLst>
          </p:nvPr>
        </p:nvSpPr>
        <p:spPr bwMode="auto">
          <a:xfrm>
            <a:off x="7659688" y="4314825"/>
            <a:ext cx="522288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300" smtClean="0">
                <a:sym typeface="Arial" panose="020B0604020202020204" pitchFamily="34" charset="0"/>
              </a:rPr>
              <a:t>BS&amp;D</a:t>
            </a:r>
            <a:r>
              <a:rPr lang="en-US" sz="1300" baseline="30000" smtClean="0">
                <a:sym typeface="Arial" panose="020B0604020202020204" pitchFamily="34" charset="0"/>
              </a:rPr>
              <a:t>1</a:t>
            </a:r>
            <a:endParaRPr lang="en-US" sz="1300" baseline="300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0" name="Textplatzhalter 41"/>
          <p:cNvSpPr>
            <a:spLocks noGrp="1"/>
          </p:cNvSpPr>
          <p:nvPr>
            <p:custDataLst>
              <p:tags r:id="rId33"/>
            </p:custDataLst>
          </p:nvPr>
        </p:nvSpPr>
        <p:spPr bwMode="auto">
          <a:xfrm>
            <a:off x="5062538" y="4314825"/>
            <a:ext cx="381000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300" b="1" smtClean="0"/>
              <a:t>2014</a:t>
            </a:r>
            <a:endParaRPr lang="en-US" sz="13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8" name="Textplatzhalter 45"/>
          <p:cNvSpPr>
            <a:spLocks noGrp="1"/>
          </p:cNvSpPr>
          <p:nvPr>
            <p:custDataLst>
              <p:tags r:id="rId34"/>
            </p:custDataLst>
          </p:nvPr>
        </p:nvSpPr>
        <p:spPr bwMode="auto">
          <a:xfrm>
            <a:off x="6162675" y="4314825"/>
            <a:ext cx="315913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300" smtClean="0"/>
              <a:t>Hair</a:t>
            </a:r>
            <a:endParaRPr lang="en-US" sz="1300" baseline="300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7" name="Textplatzhalter 44"/>
          <p:cNvSpPr>
            <a:spLocks noGrp="1"/>
          </p:cNvSpPr>
          <p:nvPr>
            <p:custDataLst>
              <p:tags r:id="rId35"/>
            </p:custDataLst>
          </p:nvPr>
        </p:nvSpPr>
        <p:spPr bwMode="auto">
          <a:xfrm>
            <a:off x="5619750" y="4314825"/>
            <a:ext cx="333375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300" smtClean="0"/>
              <a:t>Skin</a:t>
            </a:r>
            <a:endParaRPr lang="en-US" sz="1300" baseline="300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1" name="Textplatzhalter 42"/>
          <p:cNvSpPr>
            <a:spLocks noGrp="1"/>
          </p:cNvSpPr>
          <p:nvPr>
            <p:custDataLst>
              <p:tags r:id="rId36"/>
            </p:custDataLst>
          </p:nvPr>
        </p:nvSpPr>
        <p:spPr bwMode="auto">
          <a:xfrm>
            <a:off x="6572250" y="4314825"/>
            <a:ext cx="563563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300" smtClean="0"/>
              <a:t>Csmtcs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2" name="Textfeld 111"/>
          <p:cNvSpPr txBox="1"/>
          <p:nvPr/>
        </p:nvSpPr>
        <p:spPr>
          <a:xfrm>
            <a:off x="457200" y="1064381"/>
            <a:ext cx="822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smtClean="0">
                <a:solidFill>
                  <a:schemeClr val="accent3"/>
                </a:solidFill>
              </a:rPr>
              <a:t>Market size and product segmentation</a:t>
            </a:r>
            <a:endParaRPr lang="en-US" sz="1500" b="1" dirty="0">
              <a:solidFill>
                <a:schemeClr val="accent3"/>
              </a:solidFill>
            </a:endParaRPr>
          </a:p>
        </p:txBody>
      </p:sp>
      <p:sp>
        <p:nvSpPr>
          <p:cNvPr id="113" name="Line 29"/>
          <p:cNvSpPr>
            <a:spLocks noChangeShapeType="1"/>
          </p:cNvSpPr>
          <p:nvPr/>
        </p:nvSpPr>
        <p:spPr bwMode="auto">
          <a:xfrm rot="16200000">
            <a:off x="2462587" y="3870178"/>
            <a:ext cx="4203685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14" name="Gleichschenkliges Dreieck 113"/>
          <p:cNvSpPr/>
          <p:nvPr/>
        </p:nvSpPr>
        <p:spPr>
          <a:xfrm rot="5400000">
            <a:off x="4402508" y="3657018"/>
            <a:ext cx="375212" cy="202848"/>
          </a:xfrm>
          <a:prstGeom prst="triangle">
            <a:avLst/>
          </a:prstGeom>
          <a:solidFill>
            <a:srgbClr val="F49100"/>
          </a:solidFill>
          <a:ln w="22225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 wrap="none" lIns="0" tIns="0" rIns="0" bIns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3127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2602295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33" name="think-cell Folie" r:id="rId36" imgW="378" imgH="377" progId="TCLayout.ActiveDocument.1">
                  <p:embed/>
                </p:oleObj>
              </mc:Choice>
              <mc:Fallback>
                <p:oleObj name="think-cell Folie" r:id="rId36" imgW="378" imgH="37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rgbClr r="0" g="0" b="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tx2"/>
              </a:buClr>
            </a:pPr>
            <a:endParaRPr lang="en-US" sz="13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While Europe and North America comprises 61% of the market, sales mainly channel through supermarkets and pharmacies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F15E-1F84-3740-8ED2-5CCB0C30F92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431798" y="1768336"/>
            <a:ext cx="3728722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/>
              <a:t>Segmentation by regions [%]</a:t>
            </a:r>
            <a:endParaRPr lang="en-US" altLang="en-US" b="1" dirty="0"/>
          </a:p>
        </p:txBody>
      </p:sp>
      <p:sp>
        <p:nvSpPr>
          <p:cNvPr id="11" name="Line 29"/>
          <p:cNvSpPr>
            <a:spLocks noChangeShapeType="1"/>
          </p:cNvSpPr>
          <p:nvPr/>
        </p:nvSpPr>
        <p:spPr bwMode="auto">
          <a:xfrm>
            <a:off x="431799" y="2086070"/>
            <a:ext cx="3728722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4992758" y="1768336"/>
            <a:ext cx="3728722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/>
              <a:t>Segmentation </a:t>
            </a:r>
            <a:r>
              <a:rPr lang="en-US" altLang="en-US" b="1" smtClean="0"/>
              <a:t>by distribution channel </a:t>
            </a:r>
            <a:r>
              <a:rPr lang="en-US" altLang="en-US" b="1" dirty="0" smtClean="0"/>
              <a:t>[%]</a:t>
            </a:r>
            <a:endParaRPr lang="en-US" altLang="en-US" b="1" dirty="0"/>
          </a:p>
        </p:txBody>
      </p:sp>
      <p:sp>
        <p:nvSpPr>
          <p:cNvPr id="14" name="Line 29"/>
          <p:cNvSpPr>
            <a:spLocks noChangeShapeType="1"/>
          </p:cNvSpPr>
          <p:nvPr/>
        </p:nvSpPr>
        <p:spPr bwMode="auto">
          <a:xfrm>
            <a:off x="4992759" y="2086070"/>
            <a:ext cx="3728722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6" name="Line 29"/>
          <p:cNvSpPr>
            <a:spLocks noChangeShapeType="1"/>
          </p:cNvSpPr>
          <p:nvPr/>
        </p:nvSpPr>
        <p:spPr bwMode="auto">
          <a:xfrm>
            <a:off x="4992759" y="4679111"/>
            <a:ext cx="3728722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7" name="Rectangle 25"/>
          <p:cNvSpPr>
            <a:spLocks noChangeArrowheads="1"/>
          </p:cNvSpPr>
          <p:nvPr/>
        </p:nvSpPr>
        <p:spPr bwMode="auto">
          <a:xfrm>
            <a:off x="431798" y="4802470"/>
            <a:ext cx="372872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>
                <a:latin typeface="Arial" panose="020B0604020202020204" pitchFamily="34" charset="0"/>
              </a:rPr>
              <a:t>Historical </a:t>
            </a:r>
            <a:r>
              <a:rPr lang="en-US" altLang="de-DE" sz="1100" b="1" dirty="0">
                <a:latin typeface="Arial" panose="020B0604020202020204" pitchFamily="34" charset="0"/>
              </a:rPr>
              <a:t>concentration</a:t>
            </a:r>
            <a:r>
              <a:rPr lang="en-US" altLang="de-DE" sz="1100" dirty="0">
                <a:latin typeface="Arial" panose="020B0604020202020204" pitchFamily="34" charset="0"/>
              </a:rPr>
              <a:t> among Europe, North America, and North Asia with US and Japan as </a:t>
            </a:r>
            <a:r>
              <a:rPr lang="en-US" altLang="de-DE" sz="1100" b="1" dirty="0">
                <a:latin typeface="Arial" panose="020B0604020202020204" pitchFamily="34" charset="0"/>
              </a:rPr>
              <a:t>key countries</a:t>
            </a:r>
            <a:endParaRPr lang="en-US" altLang="de-DE" sz="1100" dirty="0">
              <a:latin typeface="Arial" panose="020B0604020202020204" pitchFamily="34" charset="0"/>
            </a:endParaRP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b="1" dirty="0">
                <a:latin typeface="Arial" panose="020B0604020202020204" pitchFamily="34" charset="0"/>
              </a:rPr>
              <a:t>European market</a:t>
            </a:r>
            <a:r>
              <a:rPr lang="en-US" altLang="de-DE" sz="1100" dirty="0">
                <a:latin typeface="Arial" panose="020B0604020202020204" pitchFamily="34" charset="0"/>
              </a:rPr>
              <a:t>, consisting of 5 key </a:t>
            </a:r>
            <a:r>
              <a:rPr lang="en-US" altLang="de-DE" sz="1100" dirty="0" err="1">
                <a:latin typeface="Arial" panose="020B0604020202020204" pitchFamily="34" charset="0"/>
              </a:rPr>
              <a:t>counrires</a:t>
            </a:r>
            <a:r>
              <a:rPr lang="en-US" altLang="de-DE" sz="1100" dirty="0">
                <a:latin typeface="Arial" panose="020B0604020202020204" pitchFamily="34" charset="0"/>
              </a:rPr>
              <a:t>, served by mainly regional </a:t>
            </a:r>
            <a:r>
              <a:rPr lang="en-US" altLang="de-DE" sz="1100" b="1" dirty="0">
                <a:latin typeface="Arial" panose="020B0604020202020204" pitchFamily="34" charset="0"/>
              </a:rPr>
              <a:t>small- and medium-sized </a:t>
            </a:r>
            <a:r>
              <a:rPr lang="en-US" altLang="de-DE" sz="1100" dirty="0">
                <a:latin typeface="Arial" panose="020B0604020202020204" pitchFamily="34" charset="0"/>
              </a:rPr>
              <a:t>(SMEs) 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>
                <a:latin typeface="Arial" panose="020B0604020202020204" pitchFamily="34" charset="0"/>
              </a:rPr>
              <a:t>Strongest </a:t>
            </a:r>
            <a:r>
              <a:rPr lang="en-US" altLang="de-DE" sz="1100" b="1" dirty="0">
                <a:latin typeface="Arial" panose="020B0604020202020204" pitchFamily="34" charset="0"/>
              </a:rPr>
              <a:t>growth </a:t>
            </a:r>
            <a:r>
              <a:rPr lang="en-US" altLang="de-DE" sz="1100" dirty="0">
                <a:latin typeface="Arial" panose="020B0604020202020204" pitchFamily="34" charset="0"/>
              </a:rPr>
              <a:t>is from </a:t>
            </a:r>
            <a:r>
              <a:rPr lang="en-US" altLang="de-DE" sz="1100" b="1" dirty="0">
                <a:latin typeface="Arial" panose="020B0604020202020204" pitchFamily="34" charset="0"/>
              </a:rPr>
              <a:t>emerging markets </a:t>
            </a:r>
            <a:r>
              <a:rPr lang="en-US" altLang="de-DE" sz="1100" dirty="0">
                <a:latin typeface="Arial" panose="020B0604020202020204" pitchFamily="34" charset="0"/>
              </a:rPr>
              <a:t>that are still small in size (Latin America and Asia)</a:t>
            </a:r>
          </a:p>
        </p:txBody>
      </p:sp>
      <p:sp>
        <p:nvSpPr>
          <p:cNvPr id="18" name="Rectangle 25"/>
          <p:cNvSpPr>
            <a:spLocks noChangeArrowheads="1"/>
          </p:cNvSpPr>
          <p:nvPr/>
        </p:nvSpPr>
        <p:spPr bwMode="auto">
          <a:xfrm>
            <a:off x="4992759" y="4802470"/>
            <a:ext cx="372872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b="1" dirty="0">
                <a:latin typeface="Arial" panose="020B0604020202020204" pitchFamily="34" charset="0"/>
              </a:rPr>
              <a:t>Grocery stores</a:t>
            </a:r>
            <a:r>
              <a:rPr lang="en-US" altLang="de-DE" sz="1100" dirty="0">
                <a:latin typeface="Arial" panose="020B0604020202020204" pitchFamily="34" charset="0"/>
              </a:rPr>
              <a:t>, including supermarkets, are the </a:t>
            </a:r>
            <a:r>
              <a:rPr lang="en-US" altLang="de-DE" sz="1100" b="1" dirty="0">
                <a:latin typeface="Arial" panose="020B0604020202020204" pitchFamily="34" charset="0"/>
              </a:rPr>
              <a:t>largest sales channel </a:t>
            </a:r>
            <a:r>
              <a:rPr lang="en-US" altLang="de-DE" sz="1100" dirty="0">
                <a:latin typeface="Arial" panose="020B0604020202020204" pitchFamily="34" charset="0"/>
              </a:rPr>
              <a:t>in Europe, APAC, and Latin America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b="1" dirty="0">
                <a:latin typeface="Arial" panose="020B0604020202020204" pitchFamily="34" charset="0"/>
              </a:rPr>
              <a:t>Convenience</a:t>
            </a:r>
            <a:r>
              <a:rPr lang="en-US" altLang="de-DE" sz="1100" dirty="0">
                <a:latin typeface="Arial" panose="020B0604020202020204" pitchFamily="34" charset="0"/>
              </a:rPr>
              <a:t> expected to push the importance of </a:t>
            </a:r>
            <a:r>
              <a:rPr lang="en-US" altLang="de-DE" sz="1100" b="1" dirty="0">
                <a:latin typeface="Arial" panose="020B0604020202020204" pitchFamily="34" charset="0"/>
              </a:rPr>
              <a:t>grocery</a:t>
            </a:r>
            <a:r>
              <a:rPr lang="en-US" altLang="de-DE" sz="1100" dirty="0">
                <a:latin typeface="Arial" panose="020B0604020202020204" pitchFamily="34" charset="0"/>
              </a:rPr>
              <a:t> </a:t>
            </a:r>
            <a:r>
              <a:rPr lang="en-US" altLang="de-DE" sz="1100" b="1" dirty="0">
                <a:latin typeface="Arial" panose="020B0604020202020204" pitchFamily="34" charset="0"/>
              </a:rPr>
              <a:t>stores</a:t>
            </a:r>
            <a:r>
              <a:rPr lang="en-US" altLang="de-DE" sz="1100" dirty="0">
                <a:latin typeface="Arial" panose="020B0604020202020204" pitchFamily="34" charset="0"/>
              </a:rPr>
              <a:t> as well as </a:t>
            </a:r>
            <a:r>
              <a:rPr lang="en-US" altLang="de-DE" sz="1100" b="1" dirty="0">
                <a:latin typeface="Arial" panose="020B0604020202020204" pitchFamily="34" charset="0"/>
              </a:rPr>
              <a:t>department</a:t>
            </a:r>
            <a:r>
              <a:rPr lang="en-US" altLang="de-DE" sz="1100" dirty="0">
                <a:latin typeface="Arial" panose="020B0604020202020204" pitchFamily="34" charset="0"/>
              </a:rPr>
              <a:t> </a:t>
            </a:r>
            <a:r>
              <a:rPr lang="en-US" altLang="de-DE" sz="1100" b="1" dirty="0">
                <a:latin typeface="Arial" panose="020B0604020202020204" pitchFamily="34" charset="0"/>
              </a:rPr>
              <a:t>stores</a:t>
            </a:r>
          </a:p>
          <a:p>
            <a:pPr marL="173037" lvl="1" indent="-171450" defTabSz="33020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dirty="0">
                <a:latin typeface="Arial" panose="020B0604020202020204" pitchFamily="34" charset="0"/>
              </a:rPr>
              <a:t>Sales via </a:t>
            </a:r>
            <a:r>
              <a:rPr lang="en-US" altLang="de-DE" sz="1100" b="1" dirty="0">
                <a:latin typeface="Arial" panose="020B0604020202020204" pitchFamily="34" charset="0"/>
              </a:rPr>
              <a:t>specialty stores</a:t>
            </a:r>
            <a:r>
              <a:rPr lang="en-US" altLang="de-DE" sz="1100" dirty="0">
                <a:latin typeface="Arial" panose="020B0604020202020204" pitchFamily="34" charset="0"/>
              </a:rPr>
              <a:t> has recently </a:t>
            </a:r>
            <a:r>
              <a:rPr lang="en-US" altLang="de-DE" sz="1100" b="1" dirty="0">
                <a:latin typeface="Arial" panose="020B0604020202020204" pitchFamily="34" charset="0"/>
              </a:rPr>
              <a:t>fallen</a:t>
            </a:r>
            <a:r>
              <a:rPr lang="en-US" altLang="de-DE" sz="1100" dirty="0">
                <a:latin typeface="Arial" panose="020B0604020202020204" pitchFamily="34" charset="0"/>
              </a:rPr>
              <a:t> – </a:t>
            </a:r>
            <a:r>
              <a:rPr lang="en-US" altLang="de-DE" sz="1100" b="1" dirty="0">
                <a:latin typeface="Arial" panose="020B0604020202020204" pitchFamily="34" charset="0"/>
              </a:rPr>
              <a:t>e-commerce impacting </a:t>
            </a:r>
            <a:r>
              <a:rPr lang="en-US" altLang="de-DE" sz="1100" dirty="0">
                <a:latin typeface="Arial" panose="020B0604020202020204" pitchFamily="34" charset="0"/>
              </a:rPr>
              <a:t>availability of hard-to-find items</a:t>
            </a:r>
          </a:p>
        </p:txBody>
      </p:sp>
      <p:grpSp>
        <p:nvGrpSpPr>
          <p:cNvPr id="8" name="Gruppieren 7"/>
          <p:cNvGrpSpPr/>
          <p:nvPr/>
        </p:nvGrpSpPr>
        <p:grpSpPr>
          <a:xfrm>
            <a:off x="431799" y="4603371"/>
            <a:ext cx="3728722" cy="202848"/>
            <a:chOff x="431799" y="4603371"/>
            <a:chExt cx="3728722" cy="202848"/>
          </a:xfrm>
        </p:grpSpPr>
        <p:sp>
          <p:nvSpPr>
            <p:cNvPr id="15" name="Line 29"/>
            <p:cNvSpPr>
              <a:spLocks noChangeShapeType="1"/>
            </p:cNvSpPr>
            <p:nvPr/>
          </p:nvSpPr>
          <p:spPr bwMode="auto">
            <a:xfrm>
              <a:off x="431799" y="4679111"/>
              <a:ext cx="3728722" cy="0"/>
            </a:xfrm>
            <a:prstGeom prst="line">
              <a:avLst/>
            </a:prstGeom>
            <a:noFill/>
            <a:ln w="222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19" name="Gleichschenkliges Dreieck 18"/>
            <p:cNvSpPr/>
            <p:nvPr/>
          </p:nvSpPr>
          <p:spPr>
            <a:xfrm rot="10800000">
              <a:off x="2108553" y="4603371"/>
              <a:ext cx="375212" cy="202848"/>
            </a:xfrm>
            <a:prstGeom prst="triangle">
              <a:avLst/>
            </a:prstGeom>
            <a:solidFill>
              <a:srgbClr val="F49100"/>
            </a:solidFill>
            <a:ln w="22225">
              <a:solidFill>
                <a:schemeClr val="bg1"/>
              </a:solidFill>
              <a:round/>
              <a:headEnd type="triangle" w="med" len="med"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7" name="Objekt 6"/>
          <p:cNvGraphicFramePr>
            <a:graphicFrameLocks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727872691"/>
              </p:ext>
            </p:extLst>
          </p:nvPr>
        </p:nvGraphicFramePr>
        <p:xfrm>
          <a:off x="1295400" y="2324100"/>
          <a:ext cx="2019376" cy="2028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34" name="Chart" r:id="rId38" imgW="2019376" imgH="2028648" progId="MSGraph.Chart.8">
                  <p:embed followColorScheme="full"/>
                </p:oleObj>
              </mc:Choice>
              <mc:Fallback>
                <p:oleObj name="Chart" r:id="rId38" imgW="2019376" imgH="2028648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1295400" y="2324100"/>
                        <a:ext cx="2019376" cy="2028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" name="Textplatzhalter 29"/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315913" y="2701925"/>
            <a:ext cx="1160463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910C1228-E3D1-4701-9668-66BDDE2D890F}" type="datetime'''''S''''''o''ut''''h'' ''''A''''''mer''''i''''''''''c''''a'">
              <a:rPr lang="en-US" sz="13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South America</a:t>
            </a:fld>
            <a:endParaRPr lang="en-US" sz="13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2" name="Textplatzhalter 28"/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1524000" y="2892425"/>
            <a:ext cx="377825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3813" tIns="0" rIns="23813" bIns="0" numCol="1" spcCol="0" rtlCol="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987C7D7A-E8F4-47AB-A6D9-09246A6EB33F}" type="datetime'''1''''''''''''''''''0''''''''''''''''''''%'''''">
              <a:rPr lang="en-US" sz="1300" b="1"/>
              <a:pPr/>
              <a:t>10%</a:t>
            </a:fld>
            <a:endParaRPr lang="en-US" sz="13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Textplatzhalter 46"/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3244850" y="3044825"/>
            <a:ext cx="569913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2059FEE7-1F20-4AAB-9C3B-CCF5FA66079F}" type="datetime'''''''''E''''''''''''''''u''''r''''''''''''''''o''''pe'''''''">
              <a:rPr lang="en-US" sz="1300" b="1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Europe</a:t>
            </a:fld>
            <a:endParaRPr lang="en-US" sz="13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Textplatzhalter 43"/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2741613" y="2951163"/>
            <a:ext cx="377825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3813" tIns="0" rIns="23813" bIns="0" numCol="1" spcCol="0" rtlCol="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1480545D-7ED8-40B1-90C9-8465440AF78E}" type="datetime'3''''''''''''''6''''''''''%'''''">
              <a:rPr lang="en-US" sz="1300" b="1">
                <a:solidFill>
                  <a:schemeClr val="bg1"/>
                </a:solidFill>
              </a:rPr>
              <a:pPr/>
              <a:t>36%</a:t>
            </a:fld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8" name="Textplatzhalter 26"/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1460500" y="3471863"/>
            <a:ext cx="377825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3813" tIns="0" rIns="23813" bIns="0" numCol="1" spcCol="0" rtlCol="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8BAF2870-5CD9-4EB1-8831-DEAF85FA25B2}" type="datetime'''''''''''''''''1''''''8''''''''''''''''''''''''%'''''''''">
              <a:rPr lang="en-US" sz="1300" b="1">
                <a:solidFill>
                  <a:schemeClr val="bg1"/>
                </a:solidFill>
              </a:rPr>
              <a:pPr/>
              <a:t>18%</a:t>
            </a:fld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1" name="Textplatzhalter 27"/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561975" y="3584575"/>
            <a:ext cx="830263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B40A3C19-25C1-478B-B65C-20BF270992CC}" type="datetime'N''''''''or''''''''''t''''''h'''' A''''''''s''i''''''a'''''">
              <a:rPr lang="en-US" sz="13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North Asia</a:t>
            </a:fld>
            <a:endParaRPr lang="en-US" sz="13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4" name="Textplatzhalter 25"/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2311400" y="4264025"/>
            <a:ext cx="1131888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118450DF-E98C-483A-A8FA-7E10517F4BE8}" type="datetime'''''''''North'''''''''''' ''A''''m''er''''''''''''''''ica'''''">
              <a:rPr lang="en-US" sz="13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North America</a:t>
            </a:fld>
            <a:endParaRPr lang="en-US" sz="13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0" name="Textplatzhalter 24"/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2193925" y="3994150"/>
            <a:ext cx="377825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3813" tIns="0" rIns="23813" bIns="0" numCol="1" spcCol="0" rtlCol="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A1726BB8-221F-47FF-A275-19AF2A1DEF3C}" type="datetime'''''''''''''''''''''''''''''''''''2''''''''''''''5%'">
              <a:rPr lang="en-US" sz="1300" b="1">
                <a:solidFill>
                  <a:schemeClr val="bg1"/>
                </a:solidFill>
              </a:rPr>
              <a:pPr/>
              <a:t>25%</a:t>
            </a:fld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4" name="Textplatzhalter 30"/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1858963" y="2570163"/>
            <a:ext cx="377825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3813" tIns="0" rIns="23813" bIns="0" numCol="1" spcCol="0" rtlCol="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AA9FE6E5-8F35-4FA1-9218-CBED8015EB31}" type="datetime'''''1''2''''''''''''''''%'''''''''''">
              <a:rPr lang="en-US" sz="13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12%</a:t>
            </a:fld>
            <a:endParaRPr lang="en-US" sz="13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5" name="Textplatzhalter 31"/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1589088" y="2263775"/>
            <a:ext cx="441325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EA30B37D-915C-4588-9759-F242B4A0F00B}" type="datetime'''Ot''h''''e''''r'''''''''''''''">
              <a:rPr lang="en-US" sz="13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Other</a:t>
            </a:fld>
            <a:endParaRPr lang="en-US" sz="13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" name="Gleichschenkliges Dreieck 37"/>
          <p:cNvSpPr/>
          <p:nvPr/>
        </p:nvSpPr>
        <p:spPr>
          <a:xfrm rot="10800000">
            <a:off x="6665680" y="4603371"/>
            <a:ext cx="375212" cy="202848"/>
          </a:xfrm>
          <a:prstGeom prst="triangle">
            <a:avLst/>
          </a:prstGeom>
          <a:solidFill>
            <a:srgbClr val="F49100"/>
          </a:solidFill>
          <a:ln w="22225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 wrap="none" lIns="0" tIns="0" rIns="0" bIns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Textfeld 65"/>
          <p:cNvSpPr txBox="1"/>
          <p:nvPr/>
        </p:nvSpPr>
        <p:spPr>
          <a:xfrm>
            <a:off x="431799" y="6129338"/>
            <a:ext cx="816164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smtClean="0"/>
              <a:t>1) Grocery stores and supermarkets   2) Pharmacies   3) Specialty cosmetics and personal-care stores   4) Department stores</a:t>
            </a:r>
            <a:endParaRPr lang="en-US" sz="700" dirty="0" smtClean="0"/>
          </a:p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/>
              <a:t>Sources: </a:t>
            </a:r>
            <a:r>
              <a:rPr lang="en-US" sz="700" smtClean="0"/>
              <a:t>Team analysis, IBISWorld </a:t>
            </a:r>
            <a:r>
              <a:rPr lang="en-US" sz="700"/>
              <a:t>Industry Report “Global Cosmetics Manufacturing” (July 2014)</a:t>
            </a:r>
            <a:endParaRPr lang="en-US" sz="700" dirty="0"/>
          </a:p>
        </p:txBody>
      </p:sp>
      <p:cxnSp>
        <p:nvCxnSpPr>
          <p:cNvPr id="87" name="Gerader Verbinder 86"/>
          <p:cNvCxnSpPr/>
          <p:nvPr>
            <p:custDataLst>
              <p:tags r:id="rId15"/>
            </p:custDataLst>
          </p:nvPr>
        </p:nvCxnSpPr>
        <p:spPr bwMode="auto">
          <a:xfrm>
            <a:off x="7534275" y="3848100"/>
            <a:ext cx="238125" cy="0"/>
          </a:xfrm>
          <a:prstGeom prst="line">
            <a:avLst/>
          </a:prstGeom>
          <a:ln w="3175" cmpd="sng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88" name="Gerader Verbinder 87"/>
          <p:cNvCxnSpPr/>
          <p:nvPr>
            <p:custDataLst>
              <p:tags r:id="rId16"/>
            </p:custDataLst>
          </p:nvPr>
        </p:nvCxnSpPr>
        <p:spPr bwMode="auto">
          <a:xfrm>
            <a:off x="7000875" y="3629025"/>
            <a:ext cx="238125" cy="0"/>
          </a:xfrm>
          <a:prstGeom prst="line">
            <a:avLst/>
          </a:prstGeom>
          <a:ln w="3175" cmpd="sng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90" name="Gerader Verbinder 89"/>
          <p:cNvCxnSpPr/>
          <p:nvPr>
            <p:custDataLst>
              <p:tags r:id="rId17"/>
            </p:custDataLst>
          </p:nvPr>
        </p:nvCxnSpPr>
        <p:spPr bwMode="auto">
          <a:xfrm>
            <a:off x="5934075" y="2990850"/>
            <a:ext cx="238125" cy="0"/>
          </a:xfrm>
          <a:prstGeom prst="line">
            <a:avLst/>
          </a:prstGeom>
          <a:ln w="3175" cmpd="sng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86" name="Gerader Verbinder 85"/>
          <p:cNvCxnSpPr/>
          <p:nvPr>
            <p:custDataLst>
              <p:tags r:id="rId18"/>
            </p:custDataLst>
          </p:nvPr>
        </p:nvCxnSpPr>
        <p:spPr bwMode="auto">
          <a:xfrm>
            <a:off x="8067675" y="4000500"/>
            <a:ext cx="238125" cy="0"/>
          </a:xfrm>
          <a:prstGeom prst="line">
            <a:avLst/>
          </a:prstGeom>
          <a:ln w="3175" cmpd="sng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89" name="Gerader Verbinder 88"/>
          <p:cNvCxnSpPr/>
          <p:nvPr>
            <p:custDataLst>
              <p:tags r:id="rId19"/>
            </p:custDataLst>
          </p:nvPr>
        </p:nvCxnSpPr>
        <p:spPr bwMode="auto">
          <a:xfrm>
            <a:off x="6467475" y="3324225"/>
            <a:ext cx="238125" cy="0"/>
          </a:xfrm>
          <a:prstGeom prst="line">
            <a:avLst/>
          </a:prstGeom>
          <a:ln w="3175" cmpd="sng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91" name="Gerader Verbinder 90"/>
          <p:cNvCxnSpPr/>
          <p:nvPr>
            <p:custDataLst>
              <p:tags r:id="rId20"/>
            </p:custDataLst>
          </p:nvPr>
        </p:nvCxnSpPr>
        <p:spPr bwMode="auto">
          <a:xfrm>
            <a:off x="5400675" y="2486025"/>
            <a:ext cx="238125" cy="0"/>
          </a:xfrm>
          <a:prstGeom prst="line">
            <a:avLst/>
          </a:prstGeom>
          <a:ln w="3175" cmpd="sng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graphicFrame>
        <p:nvGraphicFramePr>
          <p:cNvPr id="92" name="Objekt 91"/>
          <p:cNvGraphicFramePr>
            <a:graphicFrameLocks/>
          </p:cNvGraphicFramePr>
          <p:nvPr>
            <p:custDataLst>
              <p:tags r:id="rId21"/>
            </p:custDataLst>
            <p:extLst>
              <p:ext uri="{D42A27DB-BD31-4B8C-83A1-F6EECF244321}">
                <p14:modId xmlns:p14="http://schemas.microsoft.com/office/powerpoint/2010/main" val="188287473"/>
              </p:ext>
            </p:extLst>
          </p:nvPr>
        </p:nvGraphicFramePr>
        <p:xfrm>
          <a:off x="4876800" y="2095501"/>
          <a:ext cx="3943437" cy="21715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35" name="Chart" r:id="rId40" imgW="3943437" imgH="2171559" progId="MSGraph.Chart.8">
                  <p:embed followColorScheme="full"/>
                </p:oleObj>
              </mc:Choice>
              <mc:Fallback>
                <p:oleObj name="Chart" r:id="rId40" imgW="3943437" imgH="2171559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4876800" y="2095501"/>
                        <a:ext cx="3943437" cy="21715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5" name="Gerader Verbinder 94"/>
          <p:cNvCxnSpPr/>
          <p:nvPr>
            <p:custDataLst>
              <p:tags r:id="rId22"/>
            </p:custDataLst>
          </p:nvPr>
        </p:nvCxnSpPr>
        <p:spPr bwMode="auto">
          <a:xfrm>
            <a:off x="7386638" y="3603625"/>
            <a:ext cx="0" cy="101600"/>
          </a:xfrm>
          <a:prstGeom prst="line">
            <a:avLst/>
          </a:prstGeom>
          <a:ln w="635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96" name="Gerader Verbinder 95"/>
          <p:cNvCxnSpPr/>
          <p:nvPr>
            <p:custDataLst>
              <p:tags r:id="rId23"/>
            </p:custDataLst>
          </p:nvPr>
        </p:nvCxnSpPr>
        <p:spPr bwMode="auto">
          <a:xfrm>
            <a:off x="6853238" y="3298825"/>
            <a:ext cx="0" cy="101600"/>
          </a:xfrm>
          <a:prstGeom prst="line">
            <a:avLst/>
          </a:prstGeom>
          <a:ln w="635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93" name="Gerader Verbinder 92"/>
          <p:cNvCxnSpPr/>
          <p:nvPr>
            <p:custDataLst>
              <p:tags r:id="rId24"/>
            </p:custDataLst>
          </p:nvPr>
        </p:nvCxnSpPr>
        <p:spPr bwMode="auto">
          <a:xfrm>
            <a:off x="5786438" y="2460625"/>
            <a:ext cx="0" cy="101600"/>
          </a:xfrm>
          <a:prstGeom prst="line">
            <a:avLst/>
          </a:prstGeom>
          <a:ln w="635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94" name="Gerader Verbinder 93"/>
          <p:cNvCxnSpPr/>
          <p:nvPr>
            <p:custDataLst>
              <p:tags r:id="rId25"/>
            </p:custDataLst>
          </p:nvPr>
        </p:nvCxnSpPr>
        <p:spPr bwMode="auto">
          <a:xfrm>
            <a:off x="6319838" y="2965450"/>
            <a:ext cx="0" cy="101600"/>
          </a:xfrm>
          <a:prstGeom prst="line">
            <a:avLst/>
          </a:prstGeom>
          <a:ln w="635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97" name="Gerader Verbinder 96"/>
          <p:cNvCxnSpPr/>
          <p:nvPr>
            <p:custDataLst>
              <p:tags r:id="rId26"/>
            </p:custDataLst>
          </p:nvPr>
        </p:nvCxnSpPr>
        <p:spPr bwMode="auto">
          <a:xfrm>
            <a:off x="7920038" y="3822700"/>
            <a:ext cx="0" cy="101600"/>
          </a:xfrm>
          <a:prstGeom prst="line">
            <a:avLst/>
          </a:prstGeom>
          <a:ln w="635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103" name="Textplatzhalter 44"/>
          <p:cNvSpPr>
            <a:spLocks noGrp="1"/>
          </p:cNvSpPr>
          <p:nvPr>
            <p:custDataLst>
              <p:tags r:id="rId27"/>
            </p:custDataLst>
          </p:nvPr>
        </p:nvSpPr>
        <p:spPr bwMode="auto">
          <a:xfrm>
            <a:off x="5561013" y="4314825"/>
            <a:ext cx="450850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300" smtClean="0">
                <a:sym typeface="Arial" panose="020B0604020202020204" pitchFamily="34" charset="0"/>
              </a:rPr>
              <a:t>Smkt</a:t>
            </a:r>
            <a:r>
              <a:rPr lang="en-US" sz="1300" baseline="30000" smtClean="0">
                <a:sym typeface="Arial" panose="020B0604020202020204" pitchFamily="34" charset="0"/>
              </a:rPr>
              <a:t>1</a:t>
            </a:r>
            <a:endParaRPr lang="en-US" sz="1300" baseline="300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" name="Textplatzhalter 42"/>
          <p:cNvSpPr>
            <a:spLocks noGrp="1"/>
          </p:cNvSpPr>
          <p:nvPr>
            <p:custDataLst>
              <p:tags r:id="rId28"/>
            </p:custDataLst>
          </p:nvPr>
        </p:nvSpPr>
        <p:spPr bwMode="auto">
          <a:xfrm>
            <a:off x="6656388" y="4314825"/>
            <a:ext cx="395288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300" smtClean="0"/>
              <a:t>Spcl</a:t>
            </a:r>
            <a:r>
              <a:rPr lang="en-US" sz="1300" baseline="30000" smtClean="0"/>
              <a:t>3</a:t>
            </a:r>
            <a:endParaRPr lang="en-US" sz="1300" baseline="300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8" name="Textplatzhalter 18"/>
          <p:cNvSpPr>
            <a:spLocks noGrp="1"/>
          </p:cNvSpPr>
          <p:nvPr>
            <p:custDataLst>
              <p:tags r:id="rId29"/>
            </p:custDataLst>
          </p:nvPr>
        </p:nvSpPr>
        <p:spPr bwMode="auto">
          <a:xfrm>
            <a:off x="8231188" y="4314825"/>
            <a:ext cx="444500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300" smtClean="0"/>
              <a:t>Direct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0" name="Textplatzhalter 46"/>
          <p:cNvSpPr>
            <a:spLocks noGrp="1"/>
          </p:cNvSpPr>
          <p:nvPr>
            <p:custDataLst>
              <p:tags r:id="rId30"/>
            </p:custDataLst>
          </p:nvPr>
        </p:nvSpPr>
        <p:spPr bwMode="auto">
          <a:xfrm>
            <a:off x="7726363" y="4314825"/>
            <a:ext cx="388938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300" smtClean="0">
                <a:sym typeface="Arial" panose="020B0604020202020204" pitchFamily="34" charset="0"/>
              </a:rPr>
              <a:t>Spas</a:t>
            </a:r>
            <a:endParaRPr lang="en-US" sz="1300" baseline="300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9" name="Textplatzhalter 43"/>
          <p:cNvSpPr>
            <a:spLocks noGrp="1"/>
          </p:cNvSpPr>
          <p:nvPr>
            <p:custDataLst>
              <p:tags r:id="rId31"/>
            </p:custDataLst>
          </p:nvPr>
        </p:nvSpPr>
        <p:spPr bwMode="auto">
          <a:xfrm>
            <a:off x="7129463" y="4314825"/>
            <a:ext cx="515938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300" smtClean="0">
                <a:sym typeface="Arial" panose="020B0604020202020204" pitchFamily="34" charset="0"/>
              </a:rPr>
              <a:t>Dptmt</a:t>
            </a:r>
            <a:r>
              <a:rPr lang="en-US" sz="1300" baseline="30000" smtClean="0">
                <a:sym typeface="Arial" panose="020B0604020202020204" pitchFamily="34" charset="0"/>
              </a:rPr>
              <a:t>4</a:t>
            </a:r>
            <a:endParaRPr lang="en-US" sz="1300" baseline="300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2" name="Textplatzhalter 45"/>
          <p:cNvSpPr>
            <a:spLocks noGrp="1"/>
          </p:cNvSpPr>
          <p:nvPr>
            <p:custDataLst>
              <p:tags r:id="rId32"/>
            </p:custDataLst>
          </p:nvPr>
        </p:nvSpPr>
        <p:spPr bwMode="auto">
          <a:xfrm>
            <a:off x="6108700" y="4314825"/>
            <a:ext cx="423863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300" smtClean="0"/>
              <a:t>Phar</a:t>
            </a:r>
            <a:r>
              <a:rPr lang="en-US" sz="1300" baseline="30000" smtClean="0"/>
              <a:t>2</a:t>
            </a:r>
          </a:p>
        </p:txBody>
      </p:sp>
      <p:sp>
        <p:nvSpPr>
          <p:cNvPr id="101" name="Textplatzhalter 41"/>
          <p:cNvSpPr>
            <a:spLocks noGrp="1"/>
          </p:cNvSpPr>
          <p:nvPr>
            <p:custDataLst>
              <p:tags r:id="rId33"/>
            </p:custDataLst>
          </p:nvPr>
        </p:nvSpPr>
        <p:spPr bwMode="auto">
          <a:xfrm>
            <a:off x="5062538" y="4314825"/>
            <a:ext cx="381000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300" b="1" smtClean="0"/>
              <a:t>2014</a:t>
            </a:r>
            <a:endParaRPr lang="en-US" sz="13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7" name="Textfeld 106"/>
          <p:cNvSpPr txBox="1"/>
          <p:nvPr/>
        </p:nvSpPr>
        <p:spPr>
          <a:xfrm>
            <a:off x="457200" y="1064381"/>
            <a:ext cx="822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accent3"/>
                </a:solidFill>
              </a:rPr>
              <a:t>Segmentation by regions and distribution channels</a:t>
            </a:r>
            <a:endParaRPr lang="en-US" sz="1500" b="1" dirty="0">
              <a:solidFill>
                <a:schemeClr val="accent3"/>
              </a:solidFill>
            </a:endParaRPr>
          </a:p>
        </p:txBody>
      </p:sp>
      <p:sp>
        <p:nvSpPr>
          <p:cNvPr id="109" name="Line 29"/>
          <p:cNvSpPr>
            <a:spLocks noChangeShapeType="1"/>
          </p:cNvSpPr>
          <p:nvPr/>
        </p:nvSpPr>
        <p:spPr bwMode="auto">
          <a:xfrm rot="16200000">
            <a:off x="2462587" y="3870178"/>
            <a:ext cx="4203685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5347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3698067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82" name="think-cell Folie" r:id="rId6" imgW="378" imgH="377" progId="TCLayout.ActiveDocument.1">
                  <p:embed/>
                </p:oleObj>
              </mc:Choice>
              <mc:Fallback>
                <p:oleObj name="think-cell Folie" r:id="rId6" imgW="378" imgH="37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rgbClr r="0" g="0" b="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tx2"/>
              </a:buClr>
            </a:pPr>
            <a:endParaRPr lang="en-US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4" name="Freeform 19"/>
          <p:cNvSpPr>
            <a:spLocks/>
          </p:cNvSpPr>
          <p:nvPr/>
        </p:nvSpPr>
        <p:spPr bwMode="auto">
          <a:xfrm>
            <a:off x="431796" y="2086070"/>
            <a:ext cx="5526926" cy="2104930"/>
          </a:xfrm>
          <a:custGeom>
            <a:avLst/>
            <a:gdLst>
              <a:gd name="T0" fmla="*/ 0 w 1720"/>
              <a:gd name="T1" fmla="*/ 0 h 1961"/>
              <a:gd name="T2" fmla="*/ 829 w 1720"/>
              <a:gd name="T3" fmla="*/ 0 h 1961"/>
              <a:gd name="T4" fmla="*/ 829 w 1720"/>
              <a:gd name="T5" fmla="*/ 918 h 196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20" h="1961">
                <a:moveTo>
                  <a:pt x="0" y="0"/>
                </a:moveTo>
                <a:lnTo>
                  <a:pt x="1720" y="0"/>
                </a:lnTo>
                <a:lnTo>
                  <a:pt x="1720" y="1961"/>
                </a:lnTo>
              </a:path>
            </a:pathLst>
          </a:custGeom>
          <a:noFill/>
          <a:ln w="2222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Capturing global growth and tailoring the offering to changing customer needs through R&amp;D is key in cosmetics to date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F15E-1F84-3740-8ED2-5CCB0C30F92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0" name="Text12"/>
          <p:cNvSpPr>
            <a:spLocks noChangeArrowheads="1"/>
          </p:cNvSpPr>
          <p:nvPr/>
        </p:nvSpPr>
        <p:spPr bwMode="auto">
          <a:xfrm>
            <a:off x="431800" y="2308462"/>
            <a:ext cx="5448300" cy="210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b="1" dirty="0">
                <a:latin typeface="Arial" panose="020B0604020202020204" pitchFamily="34" charset="0"/>
              </a:rPr>
              <a:t>GDP of BRIC nations </a:t>
            </a:r>
            <a:r>
              <a:rPr lang="en-US" altLang="de-DE" sz="1100" dirty="0">
                <a:latin typeface="Arial" panose="020B0604020202020204" pitchFamily="34" charset="0"/>
              </a:rPr>
              <a:t>is growing and thereby consumer purchasing power</a:t>
            </a:r>
          </a:p>
          <a:p>
            <a:pPr marL="173037" lvl="1" indent="-171450" defTabSz="330200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b="1" dirty="0">
                <a:latin typeface="Arial" panose="020B0604020202020204" pitchFamily="34" charset="0"/>
              </a:rPr>
              <a:t>Global per capita income </a:t>
            </a:r>
            <a:r>
              <a:rPr lang="en-US" altLang="de-DE" sz="1100" dirty="0">
                <a:latin typeface="Arial" panose="020B0604020202020204" pitchFamily="34" charset="0"/>
              </a:rPr>
              <a:t>is increasing and impacting the buying behavior</a:t>
            </a:r>
          </a:p>
          <a:p>
            <a:pPr marL="173037" lvl="1" indent="-171450" defTabSz="330200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b="1" dirty="0">
                <a:latin typeface="Arial" panose="020B0604020202020204" pitchFamily="34" charset="0"/>
              </a:rPr>
              <a:t>R&amp;D funding on global scale </a:t>
            </a:r>
            <a:r>
              <a:rPr lang="en-US" altLang="de-DE" sz="1100" dirty="0">
                <a:latin typeface="Arial" panose="020B0604020202020204" pitchFamily="34" charset="0"/>
              </a:rPr>
              <a:t>creates constantly new beauty products</a:t>
            </a:r>
          </a:p>
          <a:p>
            <a:pPr marL="173037" lvl="1" indent="-171450" defTabSz="330200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b="1" dirty="0">
                <a:latin typeface="Arial" panose="020B0604020202020204" pitchFamily="34" charset="0"/>
              </a:rPr>
              <a:t>World crude oil price</a:t>
            </a:r>
            <a:r>
              <a:rPr lang="en-US" altLang="de-DE" sz="1100" dirty="0">
                <a:latin typeface="Arial" panose="020B0604020202020204" pitchFamily="34" charset="0"/>
              </a:rPr>
              <a:t> drives costs as main input for operations and products</a:t>
            </a:r>
          </a:p>
          <a:p>
            <a:pPr marL="173037" lvl="1" indent="-171450" defTabSz="330200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b="1" dirty="0">
                <a:latin typeface="Arial" panose="020B0604020202020204" pitchFamily="34" charset="0"/>
              </a:rPr>
              <a:t>Behavior of Generation Y </a:t>
            </a:r>
            <a:r>
              <a:rPr lang="en-US" altLang="de-DE" sz="1100" dirty="0">
                <a:latin typeface="Arial" panose="020B0604020202020204" pitchFamily="34" charset="0"/>
              </a:rPr>
              <a:t>– consumers b/w 15 and 34 – influences prestige needs</a:t>
            </a:r>
          </a:p>
          <a:p>
            <a:pPr marL="173037" lvl="1" indent="-171450" defTabSz="330200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b="1" dirty="0">
                <a:latin typeface="Arial" panose="020B0604020202020204" pitchFamily="34" charset="0"/>
              </a:rPr>
              <a:t>Desire for natural cosmetics </a:t>
            </a:r>
            <a:r>
              <a:rPr lang="en-US" altLang="de-DE" sz="1100" dirty="0">
                <a:latin typeface="Arial" panose="020B0604020202020204" pitchFamily="34" charset="0"/>
              </a:rPr>
              <a:t>increasing as well as for fair trade and others</a:t>
            </a:r>
          </a:p>
          <a:p>
            <a:pPr marL="173037" lvl="1" indent="-171450" defTabSz="330200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endParaRPr lang="en-US" altLang="de-DE" sz="1100" dirty="0">
              <a:latin typeface="Arial" panose="020B0604020202020204" pitchFamily="34" charset="0"/>
            </a:endParaRPr>
          </a:p>
        </p:txBody>
      </p:sp>
      <p:sp>
        <p:nvSpPr>
          <p:cNvPr id="25" name="Text12"/>
          <p:cNvSpPr>
            <a:spLocks noChangeArrowheads="1"/>
          </p:cNvSpPr>
          <p:nvPr/>
        </p:nvSpPr>
        <p:spPr bwMode="auto">
          <a:xfrm>
            <a:off x="6203026" y="2308462"/>
            <a:ext cx="2518453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73037" lvl="1" indent="-171450" defTabSz="330200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b="1" i="1" dirty="0">
                <a:latin typeface="Arial" panose="020B0604020202020204" pitchFamily="34" charset="0"/>
              </a:rPr>
              <a:t>Consider</a:t>
            </a:r>
            <a:r>
              <a:rPr lang="en-US" altLang="de-DE" sz="1100" dirty="0">
                <a:latin typeface="Arial" panose="020B0604020202020204" pitchFamily="34" charset="0"/>
              </a:rPr>
              <a:t> emerging markets first</a:t>
            </a:r>
          </a:p>
          <a:p>
            <a:pPr marL="173037" lvl="1" indent="-171450" defTabSz="330200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b="1" i="1" dirty="0">
                <a:latin typeface="Arial" panose="020B0604020202020204" pitchFamily="34" charset="0"/>
              </a:rPr>
              <a:t>Examine</a:t>
            </a:r>
            <a:r>
              <a:rPr lang="en-US" altLang="de-DE" sz="1100" dirty="0">
                <a:latin typeface="Arial" panose="020B0604020202020204" pitchFamily="34" charset="0"/>
              </a:rPr>
              <a:t> sources of global growth</a:t>
            </a:r>
          </a:p>
          <a:p>
            <a:pPr marL="173037" lvl="1" indent="-171450" defTabSz="330200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b="1" i="1" dirty="0">
                <a:latin typeface="Arial" panose="020B0604020202020204" pitchFamily="34" charset="0"/>
              </a:rPr>
              <a:t>Pursue</a:t>
            </a:r>
            <a:r>
              <a:rPr lang="en-US" altLang="de-DE" sz="1100" dirty="0">
                <a:latin typeface="Arial" panose="020B0604020202020204" pitchFamily="34" charset="0"/>
              </a:rPr>
              <a:t> focus on R&amp;D leadership</a:t>
            </a:r>
          </a:p>
          <a:p>
            <a:pPr marL="173037" lvl="1" indent="-171450" defTabSz="330200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b="1" i="1" dirty="0">
                <a:latin typeface="Arial" panose="020B0604020202020204" pitchFamily="34" charset="0"/>
              </a:rPr>
              <a:t>Manage</a:t>
            </a:r>
            <a:r>
              <a:rPr lang="en-US" altLang="de-DE" sz="1100" dirty="0">
                <a:latin typeface="Arial" panose="020B0604020202020204" pitchFamily="34" charset="0"/>
              </a:rPr>
              <a:t> sourcing risk effectively</a:t>
            </a:r>
          </a:p>
          <a:p>
            <a:pPr marL="173037" lvl="1" indent="-171450" defTabSz="330200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b="1" i="1" dirty="0">
                <a:latin typeface="Arial" panose="020B0604020202020204" pitchFamily="34" charset="0"/>
              </a:rPr>
              <a:t>Target</a:t>
            </a:r>
            <a:r>
              <a:rPr lang="en-US" altLang="de-DE" sz="1100" dirty="0">
                <a:latin typeface="Arial" panose="020B0604020202020204" pitchFamily="34" charset="0"/>
              </a:rPr>
              <a:t> youth lead users efficiently</a:t>
            </a:r>
          </a:p>
          <a:p>
            <a:pPr marL="173037" lvl="1" indent="-171450" defTabSz="330200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8521700" algn="r"/>
              </a:tabLst>
            </a:pPr>
            <a:r>
              <a:rPr lang="en-US" altLang="de-DE" sz="1100" b="1" i="1" dirty="0">
                <a:latin typeface="Arial" panose="020B0604020202020204" pitchFamily="34" charset="0"/>
              </a:rPr>
              <a:t>Investigate</a:t>
            </a:r>
            <a:r>
              <a:rPr lang="en-US" altLang="de-DE" sz="1100" dirty="0">
                <a:latin typeface="Arial" panose="020B0604020202020204" pitchFamily="34" charset="0"/>
              </a:rPr>
              <a:t> potential of natural lines</a:t>
            </a:r>
          </a:p>
        </p:txBody>
      </p:sp>
      <p:sp>
        <p:nvSpPr>
          <p:cNvPr id="38" name="Rectangle 24"/>
          <p:cNvSpPr>
            <a:spLocks noChangeArrowheads="1"/>
          </p:cNvSpPr>
          <p:nvPr/>
        </p:nvSpPr>
        <p:spPr bwMode="auto">
          <a:xfrm>
            <a:off x="431798" y="1768336"/>
            <a:ext cx="3728722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smtClean="0"/>
              <a:t>Key external drivers</a:t>
            </a:r>
            <a:endParaRPr lang="en-US" altLang="en-US" b="1" dirty="0"/>
          </a:p>
        </p:txBody>
      </p:sp>
      <p:sp>
        <p:nvSpPr>
          <p:cNvPr id="40" name="Rectangle 24"/>
          <p:cNvSpPr>
            <a:spLocks noChangeArrowheads="1"/>
          </p:cNvSpPr>
          <p:nvPr/>
        </p:nvSpPr>
        <p:spPr bwMode="auto">
          <a:xfrm>
            <a:off x="6203026" y="1768336"/>
            <a:ext cx="2518453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smtClean="0"/>
              <a:t>Implications</a:t>
            </a:r>
            <a:endParaRPr lang="en-US" altLang="en-US" b="1" dirty="0"/>
          </a:p>
        </p:txBody>
      </p:sp>
      <p:sp>
        <p:nvSpPr>
          <p:cNvPr id="31" name="Textfeld 30"/>
          <p:cNvSpPr txBox="1"/>
          <p:nvPr/>
        </p:nvSpPr>
        <p:spPr>
          <a:xfrm>
            <a:off x="431799" y="6129338"/>
            <a:ext cx="816164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 </a:t>
            </a:r>
            <a:endParaRPr lang="en-US" sz="700" dirty="0" smtClean="0"/>
          </a:p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/>
              <a:t>Sources: </a:t>
            </a:r>
            <a:r>
              <a:rPr lang="en-US" sz="700" smtClean="0"/>
              <a:t>Team analysis, IBISWorld </a:t>
            </a:r>
            <a:r>
              <a:rPr lang="en-US" sz="700"/>
              <a:t>Industry Report “Global Cosmetics Manufacturing” (July 2014)</a:t>
            </a:r>
            <a:endParaRPr lang="en-US" sz="700" dirty="0"/>
          </a:p>
        </p:txBody>
      </p:sp>
      <p:sp>
        <p:nvSpPr>
          <p:cNvPr id="55" name="Line 29"/>
          <p:cNvSpPr>
            <a:spLocks noChangeShapeType="1"/>
          </p:cNvSpPr>
          <p:nvPr/>
        </p:nvSpPr>
        <p:spPr bwMode="auto">
          <a:xfrm>
            <a:off x="6203026" y="2086070"/>
            <a:ext cx="2523591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7" name="Gleichschenkliges Dreieck 56"/>
          <p:cNvSpPr/>
          <p:nvPr/>
        </p:nvSpPr>
        <p:spPr>
          <a:xfrm rot="5400000">
            <a:off x="5793918" y="3042621"/>
            <a:ext cx="375212" cy="202848"/>
          </a:xfrm>
          <a:prstGeom prst="triangle">
            <a:avLst/>
          </a:prstGeom>
          <a:solidFill>
            <a:srgbClr val="F49100"/>
          </a:solidFill>
          <a:ln w="22225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 wrap="none" lIns="0" tIns="0" rIns="0" bIns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Line 29"/>
          <p:cNvSpPr>
            <a:spLocks noChangeShapeType="1"/>
          </p:cNvSpPr>
          <p:nvPr/>
        </p:nvSpPr>
        <p:spPr bwMode="auto">
          <a:xfrm>
            <a:off x="426662" y="4416731"/>
            <a:ext cx="8294817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62" name="Textfeld 61"/>
          <p:cNvSpPr txBox="1"/>
          <p:nvPr/>
        </p:nvSpPr>
        <p:spPr>
          <a:xfrm>
            <a:off x="457200" y="1064381"/>
            <a:ext cx="822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smtClean="0">
                <a:solidFill>
                  <a:schemeClr val="accent3"/>
                </a:solidFill>
              </a:rPr>
              <a:t>Market drivers and trends</a:t>
            </a:r>
            <a:endParaRPr lang="en-US" sz="1500" b="1" dirty="0">
              <a:solidFill>
                <a:schemeClr val="accent3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1246" y="4732198"/>
            <a:ext cx="1735967" cy="935744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7506" y="4732198"/>
            <a:ext cx="1435995" cy="935744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0807" y="4732198"/>
            <a:ext cx="1610145" cy="935744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" y="4732198"/>
            <a:ext cx="1893313" cy="935744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2015586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06" name="think-cell Folie" r:id="rId9" imgW="378" imgH="377" progId="TCLayout.ActiveDocument.1">
                  <p:embed/>
                </p:oleObj>
              </mc:Choice>
              <mc:Fallback>
                <p:oleObj name="think-cell Folie" r:id="rId9" imgW="378" imgH="37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F15E-1F84-3740-8ED2-5CCB0C30F926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9" name="Freeform 19"/>
          <p:cNvSpPr>
            <a:spLocks/>
          </p:cNvSpPr>
          <p:nvPr/>
        </p:nvSpPr>
        <p:spPr bwMode="auto">
          <a:xfrm>
            <a:off x="431797" y="2086070"/>
            <a:ext cx="2523591" cy="3767514"/>
          </a:xfrm>
          <a:custGeom>
            <a:avLst/>
            <a:gdLst>
              <a:gd name="T0" fmla="*/ 0 w 1720"/>
              <a:gd name="T1" fmla="*/ 0 h 1961"/>
              <a:gd name="T2" fmla="*/ 829 w 1720"/>
              <a:gd name="T3" fmla="*/ 0 h 1961"/>
              <a:gd name="T4" fmla="*/ 829 w 1720"/>
              <a:gd name="T5" fmla="*/ 918 h 196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20" h="1961">
                <a:moveTo>
                  <a:pt x="0" y="0"/>
                </a:moveTo>
                <a:lnTo>
                  <a:pt x="1720" y="0"/>
                </a:lnTo>
                <a:lnTo>
                  <a:pt x="1720" y="1961"/>
                </a:lnTo>
              </a:path>
            </a:pathLst>
          </a:custGeom>
          <a:noFill/>
          <a:ln w="2222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431798" y="1768336"/>
            <a:ext cx="2587274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/>
              <a:t>Supplier negotiation power</a:t>
            </a:r>
            <a:endParaRPr lang="en-US" altLang="en-US" b="1" dirty="0"/>
          </a:p>
        </p:txBody>
      </p:sp>
      <p:sp>
        <p:nvSpPr>
          <p:cNvPr id="11" name="Rectangle 23"/>
          <p:cNvSpPr>
            <a:spLocks noChangeArrowheads="1"/>
          </p:cNvSpPr>
          <p:nvPr/>
        </p:nvSpPr>
        <p:spPr bwMode="auto">
          <a:xfrm>
            <a:off x="431798" y="2206040"/>
            <a:ext cx="2435121" cy="218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1925" indent="-160338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3037" lvl="1" indent="-171450" eaLnBrk="1" hangingPunct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100" dirty="0" smtClean="0"/>
              <a:t>Suppliers reduce profitability by increasing price or decreasing output  </a:t>
            </a:r>
          </a:p>
          <a:p>
            <a:pPr marL="173037" lvl="1" indent="-171450" eaLnBrk="1" hangingPunct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100" dirty="0" smtClean="0"/>
              <a:t>Firms must </a:t>
            </a:r>
            <a:r>
              <a:rPr lang="en-US" sz="1100" b="1" dirty="0" smtClean="0"/>
              <a:t>establish a good relationship with manufacturers and distributors in order to get the best products at the lowest price</a:t>
            </a:r>
            <a:endParaRPr lang="en-US" sz="1100" b="1" dirty="0"/>
          </a:p>
          <a:p>
            <a:pPr marL="173037" lvl="1" indent="-171450" eaLnBrk="1" hangingPunct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100" dirty="0" smtClean="0"/>
              <a:t>Due </a:t>
            </a:r>
            <a:r>
              <a:rPr lang="en-US" sz="1100" dirty="0"/>
              <a:t>to the </a:t>
            </a:r>
            <a:r>
              <a:rPr lang="en-US" sz="1100" dirty="0" smtClean="0"/>
              <a:t>high number of suppliers, </a:t>
            </a:r>
            <a:r>
              <a:rPr lang="en-US" sz="1100" dirty="0"/>
              <a:t>consumers have the power to influence the market prices as opposed to the suppliers</a:t>
            </a:r>
            <a:endParaRPr lang="en-US" altLang="de-DE" sz="1100" dirty="0">
              <a:solidFill>
                <a:srgbClr val="FF0000"/>
              </a:solidFill>
            </a:endParaRPr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3317410" y="1768336"/>
            <a:ext cx="2378861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/>
              <a:t>Competitor rivalry</a:t>
            </a:r>
            <a:endParaRPr lang="en-US" altLang="en-US" b="1" dirty="0"/>
          </a:p>
        </p:txBody>
      </p:sp>
      <p:sp>
        <p:nvSpPr>
          <p:cNvPr id="15" name="Rectangle 26"/>
          <p:cNvSpPr>
            <a:spLocks noChangeArrowheads="1"/>
          </p:cNvSpPr>
          <p:nvPr/>
        </p:nvSpPr>
        <p:spPr bwMode="auto">
          <a:xfrm>
            <a:off x="6203026" y="1768336"/>
            <a:ext cx="2523591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smtClean="0"/>
              <a:t>Buyer negotiation power</a:t>
            </a:r>
            <a:endParaRPr lang="en-US" altLang="en-US" b="1" dirty="0"/>
          </a:p>
        </p:txBody>
      </p:sp>
      <p:sp>
        <p:nvSpPr>
          <p:cNvPr id="17" name="Freeform 19"/>
          <p:cNvSpPr>
            <a:spLocks/>
          </p:cNvSpPr>
          <p:nvPr/>
        </p:nvSpPr>
        <p:spPr bwMode="auto">
          <a:xfrm>
            <a:off x="3317411" y="2086070"/>
            <a:ext cx="2523591" cy="3767514"/>
          </a:xfrm>
          <a:custGeom>
            <a:avLst/>
            <a:gdLst>
              <a:gd name="T0" fmla="*/ 0 w 1720"/>
              <a:gd name="T1" fmla="*/ 0 h 1961"/>
              <a:gd name="T2" fmla="*/ 829 w 1720"/>
              <a:gd name="T3" fmla="*/ 0 h 1961"/>
              <a:gd name="T4" fmla="*/ 829 w 1720"/>
              <a:gd name="T5" fmla="*/ 918 h 196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20" h="1961">
                <a:moveTo>
                  <a:pt x="0" y="0"/>
                </a:moveTo>
                <a:lnTo>
                  <a:pt x="1720" y="0"/>
                </a:lnTo>
                <a:lnTo>
                  <a:pt x="1720" y="1961"/>
                </a:lnTo>
              </a:path>
            </a:pathLst>
          </a:custGeom>
          <a:noFill/>
          <a:ln w="2222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8" name="Line 29"/>
          <p:cNvSpPr>
            <a:spLocks noChangeShapeType="1"/>
          </p:cNvSpPr>
          <p:nvPr/>
        </p:nvSpPr>
        <p:spPr bwMode="auto">
          <a:xfrm>
            <a:off x="431798" y="4712288"/>
            <a:ext cx="2435121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9" name="Line 29"/>
          <p:cNvSpPr>
            <a:spLocks noChangeShapeType="1"/>
          </p:cNvSpPr>
          <p:nvPr/>
        </p:nvSpPr>
        <p:spPr bwMode="auto">
          <a:xfrm>
            <a:off x="6203025" y="4712288"/>
            <a:ext cx="2523591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0" name="Line 29"/>
          <p:cNvSpPr>
            <a:spLocks noChangeShapeType="1"/>
          </p:cNvSpPr>
          <p:nvPr/>
        </p:nvSpPr>
        <p:spPr bwMode="auto">
          <a:xfrm>
            <a:off x="3317411" y="4712288"/>
            <a:ext cx="2437207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1" name="Line 29"/>
          <p:cNvSpPr>
            <a:spLocks noChangeShapeType="1"/>
          </p:cNvSpPr>
          <p:nvPr/>
        </p:nvSpPr>
        <p:spPr bwMode="auto">
          <a:xfrm>
            <a:off x="6203026" y="2086070"/>
            <a:ext cx="2523591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2" name="Rectangle 25"/>
          <p:cNvSpPr>
            <a:spLocks noChangeArrowheads="1"/>
          </p:cNvSpPr>
          <p:nvPr/>
        </p:nvSpPr>
        <p:spPr bwMode="auto">
          <a:xfrm>
            <a:off x="6203026" y="2177818"/>
            <a:ext cx="2291514" cy="25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100" dirty="0">
                <a:latin typeface="Arial"/>
                <a:cs typeface="Arial"/>
              </a:rPr>
              <a:t>Customers are becoming more aware of </a:t>
            </a:r>
            <a:r>
              <a:rPr lang="en-US" sz="1100" dirty="0" smtClean="0">
                <a:latin typeface="Arial"/>
                <a:cs typeface="Arial"/>
              </a:rPr>
              <a:t>what goes in their products with </a:t>
            </a:r>
            <a:r>
              <a:rPr lang="en-US" sz="1100" dirty="0">
                <a:latin typeface="Arial"/>
                <a:cs typeface="Arial"/>
              </a:rPr>
              <a:t>t</a:t>
            </a:r>
            <a:r>
              <a:rPr lang="en-US" sz="1100" dirty="0" smtClean="0">
                <a:latin typeface="Arial"/>
                <a:cs typeface="Arial"/>
              </a:rPr>
              <a:t>he </a:t>
            </a:r>
            <a:r>
              <a:rPr lang="en-US" sz="1100" dirty="0">
                <a:latin typeface="Arial"/>
                <a:cs typeface="Arial"/>
              </a:rPr>
              <a:t>growing trend </a:t>
            </a:r>
            <a:r>
              <a:rPr lang="en-US" sz="1100" dirty="0" smtClean="0">
                <a:latin typeface="Arial"/>
                <a:cs typeface="Arial"/>
              </a:rPr>
              <a:t>towards more </a:t>
            </a:r>
            <a:r>
              <a:rPr lang="en-US" sz="1100" dirty="0">
                <a:latin typeface="Arial"/>
                <a:cs typeface="Arial"/>
              </a:rPr>
              <a:t>natural and organic </a:t>
            </a:r>
            <a:r>
              <a:rPr lang="en-US" sz="1100" dirty="0" smtClean="0">
                <a:latin typeface="Arial"/>
                <a:cs typeface="Arial"/>
              </a:rPr>
              <a:t>products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100" dirty="0" smtClean="0">
                <a:latin typeface="Arial"/>
                <a:cs typeface="Arial"/>
              </a:rPr>
              <a:t>If buyers are not satisfied with the product or price, they </a:t>
            </a:r>
            <a:r>
              <a:rPr lang="en-US" sz="1100" b="1" dirty="0" smtClean="0">
                <a:latin typeface="Arial"/>
                <a:cs typeface="Arial"/>
              </a:rPr>
              <a:t>will immediately purchase another one from a competitor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100" dirty="0" smtClean="0">
                <a:latin typeface="Arial"/>
                <a:cs typeface="Arial"/>
              </a:rPr>
              <a:t>Although there is some degrees of brand loyalty, </a:t>
            </a:r>
            <a:r>
              <a:rPr lang="en-US" sz="1100" b="1" dirty="0" smtClean="0">
                <a:latin typeface="Arial"/>
                <a:cs typeface="Arial"/>
              </a:rPr>
              <a:t>customers usually don’t stick to only one brand and will try new things</a:t>
            </a:r>
          </a:p>
        </p:txBody>
      </p: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3319497" y="2206040"/>
            <a:ext cx="2435121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61925" indent="-160338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30200" eaLnBrk="0" hangingPunct="0"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3037" lvl="1" indent="-171450" eaLnBrk="1" hangingPunct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altLang="de-DE" sz="1100" dirty="0" smtClean="0"/>
              <a:t>Everyday use and low-cost items are highly undifferentiated so </a:t>
            </a:r>
            <a:r>
              <a:rPr lang="en-US" altLang="de-DE" sz="1100" b="1" dirty="0" smtClean="0"/>
              <a:t>price can lead downstream buyers to choose one brand over another</a:t>
            </a:r>
          </a:p>
          <a:p>
            <a:pPr marL="173037" lvl="1" indent="-171450" eaLnBrk="1" hangingPunct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altLang="de-DE" sz="1100" dirty="0" smtClean="0"/>
              <a:t>In high-quality niche products, consumers purchase base on promised performance </a:t>
            </a:r>
          </a:p>
          <a:p>
            <a:pPr marL="173037" lvl="1" indent="-171450" eaLnBrk="1" hangingPunct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altLang="de-DE" sz="1100" b="1" dirty="0" smtClean="0"/>
              <a:t>Branding </a:t>
            </a:r>
            <a:r>
              <a:rPr lang="en-US" altLang="de-DE" sz="1100" b="1" dirty="0"/>
              <a:t>is the major basis for global market competition</a:t>
            </a:r>
            <a:r>
              <a:rPr lang="en-US" altLang="de-DE" sz="1100" dirty="0"/>
              <a:t> especially mega brands </a:t>
            </a:r>
            <a:endParaRPr lang="en-US" altLang="de-DE" sz="1100" dirty="0" smtClean="0"/>
          </a:p>
          <a:p>
            <a:pPr marL="173037" lvl="1" indent="-171450" eaLnBrk="1" hangingPunct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altLang="de-DE" sz="1100" dirty="0" smtClean="0"/>
              <a:t>Cosmetic and personal care product manufacturers compete against wholesalers and retailers </a:t>
            </a:r>
          </a:p>
        </p:txBody>
      </p:sp>
      <p:sp>
        <p:nvSpPr>
          <p:cNvPr id="24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85436" cy="731436"/>
          </a:xfrm>
        </p:spPr>
        <p:txBody>
          <a:bodyPr>
            <a:normAutofit/>
          </a:bodyPr>
          <a:lstStyle/>
          <a:p>
            <a:r>
              <a:rPr lang="en-US" dirty="0" smtClean="0"/>
              <a:t>Within this industry, buyers have the most negotiation power because they have many competitor products to choose from</a:t>
            </a:r>
            <a:endParaRPr lang="en-US" dirty="0"/>
          </a:p>
        </p:txBody>
      </p:sp>
      <p:pic>
        <p:nvPicPr>
          <p:cNvPr id="26" name="Grafik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8408" y="4942451"/>
            <a:ext cx="645687" cy="285490"/>
          </a:xfrm>
          <a:prstGeom prst="rect">
            <a:avLst/>
          </a:prstGeom>
        </p:spPr>
      </p:pic>
      <p:pic>
        <p:nvPicPr>
          <p:cNvPr id="27" name="Grafik 9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54261" y="4925846"/>
            <a:ext cx="1421120" cy="92773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softEdge rad="25400"/>
          </a:effectLst>
        </p:spPr>
      </p:pic>
      <p:sp>
        <p:nvSpPr>
          <p:cNvPr id="29" name="Ellipse 17"/>
          <p:cNvSpPr/>
          <p:nvPr/>
        </p:nvSpPr>
        <p:spPr bwMode="auto">
          <a:xfrm>
            <a:off x="5637802" y="1765191"/>
            <a:ext cx="203200" cy="203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t"/>
          <a:lstStyle/>
          <a:p>
            <a:pPr marL="185738" indent="-185738"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30" name="Ellipse 17"/>
          <p:cNvSpPr/>
          <p:nvPr/>
        </p:nvSpPr>
        <p:spPr bwMode="auto">
          <a:xfrm>
            <a:off x="8449927" y="1768336"/>
            <a:ext cx="203200" cy="203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t"/>
          <a:lstStyle/>
          <a:p>
            <a:pPr marL="185738" indent="-185738"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31" name="Ellipse 62"/>
          <p:cNvSpPr/>
          <p:nvPr/>
        </p:nvSpPr>
        <p:spPr bwMode="auto">
          <a:xfrm>
            <a:off x="2747963" y="1773238"/>
            <a:ext cx="203200" cy="203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t"/>
          <a:lstStyle/>
          <a:p>
            <a:pPr marL="185738" indent="-185738"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32" name="Bogen 7"/>
          <p:cNvSpPr/>
          <p:nvPr/>
        </p:nvSpPr>
        <p:spPr bwMode="gray">
          <a:xfrm>
            <a:off x="2747963" y="1773238"/>
            <a:ext cx="203200" cy="203200"/>
          </a:xfrm>
          <a:prstGeom prst="arc">
            <a:avLst>
              <a:gd name="adj1" fmla="val 16200000"/>
              <a:gd name="adj2" fmla="val 0"/>
            </a:avLst>
          </a:prstGeom>
          <a:solidFill>
            <a:schemeClr val="hlink"/>
          </a:solidFill>
          <a:ln w="9525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Loreal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648" y="4955414"/>
            <a:ext cx="1016465" cy="391974"/>
          </a:xfrm>
          <a:prstGeom prst="rect">
            <a:avLst/>
          </a:prstGeom>
        </p:spPr>
      </p:pic>
      <p:pic>
        <p:nvPicPr>
          <p:cNvPr id="34" name="Picture 33" descr="manufacturing_plant.top.jpg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919285" y="4925847"/>
            <a:ext cx="1460146" cy="927738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5" name="Picture 36" descr="Unilever.svg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197" y="5345417"/>
            <a:ext cx="327743" cy="361258"/>
          </a:xfrm>
          <a:prstGeom prst="rect">
            <a:avLst/>
          </a:prstGeom>
        </p:spPr>
      </p:pic>
      <p:pic>
        <p:nvPicPr>
          <p:cNvPr id="28" name="Picture 37" descr="Shiseido-logo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58" y="5429525"/>
            <a:ext cx="962397" cy="235787"/>
          </a:xfrm>
          <a:prstGeom prst="rect">
            <a:avLst/>
          </a:prstGeom>
        </p:spPr>
      </p:pic>
      <p:sp>
        <p:nvSpPr>
          <p:cNvPr id="35" name="Ellipse 34"/>
          <p:cNvSpPr/>
          <p:nvPr>
            <p:custDataLst>
              <p:tags r:id="rId3"/>
            </p:custDataLst>
          </p:nvPr>
        </p:nvSpPr>
        <p:spPr bwMode="auto">
          <a:xfrm>
            <a:off x="8462963" y="1733550"/>
            <a:ext cx="257175" cy="2571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t"/>
          <a:lstStyle/>
          <a:p>
            <a:pPr marL="185738" indent="-185738"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37" name="Ellipse 36"/>
          <p:cNvSpPr/>
          <p:nvPr>
            <p:custDataLst>
              <p:tags r:id="rId4"/>
            </p:custDataLst>
          </p:nvPr>
        </p:nvSpPr>
        <p:spPr bwMode="auto">
          <a:xfrm>
            <a:off x="5588000" y="1733550"/>
            <a:ext cx="257175" cy="2571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t"/>
          <a:lstStyle/>
          <a:p>
            <a:pPr marL="185738" indent="-185738"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38" name="Ellipse 37"/>
          <p:cNvSpPr/>
          <p:nvPr>
            <p:custDataLst>
              <p:tags r:id="rId5"/>
            </p:custDataLst>
          </p:nvPr>
        </p:nvSpPr>
        <p:spPr bwMode="auto">
          <a:xfrm>
            <a:off x="2701925" y="1733550"/>
            <a:ext cx="257175" cy="2571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54000" rIns="90000" bIns="54000" rtlCol="0" anchor="t"/>
          <a:lstStyle/>
          <a:p>
            <a:pPr marL="185738" indent="-185738" algn="ctr">
              <a:lnSpc>
                <a:spcPct val="114000"/>
              </a:lnSpc>
              <a:spcAft>
                <a:spcPts val="600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3" name="Bogen 2"/>
          <p:cNvSpPr/>
          <p:nvPr>
            <p:custDataLst>
              <p:tags r:id="rId6"/>
            </p:custDataLst>
          </p:nvPr>
        </p:nvSpPr>
        <p:spPr bwMode="gray">
          <a:xfrm>
            <a:off x="2701925" y="1733550"/>
            <a:ext cx="257174" cy="257174"/>
          </a:xfrm>
          <a:prstGeom prst="arc">
            <a:avLst>
              <a:gd name="adj1" fmla="val 16200000"/>
              <a:gd name="adj2" fmla="val 0"/>
            </a:avLst>
          </a:prstGeom>
          <a:solidFill>
            <a:schemeClr val="accent1"/>
          </a:solidFill>
          <a:ln w="9525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feld 41"/>
          <p:cNvSpPr txBox="1"/>
          <p:nvPr/>
        </p:nvSpPr>
        <p:spPr>
          <a:xfrm>
            <a:off x="457200" y="1064381"/>
            <a:ext cx="822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accent3"/>
                </a:solidFill>
              </a:rPr>
              <a:t>Competitive forces (1/2)</a:t>
            </a:r>
            <a:endParaRPr lang="en-US" sz="1500" b="1" dirty="0">
              <a:solidFill>
                <a:schemeClr val="accent3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431799" y="6129338"/>
            <a:ext cx="816164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 dirty="0"/>
              <a:t> </a:t>
            </a:r>
            <a:endParaRPr lang="en-US" sz="700" dirty="0" smtClean="0"/>
          </a:p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700"/>
              <a:t>Sources: </a:t>
            </a:r>
            <a:r>
              <a:rPr lang="en-US" sz="700" smtClean="0"/>
              <a:t>Team analysis, IBISWorld </a:t>
            </a:r>
            <a:r>
              <a:rPr lang="en-US" sz="700"/>
              <a:t>Industry Report “Global Cosmetics Manufacturing” (July 2014)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41090350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47"/>
  <p:tag name="EE4P_STYLE_ID" val="6cd991bf-f022-4378-96e7-2c338aeb3f5a"/>
  <p:tag name="THINKCELLPRESENTATIONDONOTDELETE" val="&lt;?xml version=&quot;1.0&quot; encoding=&quot;UTF-16&quot; standalone=&quot;yes&quot;?&gt;&#10;&lt;root reqver=&quot;21047&quot;&gt;&lt;version val=&quot;23227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/m_precDefaultPercent&gt;&lt;m_precDefaultDate&gt;&lt;m_bNumberIsYear val=&quot;0&quot;/&gt;&lt;m_strFormatTime&gt;%#m/%#d/%Y&lt;/m_strFormatTime&gt;&lt;/m_precDefaultDate&gt;&lt;m_precDefaultYear&gt;&lt;m_bNumberIsYear val=&quot;0&quot;/&gt;&lt;m_strFormatTime&gt;%Y&lt;/m_strFormatTime&gt;&lt;/m_precDefaultYear&gt;&lt;m_precDefaultQuarter&gt;&lt;m_bNumberIsYear val=&quot;0&quot;/&gt;&lt;m_strFormatTime&gt;Q%5&lt;/m_strFormatTime&gt;&lt;/m_precDefaultQuarter&gt;&lt;m_precDefaultMonth&gt;&lt;m_bNumberIsYear val=&quot;0&quot;/&gt;&lt;m_strFormatTime&gt;%1&lt;/m_strFormatTime&gt;&lt;/m_precDefaultMonth&gt;&lt;m_precDefaultWeek&gt;&lt;m_bNumberIsYear val=&quot;0&quot;/&gt;&lt;m_strFormatTime&gt;%4&lt;/m_strFormatTime&gt;&lt;/m_precDefaultWeek&gt;&lt;m_precDefaultDay&gt;&lt;m_bNumberIsYear val=&quot;0&quot;/&gt;&lt;m_strFormatTime&gt;%#d&lt;/m_strFormatTime&gt;&lt;/m_precDefaultDay&gt;&lt;m_mruColor&gt;&lt;m_vecMRU length=&quot;0&quot;/&gt;&lt;/m_mruColor&gt;&lt;m_eweekdayFirstOfWeek val=&quot;2&quot;/&gt;&lt;m_eweekdayFirstOfWorkweek val=&quot;2&quot;/&gt;&lt;m_eweekdayFirstOfWeekend val=&quot;7&quot;/&gt;&lt;/CPresentation&gt;&lt;/root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troqZA40Sh7sT0_fOyyw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ssNAaElyk2YSadphyp.q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.J9aEFC6kWXH6ammmE48Q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zaNP1Cj8kWeKrUC4HrJT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A883SyrT0yJdcPJa9Sa7g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V9YL2nCyEyif0KAUXsH0w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Kro9KbeyUykp.49cPOLb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cUZORuq2E2053ulQQAqDw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Akt6Bw3U0mscotGYddf6g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ld16TLGJEqZFhZLpLHch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uqnKC7Z2kCmHUQoGN_0sQ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GUmuSYTs0qcfvF8P5NrYw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iPXeZkKg0m4DMiQ2Qto1Q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XbpD9ktpkqpB4wEd9gbcQ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28Lwx3pfk6OvvgPvCNg5Q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LWd4vafJ0enTLthv0Wnog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l52ZNYDIUe_RbNr0XQWdQ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O5iOl9fdkaIOT_QXFeZ9w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gfP.8ErEUW08ViK.nPv_w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upk1urvNkGqnfn1vtXrTg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DqaqiWNpEeH1YNOtSOPH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uqnKC7Z2kCmHUQoGN_0sQ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DGe1gJfdk6qNOKSCEYVlg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KHEZqYilkq0y2obntGdGg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TcHEPvDYkK0pfroCYAz2g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3IeKidyv0ekzy9e3MMy9A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Yh.czWDrkqpLEHI1bODEQ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L2GA6OJx0aIosNUgQynog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aN6CRf8vU2_16tlj6waiw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uqnKC7Z2kCmHUQoGN_0sQ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uqnKC7Z2kCmHUQoGN_0sQ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uqnKC7Z2kCmHUQoGN_0sQ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lg3d_2c7kiM_1jcWP6YTg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DD5oaL7NEyjI2Fdgn7ajg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jM00TxSmUS.ka0yNLnong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geufzCRvUmGMBav2p_emA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KUwjY6idkSxQPeEqxiCaA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LsMvZ2Yiki3.nZye1CxV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.j_.ni8EyMx15vkb0hIQ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M9Kq8flu0OXuYf9UJdFRg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W6Egf110Um.TERIPPfWZg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rjOwBo9XkCXGtXhJtyOCw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.DpLZEmwEmpeEAsa0EaYA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uqnKC7Z2kCmHUQoGN_0sQ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uqnKC7Z2kCmHUQoGN_0sQ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uqnKC7Z2kCmHUQoGN_0sQ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uqnKC7Z2kCmHUQoGN_0sQ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pLh5TPYEECO9xppiFZ1aA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dAfvEONTkeipRNHvOKrBQ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Vjy.bUg4UiCC3w1Lqo8dg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ni_kUM9AEGQdcPlL9LMPA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qLkT0ITB0q.yFyOiwOiRg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djo.sJVrU67SjL.lbLXvQ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dYor49RUUKTAww2KyWm6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rW57y05dUuf1uAuGM11WQ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zkRtwyCaUaUP2s.7ejA.w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WIQ5OXcNUOtbdDByrdeRg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coWHHqO1E66kzfmpSEhHQ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0UXfrUpukq_ZVP5jpkPBQ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8P7N8tUTkGSrXgHROJsuQ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R_cJqZzfES87b2t8SDwRQ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vqFsxi98EatEaO5pYF.Mg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NkSJrKk3kSFgetTt.hZBw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C5hCTO7UUG3sp30Ggn9pw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g6oeg.vA06onU8W56NWX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oUN4.qGJ0e8JmFmLjrN9w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uqnKC7Z2kCmHUQoGN_0sQ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uqnKC7Z2kCmHUQoGN_0sQ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PsAcln.FEunMSev5Mw47Q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uW.dSfTTk2aFQ38V_R6rg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0o8tXkIEOURYNe1BO6bA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dRX_gAYs0uSi9CWF2m3gg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NMfzt7vgEKuNij4GA2NdQ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Iw_1a8o.0aRA2vwXTWrx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XO1rr8gT0Wb9c6g68XxzQ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vYJ8JAQ.kaFW2OaoqyqEw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UUZ.RqQg0ScFkzdsORqow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041v6xt40SkJsVa0OirBA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zLv8ByEKEG6jp_BsmTuRw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NrbGcxzP0mk0DID.OEfdg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hTyQEqRS0qfWa73fZZHnQ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CvU70g6606Oy4RaAVfp1Q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wWWzBO7PkmrtdGltGgeXA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yMZhpbKeEeJQedP55n4O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nMdeFya.E22XezUrk5Ocg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qM5tlJaikm0gZQ0PtT.iA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AnbpMy880aU89t3UjvHnw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lPe6DBakOkxLTCmf1v3g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d1MKmm0_EuMEpit0lhF1w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ZtD1rBkjkSrYMPKHao6Iw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XlQI5pYEkKbrpNhhOaYCQ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vgmgn6_kCvQSPoIPvB4g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AMj3O1ihUKQJAJTbGz8BQ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JjHJbGcFUuxRJVfTAPJWw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mG8yOrFI0C1gVwUzyGNh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lt4SEF0aUWLNT87Dlofaw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_NankrDFkCKmzcMsCAzhg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Bhk7PFJyEm0oB7H755slA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KdFQPUc70yOZWijRaMFRQ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34y_..YtEOsDEnsto2tAg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Utqa6FNBU.pP_xGwv01XA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a1tw7UmLkus3yPG8FwnPQ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t20vtKa8k2lHy4SvML.4w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aTKo1s63keylOR8Ypx_WQ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oek5mSkeU6rg0N6CVwVuA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HKYUsfN2kW_mSQWb7fKr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SWFtd6mJkOz6IsD7.Cehw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EorZLyJ60m8RnvkMb_EtA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zpkWREmWEyXmrM0AoW0fA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KfZPUDBD06vE3.rWGmzbg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Usb81yN40OOpWQUL6UC9A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T32uNdcX0K7FNwNIrzHzQ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ERHBqRYNku1OsA_e7gH4A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llnlf5Iwk2Vm4C1Dif8YA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Y6M7ImOHE6cluqD8HHapg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ZUTg.8haUOYyPCg29gPag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DOS68LvTE2CzfY_YwLsu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OtyNG9aO0y8AuqYtVGgBQ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1GbwO7nJEGPNltIFg2Pvg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r3OAVWnNUengXqW9IQCOA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nBWf3qqBk6V4AK89ec2hw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uqnKC7Z2kCmHUQoGN_0sQ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gL6_yp9kkO60Olj_eKSS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qHOFprGtkaIeq1ItgGyo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UUYIuyrX0OoVjx80W9rY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EsdpqFiT0eDcflScmt52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ufqwxluCku_nBn.H661U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Ixrk07Xy0edtMmrYMvXj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aLR5OB2OE2E4HT5KIIqr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tC_Kb5XiEO8uf7Y94KQ2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mDowj.OqkajPdwCmubyJ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pDWOXcxDU.21W5_k80Kj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.tvkcMq8USS1OHTIY9aV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28GDDj6.U2k6jS0.c6_I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Qt0tdF.HkWpc_U8mAYnQ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uI5RnvmxEmjaksAVavtB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TYR3sQGzUOUUGuN8IAep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hE2PkuyuEuRirDLmv49L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baJ7WSD.EW5GGglUET53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THINKCELLSTATEDONOTDELETE" val="unUBLsvcqkGLHFAQ07TGS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GQOw3oF0kW66I8CJOQNV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m2KXNFIxk.nACS4hJxsm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VaTlZCZ.kCQ6FqxJwnXF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3YWnlClHECrxdLa993JK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a7z8exSi0aPNxTdab63a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Kt6YvV6q026kncepI3nk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lbVJxZKBE6g8jBUSar3J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nWzQLU0ckyBvG6UVAhsB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oyyrRMU9kioJbuE3M2xU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uqnKC7Z2kCmHUQoGN_0sQ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OcNE_Z94EejnAeRUoi99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5YFwUc9DUC1BTReaPK68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ODm36lA_0K5wvyq.oX_m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Tlow3583keB_Ky.Oryak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zGwF1.yrkCaJ8vImBEVO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PoA98XKbUqaOQjoq1.Wcw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P0bE2l2BEiOAsnktzHgR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CqNou49lUCrIK2imQaDz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Uzu._bNck24TyhoCivBF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dGitgO4S0awlw3MXz1kU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r0U3onHhkuXse5QNVj70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fDYvo30z0.9BFqvrCXGqw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QAuNhn1OEGrulux9if14Q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b7haGHhPk2dgfuAnPrTX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U8Pmt1axU2iIiiG10Ej9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LS96q5FBEqS7uf1We.LAw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GQOOYMNW0y_fPxyCD6xUQ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cLYL28JLEa.ZQGJJkZmAg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z5aoUUfnECp0UYYfDBTL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kkYEojN9UWf0mb0zPVujQ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dj_IyCuYkCCx6yZMoo8q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Zad2G1HLUmotiiccB004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ZGW.aNEEG6hS6j.I0F5w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Z2jjOyEPUySBGNPcicV3Q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LN0O5MSR0qjodUs_7mwz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xgaCxV5PEexK7t8xH2k6w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Dihdn.WaEKEhJupCig9dQ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L4FjW7I1EmDrA5RMaCtWQ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ZWliskIwUSDzw2qCr0oC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S_9y.mU3UaAqIzNaUBreQ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uqnKC7Z2kCmHUQoGN_0sQ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JKHBkyKVki19O5.e3wKUw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nyTtVrzi02nEUv16M6lhA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_I6pexBb0OXO.4QIS9lMw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u2rRBUEl0C6LSCla_XndA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dfl8KpwOEiVqnLud6y3H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uqnKC7Z2kCmHUQoGN_0sQ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0D.5IB19UiLjSj_0R7.FA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m73bCN8w0qAtuMpMKM_KQ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paw_IbRTkelLRdmMeSIhA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mjJBkypGEy44lmpD2k0Pw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uqnKC7Z2kCmHUQoGN_0sQ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uqnKC7Z2kCmHUQoGN_0sQ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uDZrirGYE.uaVo5WYs6xA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OWiOsQsj02uS2rJyr9y6A"/>
</p:tagLst>
</file>

<file path=ppt/theme/theme1.xml><?xml version="1.0" encoding="utf-8"?>
<a:theme xmlns:a="http://schemas.openxmlformats.org/drawingml/2006/main" name="Office Theme">
  <a:themeElements>
    <a:clrScheme name="Orangero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onfluentes -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bg1"/>
          </a:solidFill>
        </a:ln>
        <a:effectLst/>
      </a:spPr>
      <a:bodyPr lIns="90000" tIns="54000" rIns="90000" bIns="54000" rtlCol="0" anchor="t"/>
      <a:lstStyle>
        <a:defPPr marL="185738" indent="-185738">
          <a:lnSpc>
            <a:spcPct val="114000"/>
          </a:lnSpc>
          <a:spcAft>
            <a:spcPts val="600"/>
          </a:spcAft>
          <a:buClr>
            <a:schemeClr val="tx2"/>
          </a:buClr>
          <a:buFont typeface="Wingdings" pitchFamily="2" charset="2"/>
          <a:buChar char="§"/>
          <a:defRPr sz="1400" dirty="0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mpd="sng">
          <a:headEnd type="none"/>
          <a:tailEnd type="none"/>
        </a:ln>
      </a:spPr>
      <a:bodyPr/>
      <a:lstStyle/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5285</Words>
  <Application>Microsoft Macintosh PowerPoint</Application>
  <PresentationFormat>On-screen Show (4:3)</PresentationFormat>
  <Paragraphs>683</Paragraphs>
  <Slides>28</Slides>
  <Notes>23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Office Theme</vt:lpstr>
      <vt:lpstr>think-cell Folie</vt:lpstr>
      <vt:lpstr>Chart</vt:lpstr>
      <vt:lpstr>Hui Fang Goes Global – Group Case Assignment</vt:lpstr>
      <vt:lpstr>We recommend to enter Japan as we expect benefits as in the US at lower risk – greenfield plus premium brands suitable</vt:lpstr>
      <vt:lpstr>We use a 4-step approach in order to derive answers to key questions and to grant strategic recommendations</vt:lpstr>
      <vt:lpstr>Industry analysis</vt:lpstr>
      <vt:lpstr>The subsequent industry analysis addresses all questions of market, competitive, cost and governmental drivers</vt:lpstr>
      <vt:lpstr>The global cosmetics market will increase by 24% to reach $316 MM in 2019 – skin and haircare plus cosmetics crucial</vt:lpstr>
      <vt:lpstr>While Europe and North America comprises 61% of the market, sales mainly channel through supermarkets and pharmacies</vt:lpstr>
      <vt:lpstr>Capturing global growth and tailoring the offering to changing customer needs through R&amp;D is key in cosmetics to date</vt:lpstr>
      <vt:lpstr>Within this industry, buyers have the most negotiation power because they have many competitor products to choose from</vt:lpstr>
      <vt:lpstr>Brand importance lowers threat of entry, however, the industry is globalizing with some substitutes available</vt:lpstr>
      <vt:lpstr>The top 5 global players account for more than 45% of sales in the market  - P&amp;G, L’Oréal, and Unilever leading</vt:lpstr>
      <vt:lpstr>With 49% of sales, COGS are a key cost driver followed by marketing (14%), wages (10%), and R&amp;D investments (6%)</vt:lpstr>
      <vt:lpstr>Country-specific regulations in the global cosmetics industry vary wildly and are increasing – US legal issues moderate</vt:lpstr>
      <vt:lpstr>Internal analysis</vt:lpstr>
      <vt:lpstr>Operations abroad should exploit Hui Fang’s transferable key assets: strong R&amp;D, value-for-money products, and diversity</vt:lpstr>
      <vt:lpstr>Soft Silk, Yore Sky, and Eshine have the highest potential in international markets due to their broad target groups</vt:lpstr>
      <vt:lpstr>Global strategy</vt:lpstr>
      <vt:lpstr>We derive our recommendations by analyzing Hui Fang’s globalization rationale, key success factors, and countries</vt:lpstr>
      <vt:lpstr>There are distinct reasons to consider globalization in order to reach the scale efficiencies major incumbents enjoy</vt:lpstr>
      <vt:lpstr>Competitors from Japan and South Korea have been successfully in going global – Tactics Hui Fang can adopt</vt:lpstr>
      <vt:lpstr>Considering lower-risk markets as Japan does not trade-off the benefits of access to high technology</vt:lpstr>
      <vt:lpstr>The market evaluation includes all factors that are crucial for a holistic high-quality comparison</vt:lpstr>
      <vt:lpstr>The US market differs highly from the Chinese market, mainly due to cultural and geographic aspects but also legal issues</vt:lpstr>
      <vt:lpstr>The investment case for Japan is NPV-positive; however, NPV is highly sensitive to key inputs</vt:lpstr>
      <vt:lpstr>Recommendations</vt:lpstr>
      <vt:lpstr>We recommend entering Japan as the same strategic benefits come with higher NPV</vt:lpstr>
      <vt:lpstr>The decision tree focuses on how to enter the Japanese – or US – market in terms of entry mode, product, and channel</vt:lpstr>
      <vt:lpstr>Due to high economic opportunity in Japan, we recommend to establish greenfield operations for Soft Silk and Yore Sky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Sven Lackinger</dc:creator>
  <cp:lastModifiedBy>Sida Lu</cp:lastModifiedBy>
  <cp:revision>1390</cp:revision>
  <cp:lastPrinted>2014-04-14T07:25:01Z</cp:lastPrinted>
  <dcterms:created xsi:type="dcterms:W3CDTF">2011-01-19T08:12:00Z</dcterms:created>
  <dcterms:modified xsi:type="dcterms:W3CDTF">2015-01-02T12:54:32Z</dcterms:modified>
</cp:coreProperties>
</file>